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0" r:id="rId2"/>
    <p:sldId id="279" r:id="rId3"/>
    <p:sldId id="282" r:id="rId4"/>
    <p:sldId id="303" r:id="rId5"/>
    <p:sldId id="289" r:id="rId6"/>
    <p:sldId id="314" r:id="rId7"/>
    <p:sldId id="331" r:id="rId8"/>
    <p:sldId id="304" r:id="rId9"/>
    <p:sldId id="311" r:id="rId10"/>
    <p:sldId id="315" r:id="rId11"/>
    <p:sldId id="312" r:id="rId12"/>
    <p:sldId id="305" r:id="rId13"/>
    <p:sldId id="261" r:id="rId14"/>
    <p:sldId id="313" r:id="rId15"/>
    <p:sldId id="308" r:id="rId16"/>
    <p:sldId id="290" r:id="rId17"/>
    <p:sldId id="310" r:id="rId18"/>
    <p:sldId id="283" r:id="rId19"/>
    <p:sldId id="295" r:id="rId20"/>
    <p:sldId id="296" r:id="rId21"/>
    <p:sldId id="291" r:id="rId22"/>
    <p:sldId id="292" r:id="rId23"/>
    <p:sldId id="297" r:id="rId24"/>
    <p:sldId id="293" r:id="rId25"/>
    <p:sldId id="294" r:id="rId26"/>
    <p:sldId id="298" r:id="rId27"/>
    <p:sldId id="299" r:id="rId28"/>
    <p:sldId id="301" r:id="rId29"/>
    <p:sldId id="302" r:id="rId30"/>
    <p:sldId id="306" r:id="rId31"/>
    <p:sldId id="307" r:id="rId32"/>
    <p:sldId id="309" r:id="rId33"/>
    <p:sldId id="281" r:id="rId34"/>
    <p:sldId id="278" r:id="rId35"/>
    <p:sldId id="266" r:id="rId36"/>
    <p:sldId id="268" r:id="rId37"/>
    <p:sldId id="269" r:id="rId38"/>
    <p:sldId id="256" r:id="rId39"/>
    <p:sldId id="273" r:id="rId40"/>
    <p:sldId id="272" r:id="rId41"/>
    <p:sldId id="274" r:id="rId42"/>
    <p:sldId id="276" r:id="rId43"/>
    <p:sldId id="277" r:id="rId44"/>
    <p:sldId id="271" r:id="rId45"/>
    <p:sldId id="263" r:id="rId46"/>
    <p:sldId id="284" r:id="rId47"/>
    <p:sldId id="286" r:id="rId48"/>
    <p:sldId id="285" r:id="rId49"/>
    <p:sldId id="288" r:id="rId50"/>
    <p:sldId id="287" r:id="rId51"/>
    <p:sldId id="317" r:id="rId52"/>
    <p:sldId id="318" r:id="rId53"/>
    <p:sldId id="319" r:id="rId54"/>
    <p:sldId id="320" r:id="rId55"/>
    <p:sldId id="321" r:id="rId56"/>
    <p:sldId id="322" r:id="rId57"/>
    <p:sldId id="323" r:id="rId58"/>
    <p:sldId id="324" r:id="rId59"/>
    <p:sldId id="325" r:id="rId60"/>
    <p:sldId id="326" r:id="rId61"/>
    <p:sldId id="327" r:id="rId62"/>
    <p:sldId id="328" r:id="rId63"/>
    <p:sldId id="329" r:id="rId64"/>
    <p:sldId id="330" r:id="rId65"/>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71" autoAdjust="0"/>
    <p:restoredTop sz="94660"/>
  </p:normalViewPr>
  <p:slideViewPr>
    <p:cSldViewPr snapToGrid="0">
      <p:cViewPr varScale="1">
        <p:scale>
          <a:sx n="67" d="100"/>
          <a:sy n="67" d="100"/>
        </p:scale>
        <p:origin x="26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8B151BC-6DA4-4F9D-8253-5951E12653DC}" type="datetimeFigureOut">
              <a:rPr lang="en-US" smtClean="0"/>
              <a:t>04-May-21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5AC9E3-70EE-4A23-A297-334A60E04493}" type="slidenum">
              <a:rPr lang="en-US" smtClean="0"/>
              <a:t>‹#›</a:t>
            </a:fld>
            <a:endParaRPr lang="en-US"/>
          </a:p>
        </p:txBody>
      </p:sp>
    </p:spTree>
    <p:extLst>
      <p:ext uri="{BB962C8B-B14F-4D97-AF65-F5344CB8AC3E}">
        <p14:creationId xmlns:p14="http://schemas.microsoft.com/office/powerpoint/2010/main" val="1535399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B151BC-6DA4-4F9D-8253-5951E12653DC}" type="datetimeFigureOut">
              <a:rPr lang="en-US" smtClean="0"/>
              <a:t>04-May-21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5AC9E3-70EE-4A23-A297-334A60E04493}" type="slidenum">
              <a:rPr lang="en-US" smtClean="0"/>
              <a:t>‹#›</a:t>
            </a:fld>
            <a:endParaRPr lang="en-US"/>
          </a:p>
        </p:txBody>
      </p:sp>
    </p:spTree>
    <p:extLst>
      <p:ext uri="{BB962C8B-B14F-4D97-AF65-F5344CB8AC3E}">
        <p14:creationId xmlns:p14="http://schemas.microsoft.com/office/powerpoint/2010/main" val="16118325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B151BC-6DA4-4F9D-8253-5951E12653DC}" type="datetimeFigureOut">
              <a:rPr lang="en-US" smtClean="0"/>
              <a:t>04-May-21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5AC9E3-70EE-4A23-A297-334A60E04493}" type="slidenum">
              <a:rPr lang="en-US" smtClean="0"/>
              <a:t>‹#›</a:t>
            </a:fld>
            <a:endParaRPr lang="en-US"/>
          </a:p>
        </p:txBody>
      </p:sp>
    </p:spTree>
    <p:extLst>
      <p:ext uri="{BB962C8B-B14F-4D97-AF65-F5344CB8AC3E}">
        <p14:creationId xmlns:p14="http://schemas.microsoft.com/office/powerpoint/2010/main" val="3416808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B151BC-6DA4-4F9D-8253-5951E12653DC}" type="datetimeFigureOut">
              <a:rPr lang="en-US" smtClean="0"/>
              <a:t>04-May-21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5AC9E3-70EE-4A23-A297-334A60E04493}" type="slidenum">
              <a:rPr lang="en-US" smtClean="0"/>
              <a:t>‹#›</a:t>
            </a:fld>
            <a:endParaRPr lang="en-US"/>
          </a:p>
        </p:txBody>
      </p:sp>
    </p:spTree>
    <p:extLst>
      <p:ext uri="{BB962C8B-B14F-4D97-AF65-F5344CB8AC3E}">
        <p14:creationId xmlns:p14="http://schemas.microsoft.com/office/powerpoint/2010/main" val="3950561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8B151BC-6DA4-4F9D-8253-5951E12653DC}" type="datetimeFigureOut">
              <a:rPr lang="en-US" smtClean="0"/>
              <a:t>04-May-21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5AC9E3-70EE-4A23-A297-334A60E04493}" type="slidenum">
              <a:rPr lang="en-US" smtClean="0"/>
              <a:t>‹#›</a:t>
            </a:fld>
            <a:endParaRPr lang="en-US"/>
          </a:p>
        </p:txBody>
      </p:sp>
    </p:spTree>
    <p:extLst>
      <p:ext uri="{BB962C8B-B14F-4D97-AF65-F5344CB8AC3E}">
        <p14:creationId xmlns:p14="http://schemas.microsoft.com/office/powerpoint/2010/main" val="2323970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8B151BC-6DA4-4F9D-8253-5951E12653DC}" type="datetimeFigureOut">
              <a:rPr lang="en-US" smtClean="0"/>
              <a:t>04-May-21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5AC9E3-70EE-4A23-A297-334A60E04493}" type="slidenum">
              <a:rPr lang="en-US" smtClean="0"/>
              <a:t>‹#›</a:t>
            </a:fld>
            <a:endParaRPr lang="en-US"/>
          </a:p>
        </p:txBody>
      </p:sp>
    </p:spTree>
    <p:extLst>
      <p:ext uri="{BB962C8B-B14F-4D97-AF65-F5344CB8AC3E}">
        <p14:creationId xmlns:p14="http://schemas.microsoft.com/office/powerpoint/2010/main" val="2809344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8B151BC-6DA4-4F9D-8253-5951E12653DC}" type="datetimeFigureOut">
              <a:rPr lang="en-US" smtClean="0"/>
              <a:t>04-May-21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5AC9E3-70EE-4A23-A297-334A60E04493}" type="slidenum">
              <a:rPr lang="en-US" smtClean="0"/>
              <a:t>‹#›</a:t>
            </a:fld>
            <a:endParaRPr lang="en-US"/>
          </a:p>
        </p:txBody>
      </p:sp>
    </p:spTree>
    <p:extLst>
      <p:ext uri="{BB962C8B-B14F-4D97-AF65-F5344CB8AC3E}">
        <p14:creationId xmlns:p14="http://schemas.microsoft.com/office/powerpoint/2010/main" val="3327465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8B151BC-6DA4-4F9D-8253-5951E12653DC}" type="datetimeFigureOut">
              <a:rPr lang="en-US" smtClean="0"/>
              <a:t>04-May-21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5AC9E3-70EE-4A23-A297-334A60E04493}" type="slidenum">
              <a:rPr lang="en-US" smtClean="0"/>
              <a:t>‹#›</a:t>
            </a:fld>
            <a:endParaRPr lang="en-US"/>
          </a:p>
        </p:txBody>
      </p:sp>
    </p:spTree>
    <p:extLst>
      <p:ext uri="{BB962C8B-B14F-4D97-AF65-F5344CB8AC3E}">
        <p14:creationId xmlns:p14="http://schemas.microsoft.com/office/powerpoint/2010/main" val="2400877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B151BC-6DA4-4F9D-8253-5951E12653DC}" type="datetimeFigureOut">
              <a:rPr lang="en-US" smtClean="0"/>
              <a:t>04-May-21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5AC9E3-70EE-4A23-A297-334A60E04493}" type="slidenum">
              <a:rPr lang="en-US" smtClean="0"/>
              <a:t>‹#›</a:t>
            </a:fld>
            <a:endParaRPr lang="en-US"/>
          </a:p>
        </p:txBody>
      </p:sp>
    </p:spTree>
    <p:extLst>
      <p:ext uri="{BB962C8B-B14F-4D97-AF65-F5344CB8AC3E}">
        <p14:creationId xmlns:p14="http://schemas.microsoft.com/office/powerpoint/2010/main" val="617440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8B151BC-6DA4-4F9D-8253-5951E12653DC}" type="datetimeFigureOut">
              <a:rPr lang="en-US" smtClean="0"/>
              <a:t>04-May-21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5AC9E3-70EE-4A23-A297-334A60E04493}" type="slidenum">
              <a:rPr lang="en-US" smtClean="0"/>
              <a:t>‹#›</a:t>
            </a:fld>
            <a:endParaRPr lang="en-US"/>
          </a:p>
        </p:txBody>
      </p:sp>
    </p:spTree>
    <p:extLst>
      <p:ext uri="{BB962C8B-B14F-4D97-AF65-F5344CB8AC3E}">
        <p14:creationId xmlns:p14="http://schemas.microsoft.com/office/powerpoint/2010/main" val="20088382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8B151BC-6DA4-4F9D-8253-5951E12653DC}" type="datetimeFigureOut">
              <a:rPr lang="en-US" smtClean="0"/>
              <a:t>04-May-21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5AC9E3-70EE-4A23-A297-334A60E04493}" type="slidenum">
              <a:rPr lang="en-US" smtClean="0"/>
              <a:t>‹#›</a:t>
            </a:fld>
            <a:endParaRPr lang="en-US"/>
          </a:p>
        </p:txBody>
      </p:sp>
    </p:spTree>
    <p:extLst>
      <p:ext uri="{BB962C8B-B14F-4D97-AF65-F5344CB8AC3E}">
        <p14:creationId xmlns:p14="http://schemas.microsoft.com/office/powerpoint/2010/main" val="2970608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B151BC-6DA4-4F9D-8253-5951E12653DC}" type="datetimeFigureOut">
              <a:rPr lang="en-US" smtClean="0"/>
              <a:t>04-May-21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5AC9E3-70EE-4A23-A297-334A60E04493}" type="slidenum">
              <a:rPr lang="en-US" smtClean="0"/>
              <a:t>‹#›</a:t>
            </a:fld>
            <a:endParaRPr lang="en-US"/>
          </a:p>
        </p:txBody>
      </p:sp>
    </p:spTree>
    <p:extLst>
      <p:ext uri="{BB962C8B-B14F-4D97-AF65-F5344CB8AC3E}">
        <p14:creationId xmlns:p14="http://schemas.microsoft.com/office/powerpoint/2010/main" val="21666083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s://www.infineon.com/cms/en/product/microcontroller/32-bit-tricore-microcontroller/32-bit-tricore-aurix-tc3xx/aurix-family-tc37xtp/"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copperhilltech.com/blog/arduino-due-can-bus-controller-area-network-interfaces/" TargetMode="Externa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hyperlink" Target="https://aurduino.boards.net/"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hyperlink" Target="https://forum.arduino.cc/index.php?topic=723271.0"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s://www.youtube.com/watch?v=5Dp-XatLySM" TargetMode="External"/><Relationship Id="rId7" Type="http://schemas.openxmlformats.org/officeDocument/2006/relationships/hyperlink" Target="https://howtomechatronics.com/tutorials/arduino/arduino-ds3231-real-time-clock-tutorial/" TargetMode="Externa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hyperlink" Target="https://howtomechatronics.com/tutorials/arduino/arduino-sd-card-data-logging-excel-tutorial/" TargetMode="External"/><Relationship Id="rId9" Type="http://schemas.microsoft.com/office/2007/relationships/hdphoto" Target="../media/hdphoto1.wdp"/></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hyperlink" Target="https://www.element14.com/community/groups/roadtest/blog/2019/06/15/converting-5v-lcds-to-33v" TargetMode="External"/><Relationship Id="rId7"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hyperlink" Target="https://in.element14.com/multicomp/mc1206f106z100ct/cap-10-f-10v-y5v-1206/dp/1759434?COM=referral-cmty-noscript" TargetMode="External"/><Relationship Id="rId4" Type="http://schemas.openxmlformats.org/officeDocument/2006/relationships/hyperlink" Target="https://www.element14.com/community/view-product.jspa?fsku=9663703&amp;nsku=61J6203&amp;COM=noscript" TargetMode="External"/><Relationship Id="rId9" Type="http://schemas.openxmlformats.org/officeDocument/2006/relationships/hyperlink" Target="https://in.element14.com/multicomp/mcwr04x2201ftl/res-2k2-1-0-0625w-thick-film/dp/2447148?st=2k2"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iki.keyestudio.com/Ks0342_Keyestudio_MEGA_2560_Compatible_Board_Advanced"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adafruit.com/product/4064"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sciencedirect.com/science/article/pii/S0307904X13000462" TargetMode="External"/><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hyperlink" Target="https://www.hindawi.com/journals/isrn/2013/953792/"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www.electronoobs.com/eng_arduino_tut83.php" TargetMode="External"/><Relationship Id="rId2" Type="http://schemas.openxmlformats.org/officeDocument/2006/relationships/image" Target="../media/image49.jpe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teger123/WEEDINATOR/tree/master/docs" TargetMode="External"/><Relationship Id="rId2" Type="http://schemas.openxmlformats.org/officeDocument/2006/relationships/hyperlink" Target="https://github.com/steger123/WEEDINATOR"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www.youtube.com/watch?v=FpkUXmM7mrc" TargetMode="External"/><Relationship Id="rId1" Type="http://schemas.openxmlformats.org/officeDocument/2006/relationships/slideLayout" Target="../slideLayouts/slideLayout2.xml"/><Relationship Id="rId5" Type="http://schemas.openxmlformats.org/officeDocument/2006/relationships/hyperlink" Target="https://www.maps.ie/coordinates.html" TargetMode="External"/><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ardusimple.com/contact/" TargetMode="External"/><Relationship Id="rId2" Type="http://schemas.openxmlformats.org/officeDocument/2006/relationships/hyperlink" Target="https://rl.se/gprmc"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58.xml.rels><?xml version="1.0" encoding="UTF-8" standalone="yes"?>
<Relationships xmlns="http://schemas.openxmlformats.org/package/2006/relationships"><Relationship Id="rId3" Type="http://schemas.openxmlformats.org/officeDocument/2006/relationships/hyperlink" Target="https://www.ardusimple.com/product/simplertk2b-f9r-v3/" TargetMode="External"/><Relationship Id="rId2" Type="http://schemas.openxmlformats.org/officeDocument/2006/relationships/hyperlink" Target="https://www.ardusimple.com/product/simplertk2b-heading-basic-starter-kit-ip67/" TargetMode="External"/><Relationship Id="rId1" Type="http://schemas.openxmlformats.org/officeDocument/2006/relationships/slideLayout" Target="../slideLayouts/slideLayout2.xml"/><Relationship Id="rId4" Type="http://schemas.openxmlformats.org/officeDocument/2006/relationships/hyperlink" Target="https://www.ardusimple.com/product/simplertk2blite/"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ehitex.de/en/starter-kits/for-aurix/2693/hitex-shieldbuddytc375-aurix-powered-arduino-uno-r3-hardware-compatible-platform"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6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free-entry-toolchain.hightec-rt.com/"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infineon.com/dgdl/Infineon-AURIX_Direct_Memory_Access-TR-v01_00-EN.pdf?fileId=5546d46269bda8df0169ca5c1616253a"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13899" y="0"/>
            <a:ext cx="11245755" cy="7201972"/>
          </a:xfrm>
          <a:prstGeom prst="rect">
            <a:avLst/>
          </a:prstGeom>
        </p:spPr>
        <p:txBody>
          <a:bodyPr wrap="square">
            <a:spAutoFit/>
          </a:bodyPr>
          <a:lstStyle/>
          <a:p>
            <a:r>
              <a:rPr lang="en-US" sz="1400" dirty="0"/>
              <a:t>I'm mechanical engineer from Hungary, but working in India in quality leader position.</a:t>
            </a:r>
          </a:p>
          <a:p>
            <a:r>
              <a:rPr lang="en-US" sz="1400" dirty="0"/>
              <a:t>As a passion, I started to work on a robot rover shield for Arduino MEGA.</a:t>
            </a:r>
          </a:p>
          <a:p>
            <a:r>
              <a:rPr lang="en-US" sz="1400" dirty="0"/>
              <a:t>One of the main goals is to come up with a generic, but versatile shield, which can be interesting for others as well.</a:t>
            </a:r>
          </a:p>
          <a:p>
            <a:endParaRPr lang="en-US" sz="1400" dirty="0"/>
          </a:p>
          <a:p>
            <a:r>
              <a:rPr lang="en-US" sz="1400" dirty="0"/>
              <a:t> The following features are already included:</a:t>
            </a:r>
          </a:p>
          <a:p>
            <a:r>
              <a:rPr lang="en-US" sz="1400" dirty="0"/>
              <a:t>- 2 DC motor control 2x (pwm + dir1/dir2) for external motor driver.</a:t>
            </a:r>
          </a:p>
          <a:p>
            <a:r>
              <a:rPr lang="en-US" sz="1400" dirty="0"/>
              <a:t>- 2 encoder input (magnetic type)</a:t>
            </a:r>
          </a:p>
          <a:p>
            <a:r>
              <a:rPr lang="en-US" sz="1400" dirty="0"/>
              <a:t>- battery volt  &amp; capacity measurement  ;) </a:t>
            </a:r>
          </a:p>
          <a:p>
            <a:r>
              <a:rPr lang="en-US" sz="1400" dirty="0"/>
              <a:t>- rain sensor</a:t>
            </a:r>
          </a:p>
          <a:p>
            <a:r>
              <a:rPr lang="en-US" sz="1400" dirty="0"/>
              <a:t>- I2C: 4x20 LCD display</a:t>
            </a:r>
          </a:p>
          <a:p>
            <a:r>
              <a:rPr lang="en-US" sz="1400" dirty="0"/>
              <a:t>- I2C: 9 DOF IMU (Bosch BNO055)</a:t>
            </a:r>
          </a:p>
          <a:p>
            <a:r>
              <a:rPr lang="en-US" sz="1400" dirty="0"/>
              <a:t>- 3 ultrasonic distance sensor(left, right &amp; </a:t>
            </a:r>
            <a:r>
              <a:rPr lang="en-US" sz="1400" dirty="0" err="1"/>
              <a:t>ceter</a:t>
            </a:r>
            <a:r>
              <a:rPr lang="en-US" sz="1400" dirty="0"/>
              <a:t>)</a:t>
            </a:r>
          </a:p>
          <a:p>
            <a:r>
              <a:rPr lang="en-US" sz="1400" dirty="0"/>
              <a:t>- 3+ momentary buttons </a:t>
            </a:r>
          </a:p>
          <a:p>
            <a:r>
              <a:rPr lang="en-US" sz="1400" dirty="0"/>
              <a:t>- PS2 controller for manual mode</a:t>
            </a:r>
          </a:p>
          <a:p>
            <a:r>
              <a:rPr lang="en-US" sz="1400" dirty="0"/>
              <a:t>- XBee, GSM, GPS on serial port 1-3</a:t>
            </a:r>
          </a:p>
          <a:p>
            <a:r>
              <a:rPr lang="en-US" sz="1400" dirty="0"/>
              <a:t>- Jetson Nano on serial 0 (for visual </a:t>
            </a:r>
            <a:r>
              <a:rPr lang="en-US" sz="1400" dirty="0" err="1"/>
              <a:t>servoing</a:t>
            </a:r>
            <a:r>
              <a:rPr lang="en-US" sz="1400" dirty="0"/>
              <a:t> with simple webcam)</a:t>
            </a:r>
          </a:p>
          <a:p>
            <a:r>
              <a:rPr lang="en-US" sz="1400" dirty="0"/>
              <a:t>More can be added:</a:t>
            </a:r>
          </a:p>
          <a:p>
            <a:r>
              <a:rPr lang="en-US" sz="1400" dirty="0"/>
              <a:t>  - head light control</a:t>
            </a:r>
          </a:p>
          <a:p>
            <a:r>
              <a:rPr lang="en-US" sz="1400" dirty="0"/>
              <a:t>  - 3? servo motor control</a:t>
            </a:r>
          </a:p>
          <a:p>
            <a:r>
              <a:rPr lang="en-US" sz="1400" dirty="0"/>
              <a:t>  - ...</a:t>
            </a:r>
          </a:p>
          <a:p>
            <a:r>
              <a:rPr lang="en-US" sz="1400" dirty="0" smtClean="0"/>
              <a:t>I </a:t>
            </a:r>
            <a:r>
              <a:rPr lang="en-US" sz="1400" dirty="0"/>
              <a:t>made the draft schematics &amp; PCB in </a:t>
            </a:r>
            <a:r>
              <a:rPr lang="en-US" sz="1400" dirty="0" err="1"/>
              <a:t>KiCad</a:t>
            </a:r>
            <a:r>
              <a:rPr lang="en-US" sz="1400" dirty="0"/>
              <a:t>.</a:t>
            </a:r>
          </a:p>
          <a:p>
            <a:r>
              <a:rPr lang="en-US" sz="1400" dirty="0"/>
              <a:t>Draft scripts in C++ and in Python for Jetson Nano are available</a:t>
            </a:r>
          </a:p>
          <a:p>
            <a:r>
              <a:rPr lang="en-US" sz="1400" dirty="0"/>
              <a:t>and a 1m x 1m x 0.5m rover as well to test, how all works together. ;) </a:t>
            </a:r>
          </a:p>
          <a:p>
            <a:endParaRPr lang="en-US" sz="1400" dirty="0"/>
          </a:p>
          <a:p>
            <a:r>
              <a:rPr lang="en-US" sz="1400" dirty="0"/>
              <a:t>As of now, I'm the only one in the project and about to finalize the schematic &amp; PCB.</a:t>
            </a:r>
          </a:p>
          <a:p>
            <a:r>
              <a:rPr lang="en-US" sz="1400" dirty="0"/>
              <a:t>If Your are in, kindly let me know.</a:t>
            </a:r>
          </a:p>
          <a:p>
            <a:endParaRPr lang="en-US" sz="1400" dirty="0"/>
          </a:p>
          <a:p>
            <a:r>
              <a:rPr lang="en-US" sz="1400" dirty="0"/>
              <a:t>Thank You for your help and support in advance. </a:t>
            </a:r>
          </a:p>
          <a:p>
            <a:endParaRPr lang="en-US" sz="1400" dirty="0"/>
          </a:p>
          <a:p>
            <a:r>
              <a:rPr lang="en-US" sz="1400" dirty="0"/>
              <a:t>Warm Regards,</a:t>
            </a:r>
          </a:p>
          <a:p>
            <a:r>
              <a:rPr lang="en-US" sz="1400" dirty="0"/>
              <a:t>Andras</a:t>
            </a:r>
          </a:p>
          <a:p>
            <a:r>
              <a:rPr lang="en-US" sz="1400" dirty="0"/>
              <a:t>andras.steger@protonmail.com</a:t>
            </a:r>
          </a:p>
        </p:txBody>
      </p:sp>
    </p:spTree>
    <p:extLst>
      <p:ext uri="{BB962C8B-B14F-4D97-AF65-F5344CB8AC3E}">
        <p14:creationId xmlns:p14="http://schemas.microsoft.com/office/powerpoint/2010/main" val="24770769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3048000" y="2967335"/>
            <a:ext cx="6096000" cy="923330"/>
          </a:xfrm>
          <a:prstGeom prst="rect">
            <a:avLst/>
          </a:prstGeom>
        </p:spPr>
        <p:txBody>
          <a:bodyPr>
            <a:spAutoFit/>
          </a:bodyPr>
          <a:lstStyle/>
          <a:p>
            <a:r>
              <a:rPr lang="en-US" dirty="0">
                <a:hlinkClick r:id="rId2"/>
              </a:rPr>
              <a:t>https://www.infineon.com/cms/en/product/microcontroller/32-bit-tricore-microcontroller/32-bit-tricore-aurix-tc3xx/aurix-family-tc37xtp/</a:t>
            </a:r>
            <a:endParaRPr lang="en-US" dirty="0"/>
          </a:p>
        </p:txBody>
      </p:sp>
    </p:spTree>
    <p:extLst>
      <p:ext uri="{BB962C8B-B14F-4D97-AF65-F5344CB8AC3E}">
        <p14:creationId xmlns:p14="http://schemas.microsoft.com/office/powerpoint/2010/main" val="7733749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76225"/>
            <a:ext cx="10515600" cy="1958975"/>
          </a:xfrm>
        </p:spPr>
        <p:txBody>
          <a:bodyPr>
            <a:normAutofit/>
          </a:bodyPr>
          <a:lstStyle/>
          <a:p>
            <a:r>
              <a:rPr lang="en-US" sz="1800" dirty="0"/>
              <a:t>– Application Kit TC397 V2.0 with VEXT=5V </a:t>
            </a:r>
          </a:p>
          <a:p>
            <a:r>
              <a:rPr lang="en-US" sz="1800" dirty="0" smtClean="0"/>
              <a:t>– </a:t>
            </a:r>
            <a:r>
              <a:rPr lang="en-US" sz="1800" dirty="0"/>
              <a:t>Application Kit TC397 V2.0 with </a:t>
            </a:r>
            <a:r>
              <a:rPr lang="en-US" sz="1800" dirty="0" smtClean="0"/>
              <a:t>VEXT=3,3V</a:t>
            </a:r>
          </a:p>
          <a:p>
            <a:r>
              <a:rPr lang="en-US" sz="1800" dirty="0" smtClean="0"/>
              <a:t> </a:t>
            </a:r>
            <a:r>
              <a:rPr lang="en-US" sz="1800" dirty="0"/>
              <a:t>– Application Kit TC387 V2.0 with VEXT=5V </a:t>
            </a:r>
            <a:endParaRPr lang="en-US" sz="1800" dirty="0" smtClean="0"/>
          </a:p>
          <a:p>
            <a:r>
              <a:rPr lang="en-US" sz="1800" dirty="0" smtClean="0"/>
              <a:t>– </a:t>
            </a:r>
            <a:r>
              <a:rPr lang="en-US" sz="1800" dirty="0"/>
              <a:t>Application Kit TC387 V2.0 with VEXT=3,3V</a:t>
            </a:r>
          </a:p>
        </p:txBody>
      </p:sp>
      <p:pic>
        <p:nvPicPr>
          <p:cNvPr id="5" name="Picture 4"/>
          <p:cNvPicPr>
            <a:picLocks noChangeAspect="1"/>
          </p:cNvPicPr>
          <p:nvPr/>
        </p:nvPicPr>
        <p:blipFill>
          <a:blip r:embed="rId2"/>
          <a:stretch>
            <a:fillRect/>
          </a:stretch>
        </p:blipFill>
        <p:spPr>
          <a:xfrm>
            <a:off x="3606800" y="2235200"/>
            <a:ext cx="7289321" cy="4622800"/>
          </a:xfrm>
          <a:prstGeom prst="rect">
            <a:avLst/>
          </a:prstGeom>
        </p:spPr>
      </p:pic>
      <p:sp>
        <p:nvSpPr>
          <p:cNvPr id="6" name="Rectangle 5"/>
          <p:cNvSpPr/>
          <p:nvPr/>
        </p:nvSpPr>
        <p:spPr>
          <a:xfrm>
            <a:off x="441325" y="2420035"/>
            <a:ext cx="6096000" cy="646331"/>
          </a:xfrm>
          <a:prstGeom prst="rect">
            <a:avLst/>
          </a:prstGeom>
        </p:spPr>
        <p:txBody>
          <a:bodyPr>
            <a:spAutoFit/>
          </a:bodyPr>
          <a:lstStyle/>
          <a:p>
            <a:r>
              <a:rPr lang="en-US" dirty="0">
                <a:hlinkClick r:id="rId3"/>
              </a:rPr>
              <a:t>https://copperhilltech.com/blog/arduino-due-can-bus-controller-area-network-interfaces/</a:t>
            </a:r>
            <a:endParaRPr lang="en-US" dirty="0"/>
          </a:p>
        </p:txBody>
      </p:sp>
      <p:sp>
        <p:nvSpPr>
          <p:cNvPr id="7" name="Rectangle 6"/>
          <p:cNvSpPr/>
          <p:nvPr/>
        </p:nvSpPr>
        <p:spPr>
          <a:xfrm>
            <a:off x="7407598" y="886380"/>
            <a:ext cx="2914003" cy="369332"/>
          </a:xfrm>
          <a:prstGeom prst="rect">
            <a:avLst/>
          </a:prstGeom>
        </p:spPr>
        <p:txBody>
          <a:bodyPr wrap="none">
            <a:spAutoFit/>
          </a:bodyPr>
          <a:lstStyle/>
          <a:p>
            <a:r>
              <a:rPr lang="en-US" dirty="0">
                <a:hlinkClick r:id="rId4"/>
              </a:rPr>
              <a:t>https://aurduino.boards.net/</a:t>
            </a:r>
            <a:endParaRPr lang="en-US" dirty="0"/>
          </a:p>
        </p:txBody>
      </p:sp>
      <p:sp>
        <p:nvSpPr>
          <p:cNvPr id="8" name="Rectangle 7"/>
          <p:cNvSpPr/>
          <p:nvPr/>
        </p:nvSpPr>
        <p:spPr>
          <a:xfrm>
            <a:off x="6673967" y="517048"/>
            <a:ext cx="4381264" cy="369332"/>
          </a:xfrm>
          <a:prstGeom prst="rect">
            <a:avLst/>
          </a:prstGeom>
        </p:spPr>
        <p:txBody>
          <a:bodyPr wrap="none">
            <a:spAutoFit/>
          </a:bodyPr>
          <a:lstStyle/>
          <a:p>
            <a:r>
              <a:rPr lang="en-US" dirty="0">
                <a:solidFill>
                  <a:srgbClr val="000000"/>
                </a:solidFill>
                <a:latin typeface="Verdana" panose="020B0604030504040204" pitchFamily="34" charset="0"/>
              </a:rPr>
              <a:t>Welcome to the </a:t>
            </a:r>
            <a:r>
              <a:rPr lang="en-US" dirty="0" err="1">
                <a:solidFill>
                  <a:srgbClr val="000000"/>
                </a:solidFill>
                <a:latin typeface="Verdana" panose="020B0604030504040204" pitchFamily="34" charset="0"/>
              </a:rPr>
              <a:t>ShieldBuddy</a:t>
            </a:r>
            <a:r>
              <a:rPr lang="en-US" dirty="0">
                <a:solidFill>
                  <a:srgbClr val="000000"/>
                </a:solidFill>
                <a:latin typeface="Verdana" panose="020B0604030504040204" pitchFamily="34" charset="0"/>
              </a:rPr>
              <a:t> forum!</a:t>
            </a:r>
            <a:endParaRPr lang="en-US" dirty="0"/>
          </a:p>
        </p:txBody>
      </p:sp>
    </p:spTree>
    <p:extLst>
      <p:ext uri="{BB962C8B-B14F-4D97-AF65-F5344CB8AC3E}">
        <p14:creationId xmlns:p14="http://schemas.microsoft.com/office/powerpoint/2010/main" val="7777827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57472" y="2544886"/>
            <a:ext cx="1924335" cy="923330"/>
          </a:xfrm>
          <a:prstGeom prst="rect">
            <a:avLst/>
          </a:prstGeom>
          <a:solidFill>
            <a:srgbClr val="FFFF00"/>
          </a:solidFill>
        </p:spPr>
        <p:txBody>
          <a:bodyPr wrap="square" rtlCol="0">
            <a:spAutoFit/>
          </a:bodyPr>
          <a:lstStyle/>
          <a:p>
            <a:pPr algn="ctr"/>
            <a:endParaRPr lang="en-US" dirty="0" smtClean="0"/>
          </a:p>
          <a:p>
            <a:pPr algn="ctr"/>
            <a:r>
              <a:rPr lang="en-US" dirty="0" smtClean="0"/>
              <a:t>MCU 1</a:t>
            </a:r>
          </a:p>
          <a:p>
            <a:pPr algn="ctr"/>
            <a:r>
              <a:rPr lang="en-US" dirty="0" smtClean="0"/>
              <a:t>(can be slow)</a:t>
            </a:r>
            <a:endParaRPr lang="en-US" dirty="0"/>
          </a:p>
        </p:txBody>
      </p:sp>
      <p:sp>
        <p:nvSpPr>
          <p:cNvPr id="5" name="TextBox 4"/>
          <p:cNvSpPr txBox="1"/>
          <p:nvPr/>
        </p:nvSpPr>
        <p:spPr>
          <a:xfrm>
            <a:off x="8183131" y="2579424"/>
            <a:ext cx="1924335" cy="923330"/>
          </a:xfrm>
          <a:prstGeom prst="rect">
            <a:avLst/>
          </a:prstGeom>
          <a:solidFill>
            <a:srgbClr val="FFFF00"/>
          </a:solidFill>
        </p:spPr>
        <p:txBody>
          <a:bodyPr wrap="square" rtlCol="0">
            <a:spAutoFit/>
          </a:bodyPr>
          <a:lstStyle/>
          <a:p>
            <a:pPr algn="ctr"/>
            <a:endParaRPr lang="en-US" dirty="0" smtClean="0"/>
          </a:p>
          <a:p>
            <a:pPr algn="ctr"/>
            <a:r>
              <a:rPr lang="en-US" dirty="0" smtClean="0"/>
              <a:t>MCU 2</a:t>
            </a:r>
          </a:p>
          <a:p>
            <a:pPr algn="ctr"/>
            <a:r>
              <a:rPr lang="en-US" dirty="0" smtClean="0"/>
              <a:t>(must be fast)</a:t>
            </a:r>
            <a:endParaRPr lang="en-US" dirty="0"/>
          </a:p>
        </p:txBody>
      </p:sp>
      <p:sp>
        <p:nvSpPr>
          <p:cNvPr id="6" name="Right Arrow 5"/>
          <p:cNvSpPr/>
          <p:nvPr/>
        </p:nvSpPr>
        <p:spPr>
          <a:xfrm rot="3765265">
            <a:off x="1833805" y="1409908"/>
            <a:ext cx="1665026" cy="7904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GNSS/GPS</a:t>
            </a:r>
            <a:endParaRPr lang="en-US" dirty="0"/>
          </a:p>
        </p:txBody>
      </p:sp>
      <p:sp>
        <p:nvSpPr>
          <p:cNvPr id="7" name="Right Arrow 6"/>
          <p:cNvSpPr/>
          <p:nvPr/>
        </p:nvSpPr>
        <p:spPr>
          <a:xfrm rot="6053467">
            <a:off x="3543961" y="1216242"/>
            <a:ext cx="1665026" cy="9233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Compass</a:t>
            </a:r>
            <a:endParaRPr lang="en-US" dirty="0"/>
          </a:p>
        </p:txBody>
      </p:sp>
      <p:sp>
        <p:nvSpPr>
          <p:cNvPr id="9" name="Right Arrow 8"/>
          <p:cNvSpPr/>
          <p:nvPr/>
        </p:nvSpPr>
        <p:spPr>
          <a:xfrm>
            <a:off x="5487538" y="2947916"/>
            <a:ext cx="1665026" cy="450376"/>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Serial com.</a:t>
            </a:r>
            <a:endParaRPr lang="en-US" dirty="0">
              <a:solidFill>
                <a:schemeClr val="tx1"/>
              </a:solidFill>
            </a:endParaRPr>
          </a:p>
        </p:txBody>
      </p:sp>
      <p:sp>
        <p:nvSpPr>
          <p:cNvPr id="10" name="TextBox 9"/>
          <p:cNvSpPr txBox="1"/>
          <p:nvPr/>
        </p:nvSpPr>
        <p:spPr>
          <a:xfrm>
            <a:off x="5254389" y="3504414"/>
            <a:ext cx="2715905" cy="1477328"/>
          </a:xfrm>
          <a:prstGeom prst="rect">
            <a:avLst/>
          </a:prstGeom>
          <a:noFill/>
        </p:spPr>
        <p:txBody>
          <a:bodyPr wrap="square" rtlCol="0">
            <a:spAutoFit/>
          </a:bodyPr>
          <a:lstStyle/>
          <a:p>
            <a:r>
              <a:rPr lang="en-US" dirty="0" smtClean="0"/>
              <a:t>Heading</a:t>
            </a:r>
          </a:p>
          <a:p>
            <a:r>
              <a:rPr lang="en-US" dirty="0" smtClean="0"/>
              <a:t>Bearing</a:t>
            </a:r>
          </a:p>
          <a:p>
            <a:r>
              <a:rPr lang="en-US" dirty="0" smtClean="0"/>
              <a:t>Coordinates</a:t>
            </a:r>
          </a:p>
          <a:p>
            <a:r>
              <a:rPr lang="en-US" dirty="0" smtClean="0"/>
              <a:t>Distance from waypoint</a:t>
            </a:r>
          </a:p>
          <a:p>
            <a:endParaRPr lang="en-US" dirty="0"/>
          </a:p>
        </p:txBody>
      </p:sp>
      <p:sp>
        <p:nvSpPr>
          <p:cNvPr id="11" name="Right Arrow 10"/>
          <p:cNvSpPr/>
          <p:nvPr/>
        </p:nvSpPr>
        <p:spPr>
          <a:xfrm rot="14967775">
            <a:off x="7161367" y="1215184"/>
            <a:ext cx="1665026" cy="9389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Motor drive</a:t>
            </a:r>
            <a:endParaRPr lang="en-US" dirty="0"/>
          </a:p>
        </p:txBody>
      </p:sp>
      <p:sp>
        <p:nvSpPr>
          <p:cNvPr id="12" name="Right Arrow 11"/>
          <p:cNvSpPr/>
          <p:nvPr/>
        </p:nvSpPr>
        <p:spPr>
          <a:xfrm rot="7108242" flipV="1">
            <a:off x="8726459" y="1177795"/>
            <a:ext cx="1872766" cy="9849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Motor remote control (PS2)</a:t>
            </a:r>
            <a:endParaRPr lang="en-US" sz="1600" dirty="0"/>
          </a:p>
        </p:txBody>
      </p:sp>
      <p:sp>
        <p:nvSpPr>
          <p:cNvPr id="13" name="Right Arrow 12"/>
          <p:cNvSpPr/>
          <p:nvPr/>
        </p:nvSpPr>
        <p:spPr>
          <a:xfrm rot="2404170">
            <a:off x="10044854" y="3331048"/>
            <a:ext cx="1665026" cy="10073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LCD display</a:t>
            </a:r>
            <a:endParaRPr lang="en-US" dirty="0"/>
          </a:p>
        </p:txBody>
      </p:sp>
      <p:sp>
        <p:nvSpPr>
          <p:cNvPr id="16" name="TextBox 15"/>
          <p:cNvSpPr txBox="1"/>
          <p:nvPr/>
        </p:nvSpPr>
        <p:spPr>
          <a:xfrm>
            <a:off x="8204630" y="5502319"/>
            <a:ext cx="1924335" cy="923330"/>
          </a:xfrm>
          <a:prstGeom prst="rect">
            <a:avLst/>
          </a:prstGeom>
          <a:solidFill>
            <a:srgbClr val="FFFF00"/>
          </a:solidFill>
        </p:spPr>
        <p:txBody>
          <a:bodyPr wrap="square" rtlCol="0">
            <a:spAutoFit/>
          </a:bodyPr>
          <a:lstStyle/>
          <a:p>
            <a:pPr algn="ctr"/>
            <a:endParaRPr lang="en-US" dirty="0" smtClean="0"/>
          </a:p>
          <a:p>
            <a:pPr algn="ctr"/>
            <a:r>
              <a:rPr lang="en-US" dirty="0" smtClean="0"/>
              <a:t>Jetson Nano</a:t>
            </a:r>
          </a:p>
          <a:p>
            <a:pPr algn="ctr"/>
            <a:r>
              <a:rPr lang="en-US" dirty="0"/>
              <a:t>(must be </a:t>
            </a:r>
            <a:r>
              <a:rPr lang="en-US" dirty="0" smtClean="0"/>
              <a:t>fast)</a:t>
            </a:r>
            <a:endParaRPr lang="en-US" dirty="0"/>
          </a:p>
        </p:txBody>
      </p:sp>
      <p:sp>
        <p:nvSpPr>
          <p:cNvPr id="17" name="Right Arrow 16"/>
          <p:cNvSpPr/>
          <p:nvPr/>
        </p:nvSpPr>
        <p:spPr>
          <a:xfrm rot="16200000">
            <a:off x="8312785" y="4277348"/>
            <a:ext cx="1665026" cy="450376"/>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Serial com.</a:t>
            </a:r>
            <a:endParaRPr lang="en-US" dirty="0">
              <a:solidFill>
                <a:schemeClr val="tx1"/>
              </a:solidFill>
            </a:endParaRPr>
          </a:p>
        </p:txBody>
      </p:sp>
      <p:sp>
        <p:nvSpPr>
          <p:cNvPr id="18" name="Right Arrow 17"/>
          <p:cNvSpPr/>
          <p:nvPr/>
        </p:nvSpPr>
        <p:spPr>
          <a:xfrm>
            <a:off x="6168787" y="5502319"/>
            <a:ext cx="2014343" cy="10073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Advanced object recognition</a:t>
            </a:r>
            <a:endParaRPr lang="en-US" dirty="0"/>
          </a:p>
        </p:txBody>
      </p:sp>
      <p:sp>
        <p:nvSpPr>
          <p:cNvPr id="19" name="Right Arrow 18"/>
          <p:cNvSpPr/>
          <p:nvPr/>
        </p:nvSpPr>
        <p:spPr>
          <a:xfrm>
            <a:off x="978608" y="2486223"/>
            <a:ext cx="1665026" cy="8543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Bat. Volt &amp; current measure.</a:t>
            </a:r>
            <a:endParaRPr lang="en-US" sz="1400" dirty="0"/>
          </a:p>
        </p:txBody>
      </p:sp>
      <p:sp>
        <p:nvSpPr>
          <p:cNvPr id="20" name="Right Arrow 19"/>
          <p:cNvSpPr/>
          <p:nvPr/>
        </p:nvSpPr>
        <p:spPr>
          <a:xfrm rot="19790744">
            <a:off x="874745" y="3543392"/>
            <a:ext cx="2029804" cy="951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Rain &amp; </a:t>
            </a:r>
            <a:r>
              <a:rPr lang="en-US" sz="1400" dirty="0" err="1" smtClean="0"/>
              <a:t>amb</a:t>
            </a:r>
            <a:r>
              <a:rPr lang="en-US" sz="1400" dirty="0" smtClean="0"/>
              <a:t>. temperature sensor</a:t>
            </a:r>
            <a:endParaRPr lang="en-US" sz="1400" dirty="0"/>
          </a:p>
        </p:txBody>
      </p:sp>
      <p:sp>
        <p:nvSpPr>
          <p:cNvPr id="21" name="Right Arrow 20"/>
          <p:cNvSpPr/>
          <p:nvPr/>
        </p:nvSpPr>
        <p:spPr>
          <a:xfrm rot="17200432">
            <a:off x="7424930" y="3857991"/>
            <a:ext cx="1665026" cy="990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Ultrasonic distance sensor</a:t>
            </a:r>
            <a:endParaRPr lang="en-US" sz="1400" dirty="0"/>
          </a:p>
        </p:txBody>
      </p:sp>
      <p:sp>
        <p:nvSpPr>
          <p:cNvPr id="22" name="TextBox 21"/>
          <p:cNvSpPr txBox="1"/>
          <p:nvPr/>
        </p:nvSpPr>
        <p:spPr>
          <a:xfrm>
            <a:off x="5173373" y="5502319"/>
            <a:ext cx="995414" cy="923330"/>
          </a:xfrm>
          <a:prstGeom prst="rect">
            <a:avLst/>
          </a:prstGeom>
          <a:solidFill>
            <a:srgbClr val="FFFF00"/>
          </a:solidFill>
        </p:spPr>
        <p:txBody>
          <a:bodyPr wrap="square" rtlCol="0">
            <a:spAutoFit/>
          </a:bodyPr>
          <a:lstStyle/>
          <a:p>
            <a:pPr algn="ctr"/>
            <a:endParaRPr lang="en-US" dirty="0" smtClean="0"/>
          </a:p>
          <a:p>
            <a:pPr algn="ctr"/>
            <a:r>
              <a:rPr lang="en-US" dirty="0" smtClean="0"/>
              <a:t>Camera</a:t>
            </a:r>
          </a:p>
          <a:p>
            <a:pPr algn="ctr"/>
            <a:endParaRPr lang="en-US" dirty="0"/>
          </a:p>
        </p:txBody>
      </p:sp>
      <p:sp>
        <p:nvSpPr>
          <p:cNvPr id="24" name="TextBox 23"/>
          <p:cNvSpPr txBox="1"/>
          <p:nvPr/>
        </p:nvSpPr>
        <p:spPr>
          <a:xfrm>
            <a:off x="55075" y="84530"/>
            <a:ext cx="3848668" cy="584775"/>
          </a:xfrm>
          <a:prstGeom prst="rect">
            <a:avLst/>
          </a:prstGeom>
          <a:noFill/>
        </p:spPr>
        <p:txBody>
          <a:bodyPr wrap="square" rtlCol="0">
            <a:spAutoFit/>
          </a:bodyPr>
          <a:lstStyle/>
          <a:p>
            <a:r>
              <a:rPr lang="en-US" sz="3200" dirty="0" smtClean="0"/>
              <a:t>Information flow</a:t>
            </a:r>
            <a:endParaRPr lang="en-US" sz="3200" dirty="0"/>
          </a:p>
        </p:txBody>
      </p:sp>
      <p:sp>
        <p:nvSpPr>
          <p:cNvPr id="14" name="Left-Right Arrow 13"/>
          <p:cNvSpPr/>
          <p:nvPr/>
        </p:nvSpPr>
        <p:spPr>
          <a:xfrm rot="16200000">
            <a:off x="2979549" y="4150946"/>
            <a:ext cx="2279426" cy="88637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GSM/GPRS/SMS</a:t>
            </a:r>
          </a:p>
        </p:txBody>
      </p:sp>
      <p:sp>
        <p:nvSpPr>
          <p:cNvPr id="25" name="Left-Right Arrow 24"/>
          <p:cNvSpPr/>
          <p:nvPr/>
        </p:nvSpPr>
        <p:spPr>
          <a:xfrm rot="20350338">
            <a:off x="10047493" y="1994044"/>
            <a:ext cx="2279426" cy="88637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GSM/GPRS/SMS</a:t>
            </a:r>
          </a:p>
        </p:txBody>
      </p:sp>
      <p:sp>
        <p:nvSpPr>
          <p:cNvPr id="26" name="Right Arrow 25"/>
          <p:cNvSpPr/>
          <p:nvPr/>
        </p:nvSpPr>
        <p:spPr>
          <a:xfrm rot="17289214">
            <a:off x="2041529" y="4022424"/>
            <a:ext cx="2029804" cy="951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Push buttons for status</a:t>
            </a:r>
            <a:endParaRPr lang="en-US" sz="1600" dirty="0"/>
          </a:p>
        </p:txBody>
      </p:sp>
      <p:sp>
        <p:nvSpPr>
          <p:cNvPr id="27" name="Right Arrow 26"/>
          <p:cNvSpPr/>
          <p:nvPr/>
        </p:nvSpPr>
        <p:spPr>
          <a:xfrm rot="4061550">
            <a:off x="9295786" y="4017993"/>
            <a:ext cx="1665026" cy="10073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Audio ?</a:t>
            </a:r>
            <a:endParaRPr lang="en-US" dirty="0"/>
          </a:p>
        </p:txBody>
      </p:sp>
    </p:spTree>
    <p:extLst>
      <p:ext uri="{BB962C8B-B14F-4D97-AF65-F5344CB8AC3E}">
        <p14:creationId xmlns:p14="http://schemas.microsoft.com/office/powerpoint/2010/main" val="7790969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Picture 104"/>
          <p:cNvPicPr>
            <a:picLocks noChangeAspect="1"/>
          </p:cNvPicPr>
          <p:nvPr/>
        </p:nvPicPr>
        <p:blipFill>
          <a:blip r:embed="rId2"/>
          <a:stretch>
            <a:fillRect/>
          </a:stretch>
        </p:blipFill>
        <p:spPr>
          <a:xfrm>
            <a:off x="455223" y="3926403"/>
            <a:ext cx="1371600" cy="1066800"/>
          </a:xfrm>
          <a:prstGeom prst="rect">
            <a:avLst/>
          </a:prstGeom>
        </p:spPr>
      </p:pic>
      <p:pic>
        <p:nvPicPr>
          <p:cNvPr id="79" name="Picture 78"/>
          <p:cNvPicPr>
            <a:picLocks noChangeAspect="1"/>
          </p:cNvPicPr>
          <p:nvPr/>
        </p:nvPicPr>
        <p:blipFill>
          <a:blip r:embed="rId3"/>
          <a:stretch>
            <a:fillRect/>
          </a:stretch>
        </p:blipFill>
        <p:spPr>
          <a:xfrm rot="18819971">
            <a:off x="2683029" y="1706932"/>
            <a:ext cx="1314450" cy="1352550"/>
          </a:xfrm>
          <a:prstGeom prst="rect">
            <a:avLst/>
          </a:prstGeom>
        </p:spPr>
      </p:pic>
      <p:pic>
        <p:nvPicPr>
          <p:cNvPr id="78" name="Picture 77"/>
          <p:cNvPicPr>
            <a:picLocks noChangeAspect="1"/>
          </p:cNvPicPr>
          <p:nvPr/>
        </p:nvPicPr>
        <p:blipFill>
          <a:blip r:embed="rId4"/>
          <a:stretch>
            <a:fillRect/>
          </a:stretch>
        </p:blipFill>
        <p:spPr>
          <a:xfrm>
            <a:off x="2639136" y="5795332"/>
            <a:ext cx="1431855" cy="1066275"/>
          </a:xfrm>
          <a:prstGeom prst="rect">
            <a:avLst/>
          </a:prstGeom>
        </p:spPr>
      </p:pic>
      <p:cxnSp>
        <p:nvCxnSpPr>
          <p:cNvPr id="66" name="Straight Connector 65"/>
          <p:cNvCxnSpPr/>
          <p:nvPr/>
        </p:nvCxnSpPr>
        <p:spPr>
          <a:xfrm flipH="1">
            <a:off x="7061200" y="4085508"/>
            <a:ext cx="22582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5"/>
          <a:stretch>
            <a:fillRect/>
          </a:stretch>
        </p:blipFill>
        <p:spPr>
          <a:xfrm rot="685080">
            <a:off x="7685002" y="5654690"/>
            <a:ext cx="1757689" cy="1110119"/>
          </a:xfrm>
          <a:prstGeom prst="rect">
            <a:avLst/>
          </a:prstGeom>
        </p:spPr>
      </p:pic>
      <p:pic>
        <p:nvPicPr>
          <p:cNvPr id="5" name="Picture 4"/>
          <p:cNvPicPr>
            <a:picLocks noChangeAspect="1"/>
          </p:cNvPicPr>
          <p:nvPr/>
        </p:nvPicPr>
        <p:blipFill>
          <a:blip r:embed="rId6"/>
          <a:stretch>
            <a:fillRect/>
          </a:stretch>
        </p:blipFill>
        <p:spPr>
          <a:xfrm>
            <a:off x="7788275" y="673100"/>
            <a:ext cx="1162050" cy="971550"/>
          </a:xfrm>
          <a:prstGeom prst="rect">
            <a:avLst/>
          </a:prstGeom>
        </p:spPr>
      </p:pic>
      <p:sp>
        <p:nvSpPr>
          <p:cNvPr id="6" name="TextBox 5"/>
          <p:cNvSpPr txBox="1"/>
          <p:nvPr/>
        </p:nvSpPr>
        <p:spPr>
          <a:xfrm>
            <a:off x="7427848" y="411065"/>
            <a:ext cx="2223099" cy="369332"/>
          </a:xfrm>
          <a:prstGeom prst="rect">
            <a:avLst/>
          </a:prstGeom>
          <a:noFill/>
        </p:spPr>
        <p:txBody>
          <a:bodyPr wrap="square" rtlCol="0">
            <a:spAutoFit/>
          </a:bodyPr>
          <a:lstStyle/>
          <a:p>
            <a:r>
              <a:rPr lang="en-US" dirty="0" smtClean="0"/>
              <a:t>Jetson Nano 4GB B01</a:t>
            </a:r>
            <a:endParaRPr lang="en-US" dirty="0"/>
          </a:p>
        </p:txBody>
      </p:sp>
      <p:pic>
        <p:nvPicPr>
          <p:cNvPr id="7" name="Picture 6"/>
          <p:cNvPicPr>
            <a:picLocks noChangeAspect="1"/>
          </p:cNvPicPr>
          <p:nvPr/>
        </p:nvPicPr>
        <p:blipFill>
          <a:blip r:embed="rId7"/>
          <a:stretch>
            <a:fillRect/>
          </a:stretch>
        </p:blipFill>
        <p:spPr>
          <a:xfrm>
            <a:off x="9702800" y="673100"/>
            <a:ext cx="647700" cy="873238"/>
          </a:xfrm>
          <a:prstGeom prst="rect">
            <a:avLst/>
          </a:prstGeom>
        </p:spPr>
      </p:pic>
      <p:sp>
        <p:nvSpPr>
          <p:cNvPr id="8" name="Rectangle 7"/>
          <p:cNvSpPr/>
          <p:nvPr/>
        </p:nvSpPr>
        <p:spPr>
          <a:xfrm>
            <a:off x="4343400" y="787400"/>
            <a:ext cx="2717800" cy="58674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1" dirty="0">
              <a:solidFill>
                <a:schemeClr val="tx1"/>
              </a:solidFill>
            </a:endParaRPr>
          </a:p>
        </p:txBody>
      </p:sp>
      <p:cxnSp>
        <p:nvCxnSpPr>
          <p:cNvPr id="9" name="Straight Connector 8"/>
          <p:cNvCxnSpPr>
            <a:stCxn id="5" idx="1"/>
          </p:cNvCxnSpPr>
          <p:nvPr/>
        </p:nvCxnSpPr>
        <p:spPr>
          <a:xfrm flipH="1">
            <a:off x="7035800" y="1158875"/>
            <a:ext cx="7524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8950325" y="1200425"/>
            <a:ext cx="7524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385619" y="163922"/>
            <a:ext cx="2769757" cy="707886"/>
          </a:xfrm>
          <a:prstGeom prst="rect">
            <a:avLst/>
          </a:prstGeom>
        </p:spPr>
        <p:txBody>
          <a:bodyPr wrap="square">
            <a:spAutoFit/>
          </a:bodyPr>
          <a:lstStyle/>
          <a:p>
            <a:pPr algn="r"/>
            <a:r>
              <a:rPr lang="en-US" sz="2000" b="1" dirty="0" smtClean="0"/>
              <a:t>Robot Rover Shield on MEGA </a:t>
            </a:r>
            <a:endParaRPr lang="en-US" sz="2000" b="1" dirty="0"/>
          </a:p>
        </p:txBody>
      </p:sp>
      <p:sp>
        <p:nvSpPr>
          <p:cNvPr id="13" name="Rectangle 12"/>
          <p:cNvSpPr/>
          <p:nvPr/>
        </p:nvSpPr>
        <p:spPr>
          <a:xfrm>
            <a:off x="6159961" y="925053"/>
            <a:ext cx="894797" cy="338554"/>
          </a:xfrm>
          <a:prstGeom prst="rect">
            <a:avLst/>
          </a:prstGeom>
        </p:spPr>
        <p:txBody>
          <a:bodyPr wrap="none">
            <a:spAutoFit/>
          </a:bodyPr>
          <a:lstStyle/>
          <a:p>
            <a:pPr algn="r"/>
            <a:r>
              <a:rPr lang="en-US" sz="1600" dirty="0" smtClean="0"/>
              <a:t>RX0/TX0</a:t>
            </a:r>
            <a:endParaRPr lang="en-US" sz="1600" dirty="0"/>
          </a:p>
        </p:txBody>
      </p:sp>
      <p:sp>
        <p:nvSpPr>
          <p:cNvPr id="16" name="Rectangle 15"/>
          <p:cNvSpPr/>
          <p:nvPr/>
        </p:nvSpPr>
        <p:spPr>
          <a:xfrm>
            <a:off x="9018316" y="3796199"/>
            <a:ext cx="2557734" cy="1169551"/>
          </a:xfrm>
          <a:prstGeom prst="rect">
            <a:avLst/>
          </a:prstGeom>
        </p:spPr>
        <p:txBody>
          <a:bodyPr wrap="square">
            <a:spAutoFit/>
          </a:bodyPr>
          <a:lstStyle/>
          <a:p>
            <a:pPr algn="r"/>
            <a:r>
              <a:rPr lang="en-US" sz="2000" dirty="0" smtClean="0">
                <a:solidFill>
                  <a:srgbClr val="FF0000"/>
                </a:solidFill>
              </a:rPr>
              <a:t>HC-SR04</a:t>
            </a:r>
          </a:p>
          <a:p>
            <a:pPr algn="r"/>
            <a:r>
              <a:rPr lang="en-US" dirty="0" smtClean="0">
                <a:solidFill>
                  <a:srgbClr val="FF0000"/>
                </a:solidFill>
              </a:rPr>
              <a:t>5V/15mA</a:t>
            </a:r>
          </a:p>
          <a:p>
            <a:pPr algn="r"/>
            <a:r>
              <a:rPr lang="en-US" sz="1600" dirty="0" smtClean="0">
                <a:solidFill>
                  <a:srgbClr val="FF0000"/>
                </a:solidFill>
              </a:rPr>
              <a:t>(Volt divider 4.7kΩ &amp; </a:t>
            </a:r>
            <a:r>
              <a:rPr lang="en-US" sz="1600" dirty="0">
                <a:solidFill>
                  <a:srgbClr val="FF0000"/>
                </a:solidFill>
              </a:rPr>
              <a:t>2.7kΩ </a:t>
            </a:r>
          </a:p>
          <a:p>
            <a:pPr algn="r"/>
            <a:r>
              <a:rPr lang="en-US" sz="1600" dirty="0" smtClean="0">
                <a:solidFill>
                  <a:srgbClr val="FF0000"/>
                </a:solidFill>
              </a:rPr>
              <a:t>required on Echo pin) </a:t>
            </a:r>
            <a:endParaRPr lang="en-US" sz="1600" dirty="0">
              <a:solidFill>
                <a:srgbClr val="FF0000"/>
              </a:solidFill>
            </a:endParaRPr>
          </a:p>
        </p:txBody>
      </p:sp>
      <p:sp>
        <p:nvSpPr>
          <p:cNvPr id="17" name="Rectangle 16"/>
          <p:cNvSpPr/>
          <p:nvPr/>
        </p:nvSpPr>
        <p:spPr>
          <a:xfrm>
            <a:off x="5260189" y="3641686"/>
            <a:ext cx="1753813" cy="830997"/>
          </a:xfrm>
          <a:prstGeom prst="rect">
            <a:avLst/>
          </a:prstGeom>
        </p:spPr>
        <p:txBody>
          <a:bodyPr wrap="none">
            <a:spAutoFit/>
          </a:bodyPr>
          <a:lstStyle/>
          <a:p>
            <a:pPr algn="r"/>
            <a:r>
              <a:rPr lang="en-US" sz="1600" dirty="0" smtClean="0"/>
              <a:t>Trig/</a:t>
            </a:r>
            <a:r>
              <a:rPr lang="en-US" sz="1600" dirty="0" err="1" smtClean="0"/>
              <a:t>EchoL</a:t>
            </a:r>
            <a:r>
              <a:rPr lang="en-US" sz="1600" dirty="0" smtClean="0"/>
              <a:t> D31/33</a:t>
            </a:r>
          </a:p>
          <a:p>
            <a:pPr algn="r"/>
            <a:r>
              <a:rPr lang="en-US" sz="1600" dirty="0" smtClean="0"/>
              <a:t>Trig/</a:t>
            </a:r>
            <a:r>
              <a:rPr lang="en-US" sz="1600" dirty="0" err="1" smtClean="0"/>
              <a:t>EchoR</a:t>
            </a:r>
            <a:r>
              <a:rPr lang="en-US" sz="1600" dirty="0" smtClean="0"/>
              <a:t> D35/37</a:t>
            </a:r>
          </a:p>
          <a:p>
            <a:pPr algn="r"/>
            <a:r>
              <a:rPr lang="en-US" sz="1600" dirty="0" smtClean="0"/>
              <a:t>Trig/</a:t>
            </a:r>
            <a:r>
              <a:rPr lang="en-US" sz="1600" dirty="0" err="1" smtClean="0"/>
              <a:t>EchoC</a:t>
            </a:r>
            <a:r>
              <a:rPr lang="en-US" sz="1600" dirty="0" smtClean="0"/>
              <a:t> D39/41</a:t>
            </a:r>
            <a:endParaRPr lang="en-US" sz="1600" dirty="0"/>
          </a:p>
        </p:txBody>
      </p:sp>
      <p:sp>
        <p:nvSpPr>
          <p:cNvPr id="19" name="Rectangle 18"/>
          <p:cNvSpPr/>
          <p:nvPr/>
        </p:nvSpPr>
        <p:spPr>
          <a:xfrm>
            <a:off x="6176720" y="1622775"/>
            <a:ext cx="894796" cy="338554"/>
          </a:xfrm>
          <a:prstGeom prst="rect">
            <a:avLst/>
          </a:prstGeom>
        </p:spPr>
        <p:txBody>
          <a:bodyPr wrap="none">
            <a:spAutoFit/>
          </a:bodyPr>
          <a:lstStyle/>
          <a:p>
            <a:pPr algn="r"/>
            <a:r>
              <a:rPr lang="en-US" sz="1600" dirty="0" smtClean="0"/>
              <a:t>RX3/TX3</a:t>
            </a:r>
            <a:endParaRPr lang="en-US" sz="1600" dirty="0"/>
          </a:p>
        </p:txBody>
      </p:sp>
      <p:pic>
        <p:nvPicPr>
          <p:cNvPr id="20" name="Picture 19"/>
          <p:cNvPicPr>
            <a:picLocks noChangeAspect="1"/>
          </p:cNvPicPr>
          <p:nvPr/>
        </p:nvPicPr>
        <p:blipFill>
          <a:blip r:embed="rId8"/>
          <a:stretch>
            <a:fillRect/>
          </a:stretch>
        </p:blipFill>
        <p:spPr>
          <a:xfrm>
            <a:off x="10607675" y="967666"/>
            <a:ext cx="990600" cy="1304925"/>
          </a:xfrm>
          <a:prstGeom prst="rect">
            <a:avLst/>
          </a:prstGeom>
        </p:spPr>
      </p:pic>
      <p:cxnSp>
        <p:nvCxnSpPr>
          <p:cNvPr id="21" name="Straight Connector 20"/>
          <p:cNvCxnSpPr/>
          <p:nvPr/>
        </p:nvCxnSpPr>
        <p:spPr>
          <a:xfrm flipH="1">
            <a:off x="7066674" y="1792052"/>
            <a:ext cx="35410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348034" y="1828170"/>
            <a:ext cx="3270451" cy="369332"/>
          </a:xfrm>
          <a:prstGeom prst="rect">
            <a:avLst/>
          </a:prstGeom>
          <a:noFill/>
        </p:spPr>
        <p:txBody>
          <a:bodyPr wrap="square" rtlCol="0">
            <a:spAutoFit/>
          </a:bodyPr>
          <a:lstStyle/>
          <a:p>
            <a:pPr algn="r"/>
            <a:r>
              <a:rPr lang="en-US" dirty="0" smtClean="0"/>
              <a:t>XBee 2mW or 63mW 3V3</a:t>
            </a:r>
            <a:endParaRPr lang="en-US" dirty="0"/>
          </a:p>
        </p:txBody>
      </p:sp>
      <p:cxnSp>
        <p:nvCxnSpPr>
          <p:cNvPr id="24" name="Straight Connector 23"/>
          <p:cNvCxnSpPr/>
          <p:nvPr/>
        </p:nvCxnSpPr>
        <p:spPr>
          <a:xfrm flipH="1">
            <a:off x="7068309" y="3856908"/>
            <a:ext cx="22582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nvPicPr>
        <p:blipFill>
          <a:blip r:embed="rId9"/>
          <a:stretch>
            <a:fillRect/>
          </a:stretch>
        </p:blipFill>
        <p:spPr>
          <a:xfrm>
            <a:off x="7872086" y="2425229"/>
            <a:ext cx="2057400" cy="1028700"/>
          </a:xfrm>
          <a:prstGeom prst="rect">
            <a:avLst/>
          </a:prstGeom>
        </p:spPr>
      </p:pic>
      <p:sp>
        <p:nvSpPr>
          <p:cNvPr id="32" name="Rectangle 31"/>
          <p:cNvSpPr/>
          <p:nvPr/>
        </p:nvSpPr>
        <p:spPr>
          <a:xfrm>
            <a:off x="10011374" y="2406471"/>
            <a:ext cx="2087427" cy="1200329"/>
          </a:xfrm>
          <a:prstGeom prst="rect">
            <a:avLst/>
          </a:prstGeom>
        </p:spPr>
        <p:txBody>
          <a:bodyPr wrap="square">
            <a:spAutoFit/>
          </a:bodyPr>
          <a:lstStyle/>
          <a:p>
            <a:r>
              <a:rPr lang="en-US" dirty="0"/>
              <a:t>SIM808 GSM/GPRS/GPS </a:t>
            </a:r>
            <a:r>
              <a:rPr lang="en-US" dirty="0" smtClean="0"/>
              <a:t>Module with </a:t>
            </a:r>
            <a:r>
              <a:rPr lang="en-US" b="1" dirty="0"/>
              <a:t>GPS</a:t>
            </a:r>
            <a:r>
              <a:rPr lang="en-US" dirty="0"/>
              <a:t> and </a:t>
            </a:r>
            <a:r>
              <a:rPr lang="en-US" b="1" dirty="0"/>
              <a:t>GSM</a:t>
            </a:r>
            <a:r>
              <a:rPr lang="en-US" dirty="0"/>
              <a:t> Antenna</a:t>
            </a:r>
          </a:p>
        </p:txBody>
      </p:sp>
      <p:cxnSp>
        <p:nvCxnSpPr>
          <p:cNvPr id="33" name="Straight Connector 32"/>
          <p:cNvCxnSpPr/>
          <p:nvPr/>
        </p:nvCxnSpPr>
        <p:spPr>
          <a:xfrm flipH="1">
            <a:off x="7054758" y="2986180"/>
            <a:ext cx="7524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6166080" y="2752680"/>
            <a:ext cx="894797" cy="338554"/>
          </a:xfrm>
          <a:prstGeom prst="rect">
            <a:avLst/>
          </a:prstGeom>
        </p:spPr>
        <p:txBody>
          <a:bodyPr wrap="none">
            <a:spAutoFit/>
          </a:bodyPr>
          <a:lstStyle/>
          <a:p>
            <a:pPr algn="r"/>
            <a:r>
              <a:rPr lang="en-US" sz="1600" dirty="0" smtClean="0"/>
              <a:t>RX1/TX1</a:t>
            </a:r>
            <a:endParaRPr lang="en-US" sz="1600" dirty="0"/>
          </a:p>
        </p:txBody>
      </p:sp>
      <p:sp>
        <p:nvSpPr>
          <p:cNvPr id="35" name="Rectangle 34"/>
          <p:cNvSpPr/>
          <p:nvPr/>
        </p:nvSpPr>
        <p:spPr>
          <a:xfrm>
            <a:off x="6492449" y="4887348"/>
            <a:ext cx="521553" cy="830997"/>
          </a:xfrm>
          <a:prstGeom prst="rect">
            <a:avLst/>
          </a:prstGeom>
        </p:spPr>
        <p:txBody>
          <a:bodyPr wrap="none">
            <a:spAutoFit/>
          </a:bodyPr>
          <a:lstStyle/>
          <a:p>
            <a:pPr algn="r"/>
            <a:r>
              <a:rPr lang="en-US" sz="1600" dirty="0" smtClean="0"/>
              <a:t>SCL</a:t>
            </a:r>
          </a:p>
          <a:p>
            <a:pPr algn="r"/>
            <a:endParaRPr lang="en-US" sz="1600" dirty="0" smtClean="0"/>
          </a:p>
          <a:p>
            <a:pPr algn="r"/>
            <a:r>
              <a:rPr lang="en-US" sz="1600" dirty="0" smtClean="0"/>
              <a:t>SDA</a:t>
            </a:r>
            <a:endParaRPr lang="en-US" sz="1600" dirty="0"/>
          </a:p>
        </p:txBody>
      </p:sp>
      <p:sp>
        <p:nvSpPr>
          <p:cNvPr id="36" name="Rectangle 35"/>
          <p:cNvSpPr/>
          <p:nvPr/>
        </p:nvSpPr>
        <p:spPr>
          <a:xfrm>
            <a:off x="9044398" y="5039457"/>
            <a:ext cx="2553877" cy="646331"/>
          </a:xfrm>
          <a:prstGeom prst="rect">
            <a:avLst/>
          </a:prstGeom>
        </p:spPr>
        <p:txBody>
          <a:bodyPr wrap="square">
            <a:spAutoFit/>
          </a:bodyPr>
          <a:lstStyle/>
          <a:p>
            <a:r>
              <a:rPr lang="en-US" dirty="0"/>
              <a:t>BNO055 9-DOF </a:t>
            </a:r>
            <a:r>
              <a:rPr lang="en-US" dirty="0" smtClean="0"/>
              <a:t>(0x28)</a:t>
            </a:r>
          </a:p>
          <a:p>
            <a:r>
              <a:rPr lang="en-US" dirty="0" smtClean="0"/>
              <a:t>3V3 or 5V</a:t>
            </a:r>
            <a:endParaRPr lang="en-US" dirty="0"/>
          </a:p>
        </p:txBody>
      </p:sp>
      <p:pic>
        <p:nvPicPr>
          <p:cNvPr id="37" name="Picture 36"/>
          <p:cNvPicPr>
            <a:picLocks noChangeAspect="1"/>
          </p:cNvPicPr>
          <p:nvPr/>
        </p:nvPicPr>
        <p:blipFill>
          <a:blip r:embed="rId10"/>
          <a:stretch>
            <a:fillRect/>
          </a:stretch>
        </p:blipFill>
        <p:spPr>
          <a:xfrm>
            <a:off x="7710493" y="4746175"/>
            <a:ext cx="1239832" cy="1034416"/>
          </a:xfrm>
          <a:prstGeom prst="rect">
            <a:avLst/>
          </a:prstGeom>
        </p:spPr>
      </p:pic>
      <p:cxnSp>
        <p:nvCxnSpPr>
          <p:cNvPr id="38" name="Straight Connector 37"/>
          <p:cNvCxnSpPr/>
          <p:nvPr/>
        </p:nvCxnSpPr>
        <p:spPr>
          <a:xfrm flipH="1">
            <a:off x="7061200" y="4990208"/>
            <a:ext cx="7524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7061200" y="5524986"/>
            <a:ext cx="7524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9414711" y="5737410"/>
            <a:ext cx="2520562" cy="1138773"/>
          </a:xfrm>
          <a:prstGeom prst="rect">
            <a:avLst/>
          </a:prstGeom>
        </p:spPr>
        <p:txBody>
          <a:bodyPr wrap="none">
            <a:spAutoFit/>
          </a:bodyPr>
          <a:lstStyle/>
          <a:p>
            <a:r>
              <a:rPr lang="en-US" dirty="0" smtClean="0">
                <a:solidFill>
                  <a:srgbClr val="FF0000"/>
                </a:solidFill>
              </a:rPr>
              <a:t>LCD2004 LCD </a:t>
            </a:r>
            <a:r>
              <a:rPr lang="en-US" dirty="0">
                <a:solidFill>
                  <a:srgbClr val="FF0000"/>
                </a:solidFill>
              </a:rPr>
              <a:t>with </a:t>
            </a:r>
            <a:r>
              <a:rPr lang="en-US" dirty="0" smtClean="0">
                <a:solidFill>
                  <a:srgbClr val="FF0000"/>
                </a:solidFill>
              </a:rPr>
              <a:t>I2C</a:t>
            </a:r>
          </a:p>
          <a:p>
            <a:r>
              <a:rPr lang="en-US" dirty="0" smtClean="0">
                <a:solidFill>
                  <a:srgbClr val="FF0000"/>
                </a:solidFill>
              </a:rPr>
              <a:t>(0x27) 5V/40mA</a:t>
            </a:r>
          </a:p>
          <a:p>
            <a:r>
              <a:rPr lang="en-US" sz="1600" dirty="0" smtClean="0">
                <a:solidFill>
                  <a:srgbClr val="FF0000"/>
                </a:solidFill>
              </a:rPr>
              <a:t>(negative </a:t>
            </a:r>
            <a:r>
              <a:rPr lang="en-US" sz="1600" dirty="0">
                <a:solidFill>
                  <a:srgbClr val="FF0000"/>
                </a:solidFill>
              </a:rPr>
              <a:t>voltage </a:t>
            </a:r>
            <a:r>
              <a:rPr lang="en-US" sz="1600" dirty="0" smtClean="0">
                <a:solidFill>
                  <a:srgbClr val="FF0000"/>
                </a:solidFill>
              </a:rPr>
              <a:t>generator </a:t>
            </a:r>
          </a:p>
          <a:p>
            <a:r>
              <a:rPr lang="en-US" sz="1600" dirty="0" smtClean="0">
                <a:solidFill>
                  <a:srgbClr val="FF0000"/>
                </a:solidFill>
              </a:rPr>
              <a:t>to be soldered on the back)</a:t>
            </a:r>
            <a:endParaRPr lang="en-US" sz="1600" dirty="0">
              <a:solidFill>
                <a:srgbClr val="FF0000"/>
              </a:solidFill>
            </a:endParaRPr>
          </a:p>
        </p:txBody>
      </p:sp>
      <p:cxnSp>
        <p:nvCxnSpPr>
          <p:cNvPr id="44" name="Straight Connector 43"/>
          <p:cNvCxnSpPr/>
          <p:nvPr/>
        </p:nvCxnSpPr>
        <p:spPr>
          <a:xfrm flipV="1">
            <a:off x="7270341" y="4990208"/>
            <a:ext cx="3918" cy="11333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endCxn id="59" idx="0"/>
          </p:cNvCxnSpPr>
          <p:nvPr/>
        </p:nvCxnSpPr>
        <p:spPr>
          <a:xfrm flipV="1">
            <a:off x="7503916" y="5478994"/>
            <a:ext cx="0" cy="84177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7274258" y="6112290"/>
            <a:ext cx="694492" cy="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flipV="1">
            <a:off x="7483399" y="6333467"/>
            <a:ext cx="531314" cy="14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Oval 57"/>
          <p:cNvSpPr/>
          <p:nvPr/>
        </p:nvSpPr>
        <p:spPr>
          <a:xfrm>
            <a:off x="7214684" y="4961066"/>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Oval 58"/>
          <p:cNvSpPr/>
          <p:nvPr/>
        </p:nvSpPr>
        <p:spPr>
          <a:xfrm>
            <a:off x="7437241" y="5478994"/>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7" name="Rectangle 66"/>
          <p:cNvSpPr/>
          <p:nvPr/>
        </p:nvSpPr>
        <p:spPr>
          <a:xfrm>
            <a:off x="4360348" y="901509"/>
            <a:ext cx="1789272" cy="338554"/>
          </a:xfrm>
          <a:prstGeom prst="rect">
            <a:avLst/>
          </a:prstGeom>
        </p:spPr>
        <p:txBody>
          <a:bodyPr wrap="none">
            <a:spAutoFit/>
          </a:bodyPr>
          <a:lstStyle/>
          <a:p>
            <a:pPr algn="r"/>
            <a:r>
              <a:rPr lang="en-US" sz="1600" dirty="0" smtClean="0"/>
              <a:t>A2 or D49,D51,D53</a:t>
            </a:r>
            <a:endParaRPr lang="en-US" sz="1600" dirty="0"/>
          </a:p>
        </p:txBody>
      </p:sp>
      <p:pic>
        <p:nvPicPr>
          <p:cNvPr id="68" name="Picture 67"/>
          <p:cNvPicPr>
            <a:picLocks noChangeAspect="1"/>
          </p:cNvPicPr>
          <p:nvPr/>
        </p:nvPicPr>
        <p:blipFill>
          <a:blip r:embed="rId11"/>
          <a:stretch>
            <a:fillRect/>
          </a:stretch>
        </p:blipFill>
        <p:spPr>
          <a:xfrm>
            <a:off x="1775987" y="369087"/>
            <a:ext cx="771525" cy="1304925"/>
          </a:xfrm>
          <a:prstGeom prst="rect">
            <a:avLst/>
          </a:prstGeom>
        </p:spPr>
      </p:pic>
      <p:sp>
        <p:nvSpPr>
          <p:cNvPr id="69" name="TextBox 68"/>
          <p:cNvSpPr txBox="1"/>
          <p:nvPr/>
        </p:nvSpPr>
        <p:spPr>
          <a:xfrm>
            <a:off x="118637" y="291068"/>
            <a:ext cx="1780027" cy="1200329"/>
          </a:xfrm>
          <a:prstGeom prst="rect">
            <a:avLst/>
          </a:prstGeom>
          <a:noFill/>
        </p:spPr>
        <p:txBody>
          <a:bodyPr wrap="square" rtlCol="0">
            <a:spAutoFit/>
          </a:bodyPr>
          <a:lstStyle/>
          <a:p>
            <a:r>
              <a:rPr lang="en-US" dirty="0" smtClean="0"/>
              <a:t>Momentary push buttons (x3) with proper resistors</a:t>
            </a:r>
            <a:endParaRPr lang="en-US" dirty="0"/>
          </a:p>
        </p:txBody>
      </p:sp>
      <p:pic>
        <p:nvPicPr>
          <p:cNvPr id="70" name="Picture 69"/>
          <p:cNvPicPr>
            <a:picLocks noChangeAspect="1"/>
          </p:cNvPicPr>
          <p:nvPr/>
        </p:nvPicPr>
        <p:blipFill>
          <a:blip r:embed="rId11"/>
          <a:stretch>
            <a:fillRect/>
          </a:stretch>
        </p:blipFill>
        <p:spPr>
          <a:xfrm>
            <a:off x="2528462" y="369087"/>
            <a:ext cx="771525" cy="1304925"/>
          </a:xfrm>
          <a:prstGeom prst="rect">
            <a:avLst/>
          </a:prstGeom>
        </p:spPr>
      </p:pic>
      <p:pic>
        <p:nvPicPr>
          <p:cNvPr id="71" name="Picture 70"/>
          <p:cNvPicPr>
            <a:picLocks noChangeAspect="1"/>
          </p:cNvPicPr>
          <p:nvPr/>
        </p:nvPicPr>
        <p:blipFill>
          <a:blip r:embed="rId11"/>
          <a:stretch>
            <a:fillRect/>
          </a:stretch>
        </p:blipFill>
        <p:spPr>
          <a:xfrm>
            <a:off x="3351821" y="400524"/>
            <a:ext cx="771525" cy="1304925"/>
          </a:xfrm>
          <a:prstGeom prst="rect">
            <a:avLst/>
          </a:prstGeom>
        </p:spPr>
      </p:pic>
      <p:cxnSp>
        <p:nvCxnSpPr>
          <p:cNvPr id="72" name="Straight Connector 71"/>
          <p:cNvCxnSpPr/>
          <p:nvPr/>
        </p:nvCxnSpPr>
        <p:spPr>
          <a:xfrm flipH="1">
            <a:off x="4120736" y="1109719"/>
            <a:ext cx="222664" cy="8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H="1">
            <a:off x="4108934" y="1828170"/>
            <a:ext cx="222664" cy="8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a:xfrm>
            <a:off x="4345694" y="1652146"/>
            <a:ext cx="407484" cy="338554"/>
          </a:xfrm>
          <a:prstGeom prst="rect">
            <a:avLst/>
          </a:prstGeom>
        </p:spPr>
        <p:txBody>
          <a:bodyPr wrap="none">
            <a:spAutoFit/>
          </a:bodyPr>
          <a:lstStyle/>
          <a:p>
            <a:pPr algn="r"/>
            <a:r>
              <a:rPr lang="en-US" sz="1600" dirty="0" smtClean="0"/>
              <a:t>A0</a:t>
            </a:r>
            <a:endParaRPr lang="en-US" sz="1600" dirty="0"/>
          </a:p>
        </p:txBody>
      </p:sp>
      <p:sp>
        <p:nvSpPr>
          <p:cNvPr id="76" name="TextBox 75"/>
          <p:cNvSpPr txBox="1"/>
          <p:nvPr/>
        </p:nvSpPr>
        <p:spPr>
          <a:xfrm>
            <a:off x="121523" y="1657777"/>
            <a:ext cx="4163953" cy="646331"/>
          </a:xfrm>
          <a:prstGeom prst="rect">
            <a:avLst/>
          </a:prstGeom>
          <a:noFill/>
        </p:spPr>
        <p:txBody>
          <a:bodyPr wrap="square" rtlCol="0">
            <a:spAutoFit/>
          </a:bodyPr>
          <a:lstStyle/>
          <a:p>
            <a:r>
              <a:rPr lang="en-US" dirty="0" smtClean="0"/>
              <a:t>Divided voltage from Vcc=12V for battery terminal volt measurement</a:t>
            </a:r>
            <a:endParaRPr lang="en-US" dirty="0"/>
          </a:p>
        </p:txBody>
      </p:sp>
      <p:sp>
        <p:nvSpPr>
          <p:cNvPr id="77" name="Rectangle 76"/>
          <p:cNvSpPr/>
          <p:nvPr/>
        </p:nvSpPr>
        <p:spPr>
          <a:xfrm>
            <a:off x="386840" y="6209749"/>
            <a:ext cx="3023648" cy="646331"/>
          </a:xfrm>
          <a:prstGeom prst="rect">
            <a:avLst/>
          </a:prstGeom>
          <a:noFill/>
        </p:spPr>
        <p:txBody>
          <a:bodyPr wrap="square" rtlCol="0">
            <a:spAutoFit/>
          </a:bodyPr>
          <a:lstStyle/>
          <a:p>
            <a:pPr algn="r"/>
            <a:r>
              <a:rPr lang="en-US" dirty="0"/>
              <a:t>DS18B20 Temperature </a:t>
            </a:r>
            <a:r>
              <a:rPr lang="en-US" dirty="0" smtClean="0"/>
              <a:t>Sensor</a:t>
            </a:r>
            <a:br>
              <a:rPr lang="en-US" dirty="0" smtClean="0"/>
            </a:br>
            <a:r>
              <a:rPr lang="en-US" dirty="0"/>
              <a:t>3.0 – 5.5V </a:t>
            </a:r>
          </a:p>
        </p:txBody>
      </p:sp>
      <p:cxnSp>
        <p:nvCxnSpPr>
          <p:cNvPr id="80" name="Straight Connector 79"/>
          <p:cNvCxnSpPr/>
          <p:nvPr/>
        </p:nvCxnSpPr>
        <p:spPr>
          <a:xfrm flipH="1">
            <a:off x="4097558" y="2308118"/>
            <a:ext cx="222664" cy="8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334318" y="2132094"/>
            <a:ext cx="407484" cy="338554"/>
          </a:xfrm>
          <a:prstGeom prst="rect">
            <a:avLst/>
          </a:prstGeom>
        </p:spPr>
        <p:txBody>
          <a:bodyPr wrap="none">
            <a:spAutoFit/>
          </a:bodyPr>
          <a:lstStyle/>
          <a:p>
            <a:pPr algn="r"/>
            <a:r>
              <a:rPr lang="en-US" sz="1600" dirty="0" smtClean="0"/>
              <a:t>A1</a:t>
            </a:r>
            <a:endParaRPr lang="en-US" sz="1600" dirty="0"/>
          </a:p>
        </p:txBody>
      </p:sp>
      <p:sp>
        <p:nvSpPr>
          <p:cNvPr id="82" name="Rectangle 81"/>
          <p:cNvSpPr/>
          <p:nvPr/>
        </p:nvSpPr>
        <p:spPr>
          <a:xfrm>
            <a:off x="455223" y="2318589"/>
            <a:ext cx="2396016" cy="646331"/>
          </a:xfrm>
          <a:prstGeom prst="rect">
            <a:avLst/>
          </a:prstGeom>
          <a:noFill/>
        </p:spPr>
        <p:txBody>
          <a:bodyPr wrap="square" rtlCol="0">
            <a:spAutoFit/>
          </a:bodyPr>
          <a:lstStyle/>
          <a:p>
            <a:r>
              <a:rPr lang="en-US" dirty="0" smtClean="0"/>
              <a:t>ACS712 30A; 3.3-5V</a:t>
            </a:r>
          </a:p>
          <a:p>
            <a:r>
              <a:rPr lang="en-US" dirty="0"/>
              <a:t>o</a:t>
            </a:r>
            <a:r>
              <a:rPr lang="en-US" dirty="0" smtClean="0"/>
              <a:t>r </a:t>
            </a:r>
            <a:r>
              <a:rPr lang="en-US" dirty="0"/>
              <a:t>INA </a:t>
            </a:r>
            <a:r>
              <a:rPr lang="en-US" dirty="0" smtClean="0"/>
              <a:t>213</a:t>
            </a:r>
            <a:endParaRPr lang="en-US" dirty="0"/>
          </a:p>
        </p:txBody>
      </p:sp>
      <p:sp>
        <p:nvSpPr>
          <p:cNvPr id="83" name="Rectangle 82"/>
          <p:cNvSpPr/>
          <p:nvPr/>
        </p:nvSpPr>
        <p:spPr>
          <a:xfrm>
            <a:off x="4370745" y="5817523"/>
            <a:ext cx="415498" cy="338554"/>
          </a:xfrm>
          <a:prstGeom prst="rect">
            <a:avLst/>
          </a:prstGeom>
        </p:spPr>
        <p:txBody>
          <a:bodyPr wrap="none">
            <a:spAutoFit/>
          </a:bodyPr>
          <a:lstStyle/>
          <a:p>
            <a:pPr algn="r"/>
            <a:r>
              <a:rPr lang="en-US" sz="1600" dirty="0" smtClean="0"/>
              <a:t>D5</a:t>
            </a:r>
            <a:endParaRPr lang="en-US" sz="1600" dirty="0"/>
          </a:p>
        </p:txBody>
      </p:sp>
      <p:cxnSp>
        <p:nvCxnSpPr>
          <p:cNvPr id="84" name="Straight Connector 83"/>
          <p:cNvCxnSpPr/>
          <p:nvPr/>
        </p:nvCxnSpPr>
        <p:spPr>
          <a:xfrm flipH="1">
            <a:off x="4127498" y="5985940"/>
            <a:ext cx="222664" cy="8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85" name="Picture 84"/>
          <p:cNvPicPr>
            <a:picLocks noChangeAspect="1"/>
          </p:cNvPicPr>
          <p:nvPr/>
        </p:nvPicPr>
        <p:blipFill>
          <a:blip r:embed="rId12"/>
          <a:stretch>
            <a:fillRect/>
          </a:stretch>
        </p:blipFill>
        <p:spPr>
          <a:xfrm>
            <a:off x="284654" y="5159769"/>
            <a:ext cx="1202307" cy="1033308"/>
          </a:xfrm>
          <a:prstGeom prst="rect">
            <a:avLst/>
          </a:prstGeom>
        </p:spPr>
      </p:pic>
      <p:sp>
        <p:nvSpPr>
          <p:cNvPr id="86" name="Rectangle 85"/>
          <p:cNvSpPr/>
          <p:nvPr/>
        </p:nvSpPr>
        <p:spPr>
          <a:xfrm>
            <a:off x="1369955" y="5221480"/>
            <a:ext cx="2790314" cy="646331"/>
          </a:xfrm>
          <a:prstGeom prst="rect">
            <a:avLst/>
          </a:prstGeom>
          <a:noFill/>
        </p:spPr>
        <p:txBody>
          <a:bodyPr wrap="square" rtlCol="0">
            <a:spAutoFit/>
          </a:bodyPr>
          <a:lstStyle/>
          <a:p>
            <a:pPr algn="r"/>
            <a:r>
              <a:rPr lang="en-US" dirty="0"/>
              <a:t>Rain d</a:t>
            </a:r>
            <a:r>
              <a:rPr lang="en-US" dirty="0" smtClean="0"/>
              <a:t>rop sensor</a:t>
            </a:r>
          </a:p>
          <a:p>
            <a:pPr algn="r"/>
            <a:r>
              <a:rPr lang="en-US" dirty="0" smtClean="0"/>
              <a:t>A&amp;D output; 3V3 - 5V</a:t>
            </a:r>
            <a:endParaRPr lang="en-US" dirty="0"/>
          </a:p>
        </p:txBody>
      </p:sp>
      <p:sp>
        <p:nvSpPr>
          <p:cNvPr id="87" name="Rectangle 86"/>
          <p:cNvSpPr/>
          <p:nvPr/>
        </p:nvSpPr>
        <p:spPr>
          <a:xfrm>
            <a:off x="4343362" y="5383912"/>
            <a:ext cx="918135" cy="338554"/>
          </a:xfrm>
          <a:prstGeom prst="rect">
            <a:avLst/>
          </a:prstGeom>
        </p:spPr>
        <p:txBody>
          <a:bodyPr wrap="none">
            <a:spAutoFit/>
          </a:bodyPr>
          <a:lstStyle/>
          <a:p>
            <a:pPr algn="r"/>
            <a:r>
              <a:rPr lang="en-US" sz="1600" dirty="0" smtClean="0">
                <a:solidFill>
                  <a:srgbClr val="FF0000"/>
                </a:solidFill>
              </a:rPr>
              <a:t>D52</a:t>
            </a:r>
            <a:r>
              <a:rPr lang="en-US" sz="1600" dirty="0" smtClean="0"/>
              <a:t>/A14</a:t>
            </a:r>
            <a:endParaRPr lang="en-US" sz="1600" dirty="0"/>
          </a:p>
        </p:txBody>
      </p:sp>
      <p:cxnSp>
        <p:nvCxnSpPr>
          <p:cNvPr id="88" name="Straight Connector 87"/>
          <p:cNvCxnSpPr/>
          <p:nvPr/>
        </p:nvCxnSpPr>
        <p:spPr>
          <a:xfrm flipH="1">
            <a:off x="4128648" y="5553189"/>
            <a:ext cx="222664" cy="8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1973927" y="3059847"/>
            <a:ext cx="2103680" cy="369332"/>
          </a:xfrm>
          <a:prstGeom prst="rect">
            <a:avLst/>
          </a:prstGeom>
          <a:noFill/>
        </p:spPr>
        <p:txBody>
          <a:bodyPr wrap="square" rtlCol="0">
            <a:spAutoFit/>
          </a:bodyPr>
          <a:lstStyle/>
          <a:p>
            <a:pPr algn="r"/>
            <a:r>
              <a:rPr lang="en-US" dirty="0" smtClean="0"/>
              <a:t>PWM Left / Right</a:t>
            </a:r>
            <a:endParaRPr lang="en-US" dirty="0"/>
          </a:p>
        </p:txBody>
      </p:sp>
      <p:sp>
        <p:nvSpPr>
          <p:cNvPr id="90" name="TextBox 89"/>
          <p:cNvSpPr txBox="1"/>
          <p:nvPr/>
        </p:nvSpPr>
        <p:spPr>
          <a:xfrm>
            <a:off x="1025710" y="3827788"/>
            <a:ext cx="3067399" cy="369332"/>
          </a:xfrm>
          <a:prstGeom prst="rect">
            <a:avLst/>
          </a:prstGeom>
          <a:noFill/>
        </p:spPr>
        <p:txBody>
          <a:bodyPr wrap="square" rtlCol="0">
            <a:spAutoFit/>
          </a:bodyPr>
          <a:lstStyle/>
          <a:p>
            <a:pPr algn="r"/>
            <a:r>
              <a:rPr lang="en-US" dirty="0" smtClean="0"/>
              <a:t>Enable Left1/Left2</a:t>
            </a:r>
            <a:endParaRPr lang="en-US" dirty="0"/>
          </a:p>
        </p:txBody>
      </p:sp>
      <p:sp>
        <p:nvSpPr>
          <p:cNvPr id="91" name="TextBox 90"/>
          <p:cNvSpPr txBox="1"/>
          <p:nvPr/>
        </p:nvSpPr>
        <p:spPr>
          <a:xfrm>
            <a:off x="1990623" y="3402002"/>
            <a:ext cx="2103680" cy="369332"/>
          </a:xfrm>
          <a:prstGeom prst="rect">
            <a:avLst/>
          </a:prstGeom>
          <a:noFill/>
        </p:spPr>
        <p:txBody>
          <a:bodyPr wrap="square" rtlCol="0">
            <a:spAutoFit/>
          </a:bodyPr>
          <a:lstStyle/>
          <a:p>
            <a:pPr algn="r"/>
            <a:r>
              <a:rPr lang="en-US" dirty="0" smtClean="0"/>
              <a:t>Encoder Left / Right</a:t>
            </a:r>
            <a:endParaRPr lang="en-US" dirty="0"/>
          </a:p>
        </p:txBody>
      </p:sp>
      <p:sp>
        <p:nvSpPr>
          <p:cNvPr id="92" name="TextBox 91"/>
          <p:cNvSpPr txBox="1"/>
          <p:nvPr/>
        </p:nvSpPr>
        <p:spPr>
          <a:xfrm>
            <a:off x="602431" y="4169943"/>
            <a:ext cx="3491872" cy="369332"/>
          </a:xfrm>
          <a:prstGeom prst="rect">
            <a:avLst/>
          </a:prstGeom>
          <a:noFill/>
        </p:spPr>
        <p:txBody>
          <a:bodyPr wrap="square" rtlCol="0">
            <a:spAutoFit/>
          </a:bodyPr>
          <a:lstStyle/>
          <a:p>
            <a:pPr algn="r"/>
            <a:r>
              <a:rPr lang="en-US" dirty="0"/>
              <a:t>Enable </a:t>
            </a:r>
            <a:r>
              <a:rPr lang="en-US" dirty="0" smtClean="0"/>
              <a:t>Right1/Right2</a:t>
            </a:r>
            <a:endParaRPr lang="en-US" dirty="0"/>
          </a:p>
        </p:txBody>
      </p:sp>
      <p:sp>
        <p:nvSpPr>
          <p:cNvPr id="93" name="Rectangle 92"/>
          <p:cNvSpPr/>
          <p:nvPr/>
        </p:nvSpPr>
        <p:spPr>
          <a:xfrm>
            <a:off x="4347004" y="3118264"/>
            <a:ext cx="724878" cy="338554"/>
          </a:xfrm>
          <a:prstGeom prst="rect">
            <a:avLst/>
          </a:prstGeom>
        </p:spPr>
        <p:txBody>
          <a:bodyPr wrap="none">
            <a:spAutoFit/>
          </a:bodyPr>
          <a:lstStyle/>
          <a:p>
            <a:r>
              <a:rPr lang="en-US" sz="1600" dirty="0" smtClean="0"/>
              <a:t>D2/D3</a:t>
            </a:r>
            <a:endParaRPr lang="en-US" sz="1600" dirty="0"/>
          </a:p>
        </p:txBody>
      </p:sp>
      <p:sp>
        <p:nvSpPr>
          <p:cNvPr id="94" name="Rectangle 93"/>
          <p:cNvSpPr/>
          <p:nvPr/>
        </p:nvSpPr>
        <p:spPr>
          <a:xfrm>
            <a:off x="4337927" y="3883114"/>
            <a:ext cx="997044" cy="338554"/>
          </a:xfrm>
          <a:prstGeom prst="rect">
            <a:avLst/>
          </a:prstGeom>
        </p:spPr>
        <p:txBody>
          <a:bodyPr wrap="square">
            <a:spAutoFit/>
          </a:bodyPr>
          <a:lstStyle/>
          <a:p>
            <a:r>
              <a:rPr lang="en-US" sz="1600" dirty="0" smtClean="0"/>
              <a:t>D32/D36</a:t>
            </a:r>
            <a:endParaRPr lang="en-US" sz="1600" dirty="0"/>
          </a:p>
        </p:txBody>
      </p:sp>
      <p:sp>
        <p:nvSpPr>
          <p:cNvPr id="95" name="Rectangle 94"/>
          <p:cNvSpPr/>
          <p:nvPr/>
        </p:nvSpPr>
        <p:spPr>
          <a:xfrm>
            <a:off x="4347004" y="3448631"/>
            <a:ext cx="724878" cy="338554"/>
          </a:xfrm>
          <a:prstGeom prst="rect">
            <a:avLst/>
          </a:prstGeom>
        </p:spPr>
        <p:txBody>
          <a:bodyPr wrap="none">
            <a:spAutoFit/>
          </a:bodyPr>
          <a:lstStyle/>
          <a:p>
            <a:r>
              <a:rPr lang="en-US" sz="1600" dirty="0" smtClean="0"/>
              <a:t>D4/D5</a:t>
            </a:r>
            <a:endParaRPr lang="en-US" sz="1600" dirty="0"/>
          </a:p>
        </p:txBody>
      </p:sp>
      <p:sp>
        <p:nvSpPr>
          <p:cNvPr id="96" name="Rectangle 95"/>
          <p:cNvSpPr/>
          <p:nvPr/>
        </p:nvSpPr>
        <p:spPr>
          <a:xfrm>
            <a:off x="4355051" y="4171374"/>
            <a:ext cx="933269" cy="338554"/>
          </a:xfrm>
          <a:prstGeom prst="rect">
            <a:avLst/>
          </a:prstGeom>
        </p:spPr>
        <p:txBody>
          <a:bodyPr wrap="none">
            <a:spAutoFit/>
          </a:bodyPr>
          <a:lstStyle/>
          <a:p>
            <a:r>
              <a:rPr lang="en-US" sz="1600" dirty="0" smtClean="0"/>
              <a:t>D40/D44</a:t>
            </a:r>
            <a:endParaRPr lang="en-US" sz="1600" dirty="0"/>
          </a:p>
        </p:txBody>
      </p:sp>
      <p:cxnSp>
        <p:nvCxnSpPr>
          <p:cNvPr id="97" name="Straight Connector 96"/>
          <p:cNvCxnSpPr/>
          <p:nvPr/>
        </p:nvCxnSpPr>
        <p:spPr>
          <a:xfrm flipH="1">
            <a:off x="4113881" y="3294788"/>
            <a:ext cx="222664" cy="8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H="1">
            <a:off x="4116153" y="3597316"/>
            <a:ext cx="222664" cy="8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a:off x="4118425" y="4022675"/>
            <a:ext cx="222664" cy="8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H="1">
            <a:off x="4120698" y="4352499"/>
            <a:ext cx="222664" cy="8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1" name="Rectangle 100"/>
          <p:cNvSpPr/>
          <p:nvPr/>
        </p:nvSpPr>
        <p:spPr>
          <a:xfrm>
            <a:off x="1980307" y="3059847"/>
            <a:ext cx="2090684" cy="15592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573020" y="4830225"/>
            <a:ext cx="3588202" cy="369332"/>
          </a:xfrm>
          <a:prstGeom prst="rect">
            <a:avLst/>
          </a:prstGeom>
          <a:noFill/>
        </p:spPr>
        <p:txBody>
          <a:bodyPr wrap="square" rtlCol="0">
            <a:spAutoFit/>
          </a:bodyPr>
          <a:lstStyle/>
          <a:p>
            <a:pPr algn="r"/>
            <a:r>
              <a:rPr lang="en-US" dirty="0" smtClean="0"/>
              <a:t>PS2 </a:t>
            </a:r>
            <a:r>
              <a:rPr lang="en-US" dirty="0"/>
              <a:t> w</a:t>
            </a:r>
            <a:r>
              <a:rPr lang="en-US" dirty="0" smtClean="0"/>
              <a:t>ireless remote 2.4GHz; 3V3</a:t>
            </a:r>
            <a:endParaRPr lang="en-US" dirty="0"/>
          </a:p>
        </p:txBody>
      </p:sp>
      <p:sp>
        <p:nvSpPr>
          <p:cNvPr id="103" name="Rectangle 102"/>
          <p:cNvSpPr/>
          <p:nvPr/>
        </p:nvSpPr>
        <p:spPr>
          <a:xfrm>
            <a:off x="4320129" y="4887833"/>
            <a:ext cx="1678665" cy="338554"/>
          </a:xfrm>
          <a:prstGeom prst="rect">
            <a:avLst/>
          </a:prstGeom>
        </p:spPr>
        <p:txBody>
          <a:bodyPr wrap="none">
            <a:spAutoFit/>
          </a:bodyPr>
          <a:lstStyle/>
          <a:p>
            <a:pPr algn="r"/>
            <a:r>
              <a:rPr lang="en-US" sz="1600" dirty="0" smtClean="0"/>
              <a:t>D23,D25,D27,D29</a:t>
            </a:r>
            <a:endParaRPr lang="en-US" sz="1600" dirty="0"/>
          </a:p>
        </p:txBody>
      </p:sp>
      <p:cxnSp>
        <p:nvCxnSpPr>
          <p:cNvPr id="104" name="Straight Connector 103"/>
          <p:cNvCxnSpPr/>
          <p:nvPr/>
        </p:nvCxnSpPr>
        <p:spPr>
          <a:xfrm flipH="1">
            <a:off x="4119495" y="5044778"/>
            <a:ext cx="222664" cy="8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9856715" y="383950"/>
            <a:ext cx="2223099" cy="369332"/>
          </a:xfrm>
          <a:prstGeom prst="rect">
            <a:avLst/>
          </a:prstGeom>
          <a:noFill/>
        </p:spPr>
        <p:txBody>
          <a:bodyPr wrap="square" rtlCol="0">
            <a:spAutoFit/>
          </a:bodyPr>
          <a:lstStyle/>
          <a:p>
            <a:r>
              <a:rPr lang="en-US" dirty="0" smtClean="0"/>
              <a:t>Simple webcam</a:t>
            </a:r>
            <a:endParaRPr lang="en-US" dirty="0"/>
          </a:p>
        </p:txBody>
      </p:sp>
      <p:pic>
        <p:nvPicPr>
          <p:cNvPr id="14" name="Picture 13"/>
          <p:cNvPicPr>
            <a:picLocks noChangeAspect="1"/>
          </p:cNvPicPr>
          <p:nvPr/>
        </p:nvPicPr>
        <p:blipFill>
          <a:blip r:embed="rId13"/>
          <a:stretch>
            <a:fillRect/>
          </a:stretch>
        </p:blipFill>
        <p:spPr>
          <a:xfrm>
            <a:off x="7223816" y="3721100"/>
            <a:ext cx="1059816" cy="605609"/>
          </a:xfrm>
          <a:prstGeom prst="rect">
            <a:avLst/>
          </a:prstGeom>
        </p:spPr>
      </p:pic>
      <p:pic>
        <p:nvPicPr>
          <p:cNvPr id="15" name="Picture 14"/>
          <p:cNvPicPr>
            <a:picLocks noChangeAspect="1"/>
          </p:cNvPicPr>
          <p:nvPr/>
        </p:nvPicPr>
        <p:blipFill>
          <a:blip r:embed="rId13"/>
          <a:stretch>
            <a:fillRect/>
          </a:stretch>
        </p:blipFill>
        <p:spPr>
          <a:xfrm>
            <a:off x="8283632" y="3686256"/>
            <a:ext cx="1131079" cy="646331"/>
          </a:xfrm>
          <a:prstGeom prst="rect">
            <a:avLst/>
          </a:prstGeom>
        </p:spPr>
      </p:pic>
      <p:pic>
        <p:nvPicPr>
          <p:cNvPr id="107" name="Picture 106"/>
          <p:cNvPicPr>
            <a:picLocks noChangeAspect="1"/>
          </p:cNvPicPr>
          <p:nvPr/>
        </p:nvPicPr>
        <p:blipFill>
          <a:blip r:embed="rId13"/>
          <a:stretch>
            <a:fillRect/>
          </a:stretch>
        </p:blipFill>
        <p:spPr>
          <a:xfrm>
            <a:off x="9343448" y="3676797"/>
            <a:ext cx="1131079" cy="646331"/>
          </a:xfrm>
          <a:prstGeom prst="rect">
            <a:avLst/>
          </a:prstGeom>
        </p:spPr>
      </p:pic>
      <p:sp>
        <p:nvSpPr>
          <p:cNvPr id="2" name="Rectangle 1"/>
          <p:cNvSpPr/>
          <p:nvPr/>
        </p:nvSpPr>
        <p:spPr>
          <a:xfrm>
            <a:off x="49792" y="-229572"/>
            <a:ext cx="5109669" cy="369332"/>
          </a:xfrm>
          <a:prstGeom prst="rect">
            <a:avLst/>
          </a:prstGeom>
        </p:spPr>
        <p:txBody>
          <a:bodyPr wrap="none">
            <a:spAutoFit/>
          </a:bodyPr>
          <a:lstStyle/>
          <a:p>
            <a:r>
              <a:rPr lang="en-US" dirty="0">
                <a:hlinkClick r:id="rId14"/>
              </a:rPr>
              <a:t>https://forum.arduino.cc/index.php?topic=723271.0</a:t>
            </a:r>
            <a:endParaRPr lang="en-US" dirty="0"/>
          </a:p>
        </p:txBody>
      </p:sp>
      <p:sp>
        <p:nvSpPr>
          <p:cNvPr id="3" name="Rectangle 2"/>
          <p:cNvSpPr/>
          <p:nvPr/>
        </p:nvSpPr>
        <p:spPr>
          <a:xfrm>
            <a:off x="358463" y="3026610"/>
            <a:ext cx="1728165" cy="646331"/>
          </a:xfrm>
          <a:prstGeom prst="rect">
            <a:avLst/>
          </a:prstGeom>
        </p:spPr>
        <p:txBody>
          <a:bodyPr wrap="none">
            <a:spAutoFit/>
          </a:bodyPr>
          <a:lstStyle/>
          <a:p>
            <a:r>
              <a:rPr lang="en-US" dirty="0"/>
              <a:t>5V as </a:t>
            </a:r>
            <a:r>
              <a:rPr lang="en-US" dirty="0" smtClean="0"/>
              <a:t>well as</a:t>
            </a:r>
          </a:p>
          <a:p>
            <a:r>
              <a:rPr lang="en-US" dirty="0" smtClean="0"/>
              <a:t>3.3V </a:t>
            </a:r>
            <a:r>
              <a:rPr lang="en-US" dirty="0"/>
              <a:t>logic levels</a:t>
            </a:r>
          </a:p>
        </p:txBody>
      </p:sp>
    </p:spTree>
    <p:extLst>
      <p:ext uri="{BB962C8B-B14F-4D97-AF65-F5344CB8AC3E}">
        <p14:creationId xmlns:p14="http://schemas.microsoft.com/office/powerpoint/2010/main" val="26781318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rot="10800000">
            <a:off x="1492715" y="4685435"/>
            <a:ext cx="1028700" cy="1781175"/>
          </a:xfrm>
          <a:prstGeom prst="rect">
            <a:avLst/>
          </a:prstGeom>
        </p:spPr>
      </p:pic>
      <p:sp>
        <p:nvSpPr>
          <p:cNvPr id="6" name="Rectangle 5"/>
          <p:cNvSpPr/>
          <p:nvPr/>
        </p:nvSpPr>
        <p:spPr>
          <a:xfrm>
            <a:off x="987437" y="6466610"/>
            <a:ext cx="1594360" cy="369332"/>
          </a:xfrm>
          <a:prstGeom prst="rect">
            <a:avLst/>
          </a:prstGeom>
          <a:noFill/>
        </p:spPr>
        <p:txBody>
          <a:bodyPr wrap="square" rtlCol="0">
            <a:spAutoFit/>
          </a:bodyPr>
          <a:lstStyle/>
          <a:p>
            <a:pPr algn="r"/>
            <a:r>
              <a:rPr lang="en-US" dirty="0" smtClean="0"/>
              <a:t>SPI SD card</a:t>
            </a:r>
            <a:endParaRPr lang="en-US" dirty="0"/>
          </a:p>
        </p:txBody>
      </p:sp>
      <p:sp>
        <p:nvSpPr>
          <p:cNvPr id="7" name="Rectangle 6"/>
          <p:cNvSpPr/>
          <p:nvPr/>
        </p:nvSpPr>
        <p:spPr>
          <a:xfrm>
            <a:off x="7105502" y="526534"/>
            <a:ext cx="4915128" cy="369332"/>
          </a:xfrm>
          <a:prstGeom prst="rect">
            <a:avLst/>
          </a:prstGeom>
        </p:spPr>
        <p:txBody>
          <a:bodyPr wrap="none">
            <a:spAutoFit/>
          </a:bodyPr>
          <a:lstStyle/>
          <a:p>
            <a:r>
              <a:rPr lang="en-US" dirty="0">
                <a:hlinkClick r:id="rId3"/>
              </a:rPr>
              <a:t>https://www.youtube.com/watch?v=5Dp-XatLySM</a:t>
            </a:r>
            <a:endParaRPr lang="en-US" dirty="0"/>
          </a:p>
        </p:txBody>
      </p:sp>
      <p:sp>
        <p:nvSpPr>
          <p:cNvPr id="8" name="Rectangle 7"/>
          <p:cNvSpPr/>
          <p:nvPr/>
        </p:nvSpPr>
        <p:spPr>
          <a:xfrm>
            <a:off x="6096000" y="867710"/>
            <a:ext cx="6096000" cy="646331"/>
          </a:xfrm>
          <a:prstGeom prst="rect">
            <a:avLst/>
          </a:prstGeom>
        </p:spPr>
        <p:txBody>
          <a:bodyPr>
            <a:spAutoFit/>
          </a:bodyPr>
          <a:lstStyle/>
          <a:p>
            <a:r>
              <a:rPr lang="en-US" dirty="0">
                <a:hlinkClick r:id="rId4"/>
              </a:rPr>
              <a:t>https://howtomechatronics.com/tutorials/arduino/arduino-sd-card-data-logging-excel-tutorial/</a:t>
            </a:r>
            <a:endParaRPr lang="en-US" dirty="0"/>
          </a:p>
        </p:txBody>
      </p:sp>
      <p:pic>
        <p:nvPicPr>
          <p:cNvPr id="9" name="Picture 8"/>
          <p:cNvPicPr>
            <a:picLocks noChangeAspect="1"/>
          </p:cNvPicPr>
          <p:nvPr/>
        </p:nvPicPr>
        <p:blipFill>
          <a:blip r:embed="rId5"/>
          <a:stretch>
            <a:fillRect/>
          </a:stretch>
        </p:blipFill>
        <p:spPr>
          <a:xfrm>
            <a:off x="6745896" y="4667888"/>
            <a:ext cx="5274734" cy="1778000"/>
          </a:xfrm>
          <a:prstGeom prst="rect">
            <a:avLst/>
          </a:prstGeom>
        </p:spPr>
      </p:pic>
      <p:sp>
        <p:nvSpPr>
          <p:cNvPr id="10" name="Rectangle 9"/>
          <p:cNvSpPr/>
          <p:nvPr/>
        </p:nvSpPr>
        <p:spPr>
          <a:xfrm>
            <a:off x="1069918" y="1820778"/>
            <a:ext cx="2717800" cy="284711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1" dirty="0">
              <a:solidFill>
                <a:schemeClr val="tx1"/>
              </a:solidFill>
            </a:endParaRPr>
          </a:p>
        </p:txBody>
      </p:sp>
      <p:sp>
        <p:nvSpPr>
          <p:cNvPr id="11" name="Rectangle 10"/>
          <p:cNvSpPr/>
          <p:nvPr/>
        </p:nvSpPr>
        <p:spPr>
          <a:xfrm>
            <a:off x="1270219" y="4329334"/>
            <a:ext cx="1311578" cy="338554"/>
          </a:xfrm>
          <a:prstGeom prst="rect">
            <a:avLst/>
          </a:prstGeom>
        </p:spPr>
        <p:txBody>
          <a:bodyPr wrap="none">
            <a:spAutoFit/>
          </a:bodyPr>
          <a:lstStyle/>
          <a:p>
            <a:pPr algn="r"/>
            <a:r>
              <a:rPr lang="en-US" sz="1600" dirty="0" smtClean="0"/>
              <a:t>50, 51, 52, 53</a:t>
            </a:r>
            <a:endParaRPr lang="en-US" sz="1600" dirty="0"/>
          </a:p>
        </p:txBody>
      </p:sp>
      <p:pic>
        <p:nvPicPr>
          <p:cNvPr id="12" name="Picture 11"/>
          <p:cNvPicPr>
            <a:picLocks noChangeAspect="1"/>
          </p:cNvPicPr>
          <p:nvPr/>
        </p:nvPicPr>
        <p:blipFill>
          <a:blip r:embed="rId6"/>
          <a:stretch>
            <a:fillRect/>
          </a:stretch>
        </p:blipFill>
        <p:spPr>
          <a:xfrm>
            <a:off x="7300118" y="3400052"/>
            <a:ext cx="3509963" cy="929282"/>
          </a:xfrm>
          <a:prstGeom prst="rect">
            <a:avLst/>
          </a:prstGeom>
        </p:spPr>
      </p:pic>
      <p:sp>
        <p:nvSpPr>
          <p:cNvPr id="13" name="Rectangle 12"/>
          <p:cNvSpPr/>
          <p:nvPr/>
        </p:nvSpPr>
        <p:spPr>
          <a:xfrm>
            <a:off x="2899913" y="4616453"/>
            <a:ext cx="1088106" cy="2092881"/>
          </a:xfrm>
          <a:prstGeom prst="rect">
            <a:avLst/>
          </a:prstGeom>
        </p:spPr>
        <p:txBody>
          <a:bodyPr wrap="square">
            <a:spAutoFit/>
          </a:bodyPr>
          <a:lstStyle/>
          <a:p>
            <a:r>
              <a:rPr lang="en-US" sz="1600" dirty="0">
                <a:solidFill>
                  <a:srgbClr val="3A3A3A"/>
                </a:solidFill>
                <a:latin typeface="Open Sans" panose="020B0606030504020204" pitchFamily="34" charset="0"/>
              </a:rPr>
              <a:t>DS3231 </a:t>
            </a:r>
            <a:r>
              <a:rPr lang="en-US" sz="1600" dirty="0" smtClean="0">
                <a:solidFill>
                  <a:srgbClr val="3A3A3A"/>
                </a:solidFill>
                <a:latin typeface="Open Sans" panose="020B0606030504020204" pitchFamily="34" charset="0"/>
              </a:rPr>
              <a:t>Real </a:t>
            </a:r>
            <a:r>
              <a:rPr lang="en-US" sz="1600" dirty="0">
                <a:solidFill>
                  <a:srgbClr val="3A3A3A"/>
                </a:solidFill>
                <a:latin typeface="Open Sans" panose="020B0606030504020204" pitchFamily="34" charset="0"/>
              </a:rPr>
              <a:t>Time </a:t>
            </a:r>
            <a:r>
              <a:rPr lang="en-US" sz="1600" dirty="0" smtClean="0">
                <a:solidFill>
                  <a:srgbClr val="3A3A3A"/>
                </a:solidFill>
                <a:latin typeface="Open Sans" panose="020B0606030504020204" pitchFamily="34" charset="0"/>
              </a:rPr>
              <a:t>Clock</a:t>
            </a:r>
          </a:p>
          <a:p>
            <a:r>
              <a:rPr lang="en-US" sz="1600" dirty="0" smtClean="0">
                <a:solidFill>
                  <a:srgbClr val="3A3A3A"/>
                </a:solidFill>
                <a:latin typeface="Open Sans" panose="020B0606030504020204" pitchFamily="34" charset="0"/>
              </a:rPr>
              <a:t>With temp. </a:t>
            </a:r>
            <a:r>
              <a:rPr lang="en-US" sz="1600" dirty="0" err="1" smtClean="0">
                <a:solidFill>
                  <a:srgbClr val="3A3A3A"/>
                </a:solidFill>
                <a:latin typeface="Open Sans" panose="020B0606030504020204" pitchFamily="34" charset="0"/>
              </a:rPr>
              <a:t>sens</a:t>
            </a:r>
            <a:r>
              <a:rPr lang="en-US" sz="1600" dirty="0">
                <a:solidFill>
                  <a:srgbClr val="3A3A3A"/>
                </a:solidFill>
                <a:latin typeface="Open Sans" panose="020B0606030504020204" pitchFamily="34" charset="0"/>
              </a:rPr>
              <a:t> </a:t>
            </a:r>
            <a:endParaRPr lang="en-US" sz="1600" dirty="0" smtClean="0">
              <a:solidFill>
                <a:srgbClr val="3A3A3A"/>
              </a:solidFill>
              <a:latin typeface="Open Sans" panose="020B0606030504020204" pitchFamily="34" charset="0"/>
            </a:endParaRPr>
          </a:p>
          <a:p>
            <a:r>
              <a:rPr lang="en-US" sz="1600" dirty="0" smtClean="0"/>
              <a:t>0x57</a:t>
            </a:r>
            <a:endParaRPr lang="en-US" sz="1600" dirty="0"/>
          </a:p>
        </p:txBody>
      </p:sp>
      <p:sp>
        <p:nvSpPr>
          <p:cNvPr id="15" name="Rectangle 14"/>
          <p:cNvSpPr/>
          <p:nvPr/>
        </p:nvSpPr>
        <p:spPr>
          <a:xfrm>
            <a:off x="5664215" y="2080958"/>
            <a:ext cx="6096000" cy="646331"/>
          </a:xfrm>
          <a:prstGeom prst="rect">
            <a:avLst/>
          </a:prstGeom>
        </p:spPr>
        <p:txBody>
          <a:bodyPr>
            <a:spAutoFit/>
          </a:bodyPr>
          <a:lstStyle/>
          <a:p>
            <a:r>
              <a:rPr lang="en-US" dirty="0">
                <a:hlinkClick r:id="rId7"/>
              </a:rPr>
              <a:t>https://howtomechatronics.com/tutorials/arduino/arduino-ds3231-real-time-clock-tutorial/</a:t>
            </a:r>
            <a:endParaRPr lang="en-US" dirty="0"/>
          </a:p>
        </p:txBody>
      </p:sp>
      <p:pic>
        <p:nvPicPr>
          <p:cNvPr id="16" name="Picture 15"/>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20000"/>
                    </a14:imgEffect>
                  </a14:imgLayer>
                </a14:imgProps>
              </a:ext>
            </a:extLst>
          </a:blip>
          <a:stretch>
            <a:fillRect/>
          </a:stretch>
        </p:blipFill>
        <p:spPr>
          <a:xfrm>
            <a:off x="3607177" y="4736751"/>
            <a:ext cx="1190625" cy="1914525"/>
          </a:xfrm>
          <a:prstGeom prst="rect">
            <a:avLst/>
          </a:prstGeom>
        </p:spPr>
      </p:pic>
    </p:spTree>
    <p:extLst>
      <p:ext uri="{BB962C8B-B14F-4D97-AF65-F5344CB8AC3E}">
        <p14:creationId xmlns:p14="http://schemas.microsoft.com/office/powerpoint/2010/main" val="32734740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41850" y="3137416"/>
            <a:ext cx="3086100" cy="2390775"/>
          </a:xfrm>
          <a:prstGeom prst="rect">
            <a:avLst/>
          </a:prstGeom>
        </p:spPr>
      </p:pic>
      <p:sp>
        <p:nvSpPr>
          <p:cNvPr id="5" name="Rectangle 4"/>
          <p:cNvSpPr/>
          <p:nvPr/>
        </p:nvSpPr>
        <p:spPr>
          <a:xfrm>
            <a:off x="254000" y="286435"/>
            <a:ext cx="11214100" cy="369332"/>
          </a:xfrm>
          <a:prstGeom prst="rect">
            <a:avLst/>
          </a:prstGeom>
        </p:spPr>
        <p:txBody>
          <a:bodyPr wrap="square">
            <a:spAutoFit/>
          </a:bodyPr>
          <a:lstStyle/>
          <a:p>
            <a:r>
              <a:rPr lang="en-US" dirty="0">
                <a:hlinkClick r:id="rId3"/>
              </a:rPr>
              <a:t>https://www.element14.com/community/groups/roadtest/blog/2019/06/15/converting-5v-lcds-to-33v</a:t>
            </a:r>
            <a:endParaRPr lang="en-US" dirty="0"/>
          </a:p>
        </p:txBody>
      </p:sp>
      <p:sp>
        <p:nvSpPr>
          <p:cNvPr id="6" name="Rectangle 5"/>
          <p:cNvSpPr/>
          <p:nvPr/>
        </p:nvSpPr>
        <p:spPr>
          <a:xfrm>
            <a:off x="546100" y="849843"/>
            <a:ext cx="10426700" cy="369332"/>
          </a:xfrm>
          <a:prstGeom prst="rect">
            <a:avLst/>
          </a:prstGeom>
        </p:spPr>
        <p:txBody>
          <a:bodyPr wrap="square">
            <a:spAutoFit/>
          </a:bodyPr>
          <a:lstStyle/>
          <a:p>
            <a:r>
              <a:rPr lang="en-US" dirty="0">
                <a:hlinkClick r:id="rId4"/>
              </a:rPr>
              <a:t>https://www.element14.com/community/view-product.jspa?fsku=9663703&amp;nsku=61J6203&amp;COM=noscript</a:t>
            </a:r>
            <a:endParaRPr lang="en-US" dirty="0"/>
          </a:p>
        </p:txBody>
      </p:sp>
      <p:sp>
        <p:nvSpPr>
          <p:cNvPr id="7" name="Rectangular Callout 6"/>
          <p:cNvSpPr/>
          <p:nvPr/>
        </p:nvSpPr>
        <p:spPr>
          <a:xfrm>
            <a:off x="5689600" y="2338904"/>
            <a:ext cx="1752600" cy="798512"/>
          </a:xfrm>
          <a:prstGeom prst="wedgeRectCallout">
            <a:avLst>
              <a:gd name="adj1" fmla="val -44021"/>
              <a:gd name="adj2" fmla="val 1945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b="1"/>
              <a:t>ICL7660CBAZ</a:t>
            </a:r>
          </a:p>
        </p:txBody>
      </p:sp>
      <p:sp>
        <p:nvSpPr>
          <p:cNvPr id="8" name="Rectangular Callout 7"/>
          <p:cNvSpPr/>
          <p:nvPr/>
        </p:nvSpPr>
        <p:spPr>
          <a:xfrm>
            <a:off x="2495550" y="3933547"/>
            <a:ext cx="1752600" cy="798512"/>
          </a:xfrm>
          <a:prstGeom prst="wedgeRectCallout">
            <a:avLst>
              <a:gd name="adj1" fmla="val 89312"/>
              <a:gd name="adj2" fmla="val 243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b="1" dirty="0" smtClean="0"/>
              <a:t>MC1206F106Z100CT</a:t>
            </a:r>
            <a:endParaRPr lang="en-US" b="1" dirty="0"/>
          </a:p>
        </p:txBody>
      </p:sp>
      <p:sp>
        <p:nvSpPr>
          <p:cNvPr id="9" name="Rectangle 8"/>
          <p:cNvSpPr/>
          <p:nvPr/>
        </p:nvSpPr>
        <p:spPr>
          <a:xfrm>
            <a:off x="34925" y="1151409"/>
            <a:ext cx="9728200" cy="646331"/>
          </a:xfrm>
          <a:prstGeom prst="rect">
            <a:avLst/>
          </a:prstGeom>
        </p:spPr>
        <p:txBody>
          <a:bodyPr wrap="square">
            <a:spAutoFit/>
          </a:bodyPr>
          <a:lstStyle/>
          <a:p>
            <a:r>
              <a:rPr lang="en-US" dirty="0">
                <a:hlinkClick r:id="rId5"/>
              </a:rPr>
              <a:t>https://in.element14.com/multicomp/mc1206f106z100ct/cap-10-f-10v-y5v-1206/dp/1759434?COM=referral-cmty-noscript</a:t>
            </a:r>
            <a:endParaRPr lang="en-US" dirty="0"/>
          </a:p>
        </p:txBody>
      </p:sp>
      <p:sp>
        <p:nvSpPr>
          <p:cNvPr id="10" name="Rectangle 9"/>
          <p:cNvSpPr/>
          <p:nvPr/>
        </p:nvSpPr>
        <p:spPr>
          <a:xfrm>
            <a:off x="755650" y="3287216"/>
            <a:ext cx="3479800" cy="646331"/>
          </a:xfrm>
          <a:prstGeom prst="rect">
            <a:avLst/>
          </a:prstGeom>
        </p:spPr>
        <p:txBody>
          <a:bodyPr wrap="square">
            <a:spAutoFit/>
          </a:bodyPr>
          <a:lstStyle/>
          <a:p>
            <a:r>
              <a:rPr lang="es-ES" dirty="0">
                <a:solidFill>
                  <a:srgbClr val="757575"/>
                </a:solidFill>
                <a:latin typeface="Arial" panose="020B0604020202020204" pitchFamily="34" charset="0"/>
              </a:rPr>
              <a:t>10 µF, 10 V, 1206 [3216 </a:t>
            </a:r>
            <a:r>
              <a:rPr lang="es-ES" dirty="0" err="1">
                <a:solidFill>
                  <a:srgbClr val="757575"/>
                </a:solidFill>
                <a:latin typeface="Arial" panose="020B0604020202020204" pitchFamily="34" charset="0"/>
              </a:rPr>
              <a:t>Metric</a:t>
            </a:r>
            <a:r>
              <a:rPr lang="es-ES" dirty="0">
                <a:solidFill>
                  <a:srgbClr val="757575"/>
                </a:solidFill>
                <a:latin typeface="Arial" panose="020B0604020202020204" pitchFamily="34" charset="0"/>
              </a:rPr>
              <a:t>], +80%, -20%, Y5V, MC Serie</a:t>
            </a:r>
            <a:endParaRPr lang="en-US" dirty="0"/>
          </a:p>
        </p:txBody>
      </p:sp>
      <p:pic>
        <p:nvPicPr>
          <p:cNvPr id="11" name="Picture 10"/>
          <p:cNvPicPr>
            <a:picLocks noChangeAspect="1"/>
          </p:cNvPicPr>
          <p:nvPr/>
        </p:nvPicPr>
        <p:blipFill>
          <a:blip r:embed="rId6"/>
          <a:stretch>
            <a:fillRect/>
          </a:stretch>
        </p:blipFill>
        <p:spPr>
          <a:xfrm>
            <a:off x="712692" y="4155313"/>
            <a:ext cx="1579658" cy="1153491"/>
          </a:xfrm>
          <a:prstGeom prst="rect">
            <a:avLst/>
          </a:prstGeom>
        </p:spPr>
      </p:pic>
      <p:pic>
        <p:nvPicPr>
          <p:cNvPr id="12" name="Picture 11"/>
          <p:cNvPicPr>
            <a:picLocks noChangeAspect="1"/>
          </p:cNvPicPr>
          <p:nvPr/>
        </p:nvPicPr>
        <p:blipFill>
          <a:blip r:embed="rId7"/>
          <a:stretch>
            <a:fillRect/>
          </a:stretch>
        </p:blipFill>
        <p:spPr>
          <a:xfrm>
            <a:off x="8010525" y="1962556"/>
            <a:ext cx="1962150" cy="1647825"/>
          </a:xfrm>
          <a:prstGeom prst="rect">
            <a:avLst/>
          </a:prstGeom>
        </p:spPr>
      </p:pic>
      <p:sp>
        <p:nvSpPr>
          <p:cNvPr id="13" name="Rectangular Callout 12"/>
          <p:cNvSpPr/>
          <p:nvPr/>
        </p:nvSpPr>
        <p:spPr>
          <a:xfrm>
            <a:off x="8010525" y="3712136"/>
            <a:ext cx="1752600" cy="798512"/>
          </a:xfrm>
          <a:prstGeom prst="wedgeRectCallout">
            <a:avLst>
              <a:gd name="adj1" fmla="val -120108"/>
              <a:gd name="adj2" fmla="val 338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b="1" dirty="0"/>
              <a:t>MCWR04X2201FTL</a:t>
            </a:r>
          </a:p>
        </p:txBody>
      </p:sp>
      <p:sp>
        <p:nvSpPr>
          <p:cNvPr id="14" name="Rectangle 13"/>
          <p:cNvSpPr/>
          <p:nvPr/>
        </p:nvSpPr>
        <p:spPr>
          <a:xfrm>
            <a:off x="-12220" y="5632256"/>
            <a:ext cx="5015540" cy="369332"/>
          </a:xfrm>
          <a:prstGeom prst="rect">
            <a:avLst/>
          </a:prstGeom>
        </p:spPr>
        <p:txBody>
          <a:bodyPr wrap="none">
            <a:spAutoFit/>
          </a:bodyPr>
          <a:lstStyle/>
          <a:p>
            <a:r>
              <a:rPr lang="en-US" smtClean="0"/>
              <a:t>two 10µF capacitors across pads marked C3 and C4 </a:t>
            </a:r>
            <a:endParaRPr lang="en-US" dirty="0"/>
          </a:p>
        </p:txBody>
      </p:sp>
      <p:sp>
        <p:nvSpPr>
          <p:cNvPr id="15" name="Rectangle 14"/>
          <p:cNvSpPr/>
          <p:nvPr/>
        </p:nvSpPr>
        <p:spPr>
          <a:xfrm>
            <a:off x="5634235" y="2040762"/>
            <a:ext cx="931665" cy="369332"/>
          </a:xfrm>
          <a:prstGeom prst="rect">
            <a:avLst/>
          </a:prstGeom>
        </p:spPr>
        <p:txBody>
          <a:bodyPr wrap="none">
            <a:spAutoFit/>
          </a:bodyPr>
          <a:lstStyle/>
          <a:p>
            <a:r>
              <a:rPr lang="en-US" dirty="0"/>
              <a:t>ICL7660</a:t>
            </a:r>
          </a:p>
        </p:txBody>
      </p:sp>
      <p:sp>
        <p:nvSpPr>
          <p:cNvPr id="16" name="Rectangle 15"/>
          <p:cNvSpPr/>
          <p:nvPr/>
        </p:nvSpPr>
        <p:spPr>
          <a:xfrm>
            <a:off x="7910716" y="4590584"/>
            <a:ext cx="3557384" cy="369332"/>
          </a:xfrm>
          <a:prstGeom prst="rect">
            <a:avLst/>
          </a:prstGeom>
        </p:spPr>
        <p:txBody>
          <a:bodyPr wrap="none">
            <a:spAutoFit/>
          </a:bodyPr>
          <a:lstStyle/>
          <a:p>
            <a:r>
              <a:rPr lang="pt-BR">
                <a:solidFill>
                  <a:srgbClr val="333333"/>
                </a:solidFill>
                <a:latin typeface="Arial" panose="020B0604020202020204" pitchFamily="34" charset="0"/>
              </a:rPr>
              <a:t>2.2k Ohm resistor across pad R6</a:t>
            </a:r>
            <a:endParaRPr lang="en-US" dirty="0"/>
          </a:p>
        </p:txBody>
      </p:sp>
      <p:pic>
        <p:nvPicPr>
          <p:cNvPr id="17" name="Picture 16"/>
          <p:cNvPicPr>
            <a:picLocks noChangeAspect="1"/>
          </p:cNvPicPr>
          <p:nvPr/>
        </p:nvPicPr>
        <p:blipFill>
          <a:blip r:embed="rId8"/>
          <a:stretch>
            <a:fillRect/>
          </a:stretch>
        </p:blipFill>
        <p:spPr>
          <a:xfrm>
            <a:off x="8294687" y="5106980"/>
            <a:ext cx="1184275" cy="842422"/>
          </a:xfrm>
          <a:prstGeom prst="rect">
            <a:avLst/>
          </a:prstGeom>
        </p:spPr>
      </p:pic>
      <p:sp>
        <p:nvSpPr>
          <p:cNvPr id="18" name="Rectangle 17"/>
          <p:cNvSpPr/>
          <p:nvPr/>
        </p:nvSpPr>
        <p:spPr>
          <a:xfrm>
            <a:off x="6184900" y="1399136"/>
            <a:ext cx="6096000" cy="646331"/>
          </a:xfrm>
          <a:prstGeom prst="rect">
            <a:avLst/>
          </a:prstGeom>
        </p:spPr>
        <p:txBody>
          <a:bodyPr>
            <a:spAutoFit/>
          </a:bodyPr>
          <a:lstStyle/>
          <a:p>
            <a:r>
              <a:rPr lang="en-US" dirty="0">
                <a:hlinkClick r:id="rId9"/>
              </a:rPr>
              <a:t>https://in.element14.com/multicomp/mcwr04x2201ftl/res-2k2-1-0-0625w-thick-film/dp/2447148?st=2k2</a:t>
            </a:r>
            <a:endParaRPr lang="en-US" dirty="0"/>
          </a:p>
        </p:txBody>
      </p:sp>
      <p:sp>
        <p:nvSpPr>
          <p:cNvPr id="19" name="TextBox 18"/>
          <p:cNvSpPr txBox="1"/>
          <p:nvPr/>
        </p:nvSpPr>
        <p:spPr>
          <a:xfrm>
            <a:off x="34925" y="2040762"/>
            <a:ext cx="4854575" cy="461665"/>
          </a:xfrm>
          <a:prstGeom prst="rect">
            <a:avLst/>
          </a:prstGeom>
          <a:noFill/>
        </p:spPr>
        <p:txBody>
          <a:bodyPr wrap="square" rtlCol="0">
            <a:spAutoFit/>
          </a:bodyPr>
          <a:lstStyle/>
          <a:p>
            <a:r>
              <a:rPr lang="en-US" sz="2400" b="1" dirty="0" smtClean="0"/>
              <a:t>How to convert 5V 4x20 LCD to 3V3:</a:t>
            </a:r>
            <a:endParaRPr lang="en-US" sz="2400" b="1" dirty="0"/>
          </a:p>
        </p:txBody>
      </p:sp>
    </p:spTree>
    <p:extLst>
      <p:ext uri="{BB962C8B-B14F-4D97-AF65-F5344CB8AC3E}">
        <p14:creationId xmlns:p14="http://schemas.microsoft.com/office/powerpoint/2010/main" val="6908668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45792" y="119487"/>
            <a:ext cx="10844979" cy="6335903"/>
          </a:xfrm>
          <a:prstGeom prst="rect">
            <a:avLst/>
          </a:prstGeom>
        </p:spPr>
      </p:pic>
    </p:spTree>
    <p:extLst>
      <p:ext uri="{BB962C8B-B14F-4D97-AF65-F5344CB8AC3E}">
        <p14:creationId xmlns:p14="http://schemas.microsoft.com/office/powerpoint/2010/main" val="25032598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1874" t="19024" r="12119" b="18930"/>
          <a:stretch/>
        </p:blipFill>
        <p:spPr>
          <a:xfrm>
            <a:off x="4421875" y="587497"/>
            <a:ext cx="7560860" cy="3916908"/>
          </a:xfrm>
          <a:prstGeom prst="rect">
            <a:avLst/>
          </a:prstGeom>
        </p:spPr>
      </p:pic>
      <p:sp>
        <p:nvSpPr>
          <p:cNvPr id="5" name="Rectangle 4"/>
          <p:cNvSpPr/>
          <p:nvPr/>
        </p:nvSpPr>
        <p:spPr>
          <a:xfrm>
            <a:off x="545911" y="3616657"/>
            <a:ext cx="974544" cy="8877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12V</a:t>
            </a:r>
          </a:p>
          <a:p>
            <a:pPr algn="ctr"/>
            <a:r>
              <a:rPr lang="en-US" sz="1600" dirty="0" smtClean="0"/>
              <a:t>LiFePO4</a:t>
            </a:r>
            <a:endParaRPr lang="en-US" sz="1600" dirty="0"/>
          </a:p>
        </p:txBody>
      </p:sp>
      <p:cxnSp>
        <p:nvCxnSpPr>
          <p:cNvPr id="6" name="Elbow Connector 5"/>
          <p:cNvCxnSpPr>
            <a:stCxn id="5" idx="2"/>
          </p:cNvCxnSpPr>
          <p:nvPr/>
        </p:nvCxnSpPr>
        <p:spPr>
          <a:xfrm rot="16200000" flipH="1">
            <a:off x="1274365" y="4263224"/>
            <a:ext cx="408788" cy="891152"/>
          </a:xfrm>
          <a:prstGeom prst="bentConnector2">
            <a:avLst/>
          </a:prstGeom>
          <a:ln w="76200">
            <a:solidFill>
              <a:schemeClr val="tx1"/>
            </a:solidFill>
            <a:headEnd w="lg" len="lg"/>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a:endCxn id="5" idx="0"/>
          </p:cNvCxnSpPr>
          <p:nvPr/>
        </p:nvCxnSpPr>
        <p:spPr>
          <a:xfrm>
            <a:off x="1033183" y="3237293"/>
            <a:ext cx="0" cy="379364"/>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p:cNvCxnSpPr/>
          <p:nvPr/>
        </p:nvCxnSpPr>
        <p:spPr>
          <a:xfrm>
            <a:off x="1033183" y="3237293"/>
            <a:ext cx="986687"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9" name="Straight Connector 18"/>
          <p:cNvCxnSpPr/>
          <p:nvPr/>
        </p:nvCxnSpPr>
        <p:spPr>
          <a:xfrm>
            <a:off x="2850072" y="3237293"/>
            <a:ext cx="924055"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p:cNvCxnSpPr/>
          <p:nvPr/>
        </p:nvCxnSpPr>
        <p:spPr>
          <a:xfrm>
            <a:off x="3768893" y="3237293"/>
            <a:ext cx="5234" cy="1471506"/>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2" name="Straight Connector 21"/>
          <p:cNvCxnSpPr/>
          <p:nvPr/>
        </p:nvCxnSpPr>
        <p:spPr>
          <a:xfrm>
            <a:off x="3768893" y="4708799"/>
            <a:ext cx="346442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4" name="Elbow Connector 23"/>
          <p:cNvCxnSpPr/>
          <p:nvPr/>
        </p:nvCxnSpPr>
        <p:spPr>
          <a:xfrm flipV="1">
            <a:off x="2850074" y="4335256"/>
            <a:ext cx="4942798" cy="577940"/>
          </a:xfrm>
          <a:prstGeom prst="bentConnector3">
            <a:avLst>
              <a:gd name="adj1" fmla="val 99701"/>
            </a:avLst>
          </a:prstGeom>
          <a:ln w="76200">
            <a:solidFill>
              <a:schemeClr val="tx1"/>
            </a:solidFill>
            <a:headEnd w="lg" len="lg"/>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233313" y="4352005"/>
            <a:ext cx="0" cy="356794"/>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
        <p:nvSpPr>
          <p:cNvPr id="18" name="Rectangle 17"/>
          <p:cNvSpPr/>
          <p:nvPr/>
        </p:nvSpPr>
        <p:spPr>
          <a:xfrm>
            <a:off x="1924336" y="3040420"/>
            <a:ext cx="1485296" cy="22110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r>
              <a:rPr lang="en-US" dirty="0" smtClean="0"/>
              <a:t>Buck regulator or LM7833</a:t>
            </a:r>
            <a:endParaRPr lang="en-US" dirty="0"/>
          </a:p>
          <a:p>
            <a:pPr algn="ctr"/>
            <a:endParaRPr lang="en-US" dirty="0" smtClean="0"/>
          </a:p>
          <a:p>
            <a:pPr algn="ctr"/>
            <a:endParaRPr lang="en-US" dirty="0"/>
          </a:p>
          <a:p>
            <a:pPr algn="ctr"/>
            <a:endParaRPr lang="en-US" dirty="0"/>
          </a:p>
        </p:txBody>
      </p:sp>
      <p:sp>
        <p:nvSpPr>
          <p:cNvPr id="30" name="TextBox 29"/>
          <p:cNvSpPr txBox="1"/>
          <p:nvPr/>
        </p:nvSpPr>
        <p:spPr>
          <a:xfrm>
            <a:off x="3441273" y="2785494"/>
            <a:ext cx="791646" cy="369332"/>
          </a:xfrm>
          <a:prstGeom prst="rect">
            <a:avLst/>
          </a:prstGeom>
          <a:noFill/>
        </p:spPr>
        <p:txBody>
          <a:bodyPr wrap="square" rtlCol="0">
            <a:spAutoFit/>
          </a:bodyPr>
          <a:lstStyle/>
          <a:p>
            <a:r>
              <a:rPr lang="en-US" b="1" dirty="0" smtClean="0"/>
              <a:t>+3.3V</a:t>
            </a:r>
            <a:endParaRPr lang="en-US" b="1" dirty="0"/>
          </a:p>
        </p:txBody>
      </p:sp>
    </p:spTree>
    <p:extLst>
      <p:ext uri="{BB962C8B-B14F-4D97-AF65-F5344CB8AC3E}">
        <p14:creationId xmlns:p14="http://schemas.microsoft.com/office/powerpoint/2010/main" val="33670041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2317649" y="1109761"/>
            <a:ext cx="2769145" cy="734736"/>
            <a:chOff x="6701421" y="602190"/>
            <a:chExt cx="2769145" cy="734736"/>
          </a:xfrm>
        </p:grpSpPr>
        <p:sp>
          <p:nvSpPr>
            <p:cNvPr id="426" name="Isosceles Triangle 425"/>
            <p:cNvSpPr/>
            <p:nvPr/>
          </p:nvSpPr>
          <p:spPr>
            <a:xfrm rot="16200000">
              <a:off x="7881102" y="1032122"/>
              <a:ext cx="369332" cy="2402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427" name="Straight Connector 426"/>
            <p:cNvCxnSpPr/>
            <p:nvPr/>
          </p:nvCxnSpPr>
          <p:spPr>
            <a:xfrm rot="16200000" flipH="1">
              <a:off x="7748336" y="1152259"/>
              <a:ext cx="369331" cy="1"/>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428" name="TextBox 4"/>
            <p:cNvSpPr txBox="1"/>
            <p:nvPr/>
          </p:nvSpPr>
          <p:spPr>
            <a:xfrm>
              <a:off x="7620814" y="602190"/>
              <a:ext cx="115640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1N4001</a:t>
              </a:r>
              <a:endParaRPr lang="en-US" dirty="0"/>
            </a:p>
          </p:txBody>
        </p:sp>
        <p:cxnSp>
          <p:nvCxnSpPr>
            <p:cNvPr id="429" name="Straight Connector 428"/>
            <p:cNvCxnSpPr>
              <a:endCxn id="426" idx="0"/>
            </p:cNvCxnSpPr>
            <p:nvPr/>
          </p:nvCxnSpPr>
          <p:spPr>
            <a:xfrm flipV="1">
              <a:off x="6701421" y="1152260"/>
              <a:ext cx="1244209" cy="8634"/>
            </a:xfrm>
            <a:prstGeom prst="line">
              <a:avLst/>
            </a:prstGeom>
            <a:ln w="41275">
              <a:solidFill>
                <a:srgbClr val="FF0000"/>
              </a:solidFill>
              <a:headEnd w="lg" len="lg"/>
              <a:tailEnd type="none"/>
            </a:ln>
          </p:spPr>
          <p:style>
            <a:lnRef idx="1">
              <a:schemeClr val="accent1"/>
            </a:lnRef>
            <a:fillRef idx="0">
              <a:schemeClr val="accent1"/>
            </a:fillRef>
            <a:effectRef idx="0">
              <a:schemeClr val="accent1"/>
            </a:effectRef>
            <a:fontRef idx="minor">
              <a:schemeClr val="tx1"/>
            </a:fontRef>
          </p:style>
        </p:cxnSp>
        <p:cxnSp>
          <p:nvCxnSpPr>
            <p:cNvPr id="430" name="Straight Connector 429"/>
            <p:cNvCxnSpPr>
              <a:stCxn id="426" idx="3"/>
            </p:cNvCxnSpPr>
            <p:nvPr/>
          </p:nvCxnSpPr>
          <p:spPr>
            <a:xfrm>
              <a:off x="8185906" y="1152260"/>
              <a:ext cx="1284660" cy="5576"/>
            </a:xfrm>
            <a:prstGeom prst="line">
              <a:avLst/>
            </a:prstGeom>
            <a:ln w="41275">
              <a:solidFill>
                <a:srgbClr val="FF0000"/>
              </a:solidFill>
              <a:headEnd w="lg" len="lg"/>
              <a:tailEnd type="none"/>
            </a:ln>
          </p:spPr>
          <p:style>
            <a:lnRef idx="1">
              <a:schemeClr val="accent1"/>
            </a:lnRef>
            <a:fillRef idx="0">
              <a:schemeClr val="accent1"/>
            </a:fillRef>
            <a:effectRef idx="0">
              <a:schemeClr val="accent1"/>
            </a:effectRef>
            <a:fontRef idx="minor">
              <a:schemeClr val="tx1"/>
            </a:fontRef>
          </p:style>
        </p:cxnSp>
      </p:grpSp>
      <p:grpSp>
        <p:nvGrpSpPr>
          <p:cNvPr id="505" name="Group 504"/>
          <p:cNvGrpSpPr/>
          <p:nvPr/>
        </p:nvGrpSpPr>
        <p:grpSpPr>
          <a:xfrm rot="16200000">
            <a:off x="13203611" y="3760686"/>
            <a:ext cx="154362" cy="717932"/>
            <a:chOff x="4503761" y="685800"/>
            <a:chExt cx="139700" cy="657225"/>
          </a:xfrm>
        </p:grpSpPr>
        <p:sp>
          <p:nvSpPr>
            <p:cNvPr id="506" name="Rectangle 505"/>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7" name="Oval 506"/>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8" name="Oval 507"/>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9" name="Oval 508"/>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6" name="Down Arrow 15"/>
          <p:cNvSpPr/>
          <p:nvPr/>
        </p:nvSpPr>
        <p:spPr>
          <a:xfrm>
            <a:off x="3433075" y="128705"/>
            <a:ext cx="406585" cy="428106"/>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Down Arrow 495"/>
          <p:cNvSpPr/>
          <p:nvPr/>
        </p:nvSpPr>
        <p:spPr>
          <a:xfrm rot="10800000">
            <a:off x="2105455" y="47541"/>
            <a:ext cx="416809" cy="510259"/>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9" name="Picture 398"/>
          <p:cNvPicPr>
            <a:picLocks noChangeAspect="1"/>
          </p:cNvPicPr>
          <p:nvPr/>
        </p:nvPicPr>
        <p:blipFill rotWithShape="1">
          <a:blip r:embed="rId2"/>
          <a:srcRect t="1" b="22832"/>
          <a:stretch/>
        </p:blipFill>
        <p:spPr>
          <a:xfrm>
            <a:off x="2057231" y="2341559"/>
            <a:ext cx="561975" cy="294007"/>
          </a:xfrm>
          <a:prstGeom prst="rect">
            <a:avLst/>
          </a:prstGeom>
        </p:spPr>
      </p:pic>
      <p:pic>
        <p:nvPicPr>
          <p:cNvPr id="373" name="Picture 372"/>
          <p:cNvPicPr>
            <a:picLocks noChangeAspect="1"/>
          </p:cNvPicPr>
          <p:nvPr/>
        </p:nvPicPr>
        <p:blipFill>
          <a:blip r:embed="rId2"/>
          <a:stretch>
            <a:fillRect/>
          </a:stretch>
        </p:blipFill>
        <p:spPr>
          <a:xfrm>
            <a:off x="3310238" y="715797"/>
            <a:ext cx="561975" cy="381000"/>
          </a:xfrm>
          <a:prstGeom prst="rect">
            <a:avLst/>
          </a:prstGeom>
        </p:spPr>
      </p:pic>
      <p:pic>
        <p:nvPicPr>
          <p:cNvPr id="2" name="Picture 1"/>
          <p:cNvPicPr>
            <a:picLocks noChangeAspect="1"/>
          </p:cNvPicPr>
          <p:nvPr/>
        </p:nvPicPr>
        <p:blipFill rotWithShape="1">
          <a:blip r:embed="rId3"/>
          <a:srcRect l="7960"/>
          <a:stretch/>
        </p:blipFill>
        <p:spPr>
          <a:xfrm>
            <a:off x="4089400" y="2256152"/>
            <a:ext cx="7264326" cy="3929647"/>
          </a:xfrm>
          <a:prstGeom prst="rect">
            <a:avLst/>
          </a:prstGeom>
        </p:spPr>
      </p:pic>
      <p:grpSp>
        <p:nvGrpSpPr>
          <p:cNvPr id="228" name="Group 227"/>
          <p:cNvGrpSpPr/>
          <p:nvPr/>
        </p:nvGrpSpPr>
        <p:grpSpPr>
          <a:xfrm>
            <a:off x="7794206" y="1569901"/>
            <a:ext cx="139700" cy="657225"/>
            <a:chOff x="4503761" y="685800"/>
            <a:chExt cx="139700" cy="657225"/>
          </a:xfrm>
        </p:grpSpPr>
        <p:sp>
          <p:nvSpPr>
            <p:cNvPr id="229" name="Rectangle 228"/>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2" name="Oval 231"/>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33" name="Group 232"/>
          <p:cNvGrpSpPr/>
          <p:nvPr/>
        </p:nvGrpSpPr>
        <p:grpSpPr>
          <a:xfrm>
            <a:off x="7433439" y="1570275"/>
            <a:ext cx="139700" cy="657225"/>
            <a:chOff x="4503761" y="685800"/>
            <a:chExt cx="139700" cy="657225"/>
          </a:xfrm>
        </p:grpSpPr>
        <p:sp>
          <p:nvSpPr>
            <p:cNvPr id="234" name="Rectangle 233"/>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7" name="Oval 236"/>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38" name="Group 237"/>
          <p:cNvGrpSpPr/>
          <p:nvPr/>
        </p:nvGrpSpPr>
        <p:grpSpPr>
          <a:xfrm>
            <a:off x="9378426" y="1562465"/>
            <a:ext cx="139700" cy="828675"/>
            <a:chOff x="5191352" y="758825"/>
            <a:chExt cx="139700" cy="828675"/>
          </a:xfrm>
        </p:grpSpPr>
        <p:sp>
          <p:nvSpPr>
            <p:cNvPr id="239" name="Rectangle 238"/>
            <p:cNvSpPr/>
            <p:nvPr/>
          </p:nvSpPr>
          <p:spPr>
            <a:xfrm>
              <a:off x="5191352" y="758825"/>
              <a:ext cx="139700" cy="828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p:cNvSpPr/>
            <p:nvPr/>
          </p:nvSpPr>
          <p:spPr>
            <a:xfrm>
              <a:off x="5191352" y="1220787"/>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p:cNvSpPr/>
            <p:nvPr/>
          </p:nvSpPr>
          <p:spPr>
            <a:xfrm>
              <a:off x="5191352" y="819166"/>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2" name="Oval 241"/>
            <p:cNvSpPr/>
            <p:nvPr/>
          </p:nvSpPr>
          <p:spPr>
            <a:xfrm>
              <a:off x="5191352" y="1019976"/>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3" name="Oval 242"/>
            <p:cNvSpPr/>
            <p:nvPr/>
          </p:nvSpPr>
          <p:spPr>
            <a:xfrm>
              <a:off x="5191352" y="1395412"/>
              <a:ext cx="139700" cy="1397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4" name="Group 243"/>
          <p:cNvGrpSpPr/>
          <p:nvPr/>
        </p:nvGrpSpPr>
        <p:grpSpPr>
          <a:xfrm>
            <a:off x="9724805" y="1547483"/>
            <a:ext cx="139700" cy="828675"/>
            <a:chOff x="5191352" y="758825"/>
            <a:chExt cx="139700" cy="828675"/>
          </a:xfrm>
        </p:grpSpPr>
        <p:sp>
          <p:nvSpPr>
            <p:cNvPr id="245" name="Rectangle 244"/>
            <p:cNvSpPr/>
            <p:nvPr/>
          </p:nvSpPr>
          <p:spPr>
            <a:xfrm>
              <a:off x="5191352" y="758825"/>
              <a:ext cx="139700" cy="828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p:cNvSpPr/>
            <p:nvPr/>
          </p:nvSpPr>
          <p:spPr>
            <a:xfrm>
              <a:off x="5191352" y="1220787"/>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p:cNvSpPr/>
            <p:nvPr/>
          </p:nvSpPr>
          <p:spPr>
            <a:xfrm>
              <a:off x="5191352" y="819166"/>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8" name="Oval 247"/>
            <p:cNvSpPr/>
            <p:nvPr/>
          </p:nvSpPr>
          <p:spPr>
            <a:xfrm>
              <a:off x="5191352" y="1019976"/>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9" name="Oval 248"/>
            <p:cNvSpPr/>
            <p:nvPr/>
          </p:nvSpPr>
          <p:spPr>
            <a:xfrm>
              <a:off x="5191352" y="1395412"/>
              <a:ext cx="139700" cy="1397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0" name="Group 249"/>
          <p:cNvGrpSpPr/>
          <p:nvPr/>
        </p:nvGrpSpPr>
        <p:grpSpPr>
          <a:xfrm>
            <a:off x="10076395" y="1547483"/>
            <a:ext cx="139700" cy="828675"/>
            <a:chOff x="5191352" y="758825"/>
            <a:chExt cx="139700" cy="828675"/>
          </a:xfrm>
        </p:grpSpPr>
        <p:sp>
          <p:nvSpPr>
            <p:cNvPr id="251" name="Rectangle 250"/>
            <p:cNvSpPr/>
            <p:nvPr/>
          </p:nvSpPr>
          <p:spPr>
            <a:xfrm>
              <a:off x="5191352" y="758825"/>
              <a:ext cx="139700" cy="828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p:cNvSpPr/>
            <p:nvPr/>
          </p:nvSpPr>
          <p:spPr>
            <a:xfrm>
              <a:off x="5191352" y="1220787"/>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p:cNvSpPr/>
            <p:nvPr/>
          </p:nvSpPr>
          <p:spPr>
            <a:xfrm>
              <a:off x="5191352" y="819166"/>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4" name="Oval 253"/>
            <p:cNvSpPr/>
            <p:nvPr/>
          </p:nvSpPr>
          <p:spPr>
            <a:xfrm>
              <a:off x="5191352" y="1019976"/>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5" name="Oval 254"/>
            <p:cNvSpPr/>
            <p:nvPr/>
          </p:nvSpPr>
          <p:spPr>
            <a:xfrm>
              <a:off x="5191352" y="1395412"/>
              <a:ext cx="139700" cy="1397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p:cNvGrpSpPr/>
          <p:nvPr/>
        </p:nvGrpSpPr>
        <p:grpSpPr>
          <a:xfrm>
            <a:off x="10266565" y="1533115"/>
            <a:ext cx="139700" cy="828675"/>
            <a:chOff x="5191352" y="758825"/>
            <a:chExt cx="139700" cy="828675"/>
          </a:xfrm>
        </p:grpSpPr>
        <p:sp>
          <p:nvSpPr>
            <p:cNvPr id="257" name="Rectangle 256"/>
            <p:cNvSpPr/>
            <p:nvPr/>
          </p:nvSpPr>
          <p:spPr>
            <a:xfrm>
              <a:off x="5191352" y="758825"/>
              <a:ext cx="139700" cy="828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p:cNvSpPr/>
            <p:nvPr/>
          </p:nvSpPr>
          <p:spPr>
            <a:xfrm>
              <a:off x="5191352" y="1220787"/>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p:cNvSpPr/>
            <p:nvPr/>
          </p:nvSpPr>
          <p:spPr>
            <a:xfrm>
              <a:off x="5191352" y="819166"/>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0" name="Oval 259"/>
            <p:cNvSpPr/>
            <p:nvPr/>
          </p:nvSpPr>
          <p:spPr>
            <a:xfrm>
              <a:off x="5191352" y="1019976"/>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1" name="Oval 260"/>
            <p:cNvSpPr/>
            <p:nvPr/>
          </p:nvSpPr>
          <p:spPr>
            <a:xfrm>
              <a:off x="5191352" y="1395412"/>
              <a:ext cx="139700" cy="1397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2" name="Group 261"/>
          <p:cNvGrpSpPr/>
          <p:nvPr/>
        </p:nvGrpSpPr>
        <p:grpSpPr>
          <a:xfrm>
            <a:off x="10484217" y="1527562"/>
            <a:ext cx="139700" cy="828675"/>
            <a:chOff x="5191352" y="758825"/>
            <a:chExt cx="139700" cy="828675"/>
          </a:xfrm>
        </p:grpSpPr>
        <p:sp>
          <p:nvSpPr>
            <p:cNvPr id="263" name="Rectangle 262"/>
            <p:cNvSpPr/>
            <p:nvPr/>
          </p:nvSpPr>
          <p:spPr>
            <a:xfrm>
              <a:off x="5191352" y="758825"/>
              <a:ext cx="139700" cy="828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p:cNvSpPr/>
            <p:nvPr/>
          </p:nvSpPr>
          <p:spPr>
            <a:xfrm>
              <a:off x="5191352" y="1220787"/>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p:cNvSpPr/>
            <p:nvPr/>
          </p:nvSpPr>
          <p:spPr>
            <a:xfrm>
              <a:off x="5191352" y="819166"/>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6" name="Oval 265"/>
            <p:cNvSpPr/>
            <p:nvPr/>
          </p:nvSpPr>
          <p:spPr>
            <a:xfrm>
              <a:off x="5191352" y="1019976"/>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7" name="Oval 266"/>
            <p:cNvSpPr/>
            <p:nvPr/>
          </p:nvSpPr>
          <p:spPr>
            <a:xfrm>
              <a:off x="5191352" y="1395412"/>
              <a:ext cx="139700" cy="1397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9019624" y="1555280"/>
            <a:ext cx="139700" cy="828675"/>
            <a:chOff x="5191352" y="758825"/>
            <a:chExt cx="139700" cy="828675"/>
          </a:xfrm>
        </p:grpSpPr>
        <p:sp>
          <p:nvSpPr>
            <p:cNvPr id="24" name="Rectangle 23"/>
            <p:cNvSpPr/>
            <p:nvPr/>
          </p:nvSpPr>
          <p:spPr>
            <a:xfrm>
              <a:off x="5191352" y="758825"/>
              <a:ext cx="139700" cy="828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5191352" y="1220787"/>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5191352" y="819166"/>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p:cNvSpPr/>
            <p:nvPr/>
          </p:nvSpPr>
          <p:spPr>
            <a:xfrm>
              <a:off x="5191352" y="1019976"/>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p:cNvSpPr/>
            <p:nvPr/>
          </p:nvSpPr>
          <p:spPr>
            <a:xfrm>
              <a:off x="5191352" y="1395412"/>
              <a:ext cx="139700" cy="1397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rot="5400000">
            <a:off x="11480429" y="3188957"/>
            <a:ext cx="132293" cy="787115"/>
            <a:chOff x="5191352" y="758825"/>
            <a:chExt cx="139700" cy="828675"/>
          </a:xfrm>
        </p:grpSpPr>
        <p:sp>
          <p:nvSpPr>
            <p:cNvPr id="48" name="Rectangle 47"/>
            <p:cNvSpPr/>
            <p:nvPr/>
          </p:nvSpPr>
          <p:spPr>
            <a:xfrm>
              <a:off x="5191352" y="758825"/>
              <a:ext cx="139700" cy="828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5191352" y="1220787"/>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5191352" y="819166"/>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Oval 50"/>
            <p:cNvSpPr/>
            <p:nvPr/>
          </p:nvSpPr>
          <p:spPr>
            <a:xfrm>
              <a:off x="5191352" y="1019976"/>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Oval 51"/>
            <p:cNvSpPr/>
            <p:nvPr/>
          </p:nvSpPr>
          <p:spPr>
            <a:xfrm>
              <a:off x="5191352" y="1395412"/>
              <a:ext cx="139700" cy="1397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p:cNvGrpSpPr/>
          <p:nvPr/>
        </p:nvGrpSpPr>
        <p:grpSpPr>
          <a:xfrm rot="5400000">
            <a:off x="11502007" y="3560432"/>
            <a:ext cx="132293" cy="787115"/>
            <a:chOff x="5191352" y="758825"/>
            <a:chExt cx="139700" cy="828675"/>
          </a:xfrm>
        </p:grpSpPr>
        <p:sp>
          <p:nvSpPr>
            <p:cNvPr id="57" name="Rectangle 56"/>
            <p:cNvSpPr/>
            <p:nvPr/>
          </p:nvSpPr>
          <p:spPr>
            <a:xfrm>
              <a:off x="5191352" y="758825"/>
              <a:ext cx="139700" cy="828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5191352" y="1220787"/>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191352" y="819166"/>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Oval 59"/>
            <p:cNvSpPr/>
            <p:nvPr/>
          </p:nvSpPr>
          <p:spPr>
            <a:xfrm>
              <a:off x="5191352" y="1019976"/>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Oval 60"/>
            <p:cNvSpPr/>
            <p:nvPr/>
          </p:nvSpPr>
          <p:spPr>
            <a:xfrm>
              <a:off x="5191352" y="1395412"/>
              <a:ext cx="139700" cy="1397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p:cNvGrpSpPr/>
          <p:nvPr/>
        </p:nvGrpSpPr>
        <p:grpSpPr>
          <a:xfrm rot="5400000">
            <a:off x="11524988" y="3914640"/>
            <a:ext cx="132293" cy="787115"/>
            <a:chOff x="5191352" y="758825"/>
            <a:chExt cx="139700" cy="828675"/>
          </a:xfrm>
        </p:grpSpPr>
        <p:sp>
          <p:nvSpPr>
            <p:cNvPr id="63" name="Rectangle 62"/>
            <p:cNvSpPr/>
            <p:nvPr/>
          </p:nvSpPr>
          <p:spPr>
            <a:xfrm>
              <a:off x="5191352" y="758825"/>
              <a:ext cx="139700" cy="828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5191352" y="1220787"/>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5191352" y="819166"/>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6" name="Oval 65"/>
            <p:cNvSpPr/>
            <p:nvPr/>
          </p:nvSpPr>
          <p:spPr>
            <a:xfrm>
              <a:off x="5191352" y="1019976"/>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7" name="Oval 66"/>
            <p:cNvSpPr/>
            <p:nvPr/>
          </p:nvSpPr>
          <p:spPr>
            <a:xfrm>
              <a:off x="5191352" y="1395412"/>
              <a:ext cx="139700" cy="1397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TextBox 55"/>
          <p:cNvSpPr txBox="1"/>
          <p:nvPr/>
        </p:nvSpPr>
        <p:spPr>
          <a:xfrm rot="16200000">
            <a:off x="822960" y="3226316"/>
            <a:ext cx="809224" cy="369332"/>
          </a:xfrm>
          <a:prstGeom prst="rect">
            <a:avLst/>
          </a:prstGeom>
          <a:noFill/>
          <a:ln w="38100">
            <a:solidFill>
              <a:schemeClr val="accent1">
                <a:shade val="5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smtClean="0"/>
              <a:t>R2</a:t>
            </a:r>
            <a:endParaRPr lang="en-US" b="1" dirty="0"/>
          </a:p>
        </p:txBody>
      </p:sp>
      <p:sp>
        <p:nvSpPr>
          <p:cNvPr id="79" name="TextBox 56"/>
          <p:cNvSpPr txBox="1"/>
          <p:nvPr/>
        </p:nvSpPr>
        <p:spPr>
          <a:xfrm rot="16200000">
            <a:off x="812800" y="4617860"/>
            <a:ext cx="809224" cy="369332"/>
          </a:xfrm>
          <a:prstGeom prst="rect">
            <a:avLst/>
          </a:prstGeom>
          <a:noFill/>
          <a:ln w="38100">
            <a:solidFill>
              <a:schemeClr val="accent1">
                <a:shade val="5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smtClean="0"/>
              <a:t>R3</a:t>
            </a:r>
            <a:endParaRPr lang="en-US" b="1" dirty="0"/>
          </a:p>
        </p:txBody>
      </p:sp>
      <p:cxnSp>
        <p:nvCxnSpPr>
          <p:cNvPr id="80" name="Straight Connector 79"/>
          <p:cNvCxnSpPr>
            <a:stCxn id="79" idx="1"/>
          </p:cNvCxnSpPr>
          <p:nvPr/>
        </p:nvCxnSpPr>
        <p:spPr>
          <a:xfrm flipH="1">
            <a:off x="1217029" y="5207138"/>
            <a:ext cx="383" cy="55139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78" idx="1"/>
            <a:endCxn id="79" idx="3"/>
          </p:cNvCxnSpPr>
          <p:nvPr/>
        </p:nvCxnSpPr>
        <p:spPr>
          <a:xfrm flipH="1">
            <a:off x="1217412" y="3815594"/>
            <a:ext cx="10160" cy="58232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2" name="Oval 81"/>
          <p:cNvSpPr/>
          <p:nvPr/>
        </p:nvSpPr>
        <p:spPr>
          <a:xfrm>
            <a:off x="1162279" y="4086765"/>
            <a:ext cx="133350" cy="1183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4" name="Oval 83"/>
          <p:cNvSpPr/>
          <p:nvPr/>
        </p:nvSpPr>
        <p:spPr>
          <a:xfrm>
            <a:off x="1170525" y="2422493"/>
            <a:ext cx="133350" cy="125837"/>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5" name="Oval 84"/>
          <p:cNvSpPr/>
          <p:nvPr/>
        </p:nvSpPr>
        <p:spPr>
          <a:xfrm>
            <a:off x="1147621" y="5976180"/>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86" name="Straight Connector 85"/>
          <p:cNvCxnSpPr>
            <a:endCxn id="360" idx="6"/>
          </p:cNvCxnSpPr>
          <p:nvPr/>
        </p:nvCxnSpPr>
        <p:spPr>
          <a:xfrm>
            <a:off x="2743815" y="6312550"/>
            <a:ext cx="4933374" cy="79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122083" y="3787508"/>
            <a:ext cx="838811" cy="7168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12V</a:t>
            </a:r>
          </a:p>
          <a:p>
            <a:pPr algn="ctr"/>
            <a:r>
              <a:rPr lang="en-US" sz="1400" dirty="0" smtClean="0"/>
              <a:t>LiFePO4</a:t>
            </a:r>
            <a:endParaRPr lang="en-US" sz="1400" dirty="0"/>
          </a:p>
        </p:txBody>
      </p:sp>
      <p:cxnSp>
        <p:nvCxnSpPr>
          <p:cNvPr id="94" name="Elbow Connector 93"/>
          <p:cNvCxnSpPr>
            <a:stCxn id="89" idx="2"/>
          </p:cNvCxnSpPr>
          <p:nvPr/>
        </p:nvCxnSpPr>
        <p:spPr>
          <a:xfrm rot="16200000" flipH="1">
            <a:off x="-169564" y="5215459"/>
            <a:ext cx="2081252" cy="659146"/>
          </a:xfrm>
          <a:prstGeom prst="bentConnector3">
            <a:avLst>
              <a:gd name="adj1" fmla="val 50000"/>
            </a:avLst>
          </a:prstGeom>
          <a:ln w="76200">
            <a:solidFill>
              <a:schemeClr val="tx1"/>
            </a:solidFill>
            <a:headEnd w="lg" len="lg"/>
            <a:tailEnd type="non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066578" y="691336"/>
            <a:ext cx="609600" cy="7168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78033V3</a:t>
            </a:r>
            <a:endParaRPr lang="en-US" sz="1600" dirty="0"/>
          </a:p>
        </p:txBody>
      </p:sp>
      <p:cxnSp>
        <p:nvCxnSpPr>
          <p:cNvPr id="138" name="Straight Connector 137"/>
          <p:cNvCxnSpPr/>
          <p:nvPr/>
        </p:nvCxnSpPr>
        <p:spPr>
          <a:xfrm flipH="1">
            <a:off x="4161031" y="1885668"/>
            <a:ext cx="7490659" cy="20912"/>
          </a:xfrm>
          <a:prstGeom prst="line">
            <a:avLst/>
          </a:prstGeom>
          <a:ln w="38100"/>
        </p:spPr>
        <p:style>
          <a:lnRef idx="1">
            <a:schemeClr val="dk1"/>
          </a:lnRef>
          <a:fillRef idx="0">
            <a:schemeClr val="dk1"/>
          </a:fillRef>
          <a:effectRef idx="0">
            <a:schemeClr val="dk1"/>
          </a:effectRef>
          <a:fontRef idx="minor">
            <a:schemeClr val="tx1"/>
          </a:fontRef>
        </p:style>
      </p:cxnSp>
      <p:cxnSp>
        <p:nvCxnSpPr>
          <p:cNvPr id="176" name="Straight Connector 175"/>
          <p:cNvCxnSpPr/>
          <p:nvPr/>
        </p:nvCxnSpPr>
        <p:spPr>
          <a:xfrm flipV="1">
            <a:off x="3842745" y="3245397"/>
            <a:ext cx="4466863" cy="14723"/>
          </a:xfrm>
          <a:prstGeom prst="line">
            <a:avLst/>
          </a:prstGeom>
          <a:ln w="508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79" name="Straight Connector 178"/>
          <p:cNvCxnSpPr/>
          <p:nvPr/>
        </p:nvCxnSpPr>
        <p:spPr>
          <a:xfrm>
            <a:off x="6422842" y="3449571"/>
            <a:ext cx="3875573"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82" name="Straight Connector 181"/>
          <p:cNvCxnSpPr/>
          <p:nvPr/>
        </p:nvCxnSpPr>
        <p:spPr>
          <a:xfrm flipH="1">
            <a:off x="3879798" y="556812"/>
            <a:ext cx="48271" cy="4568783"/>
          </a:xfrm>
          <a:prstGeom prst="line">
            <a:avLst/>
          </a:prstGeom>
          <a:ln w="508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84" name="Straight Connector 183"/>
          <p:cNvCxnSpPr>
            <a:stCxn id="535" idx="2"/>
          </p:cNvCxnSpPr>
          <p:nvPr/>
        </p:nvCxnSpPr>
        <p:spPr>
          <a:xfrm flipH="1" flipV="1">
            <a:off x="3860582" y="5098302"/>
            <a:ext cx="6384027" cy="11563"/>
          </a:xfrm>
          <a:prstGeom prst="line">
            <a:avLst/>
          </a:prstGeom>
          <a:ln w="508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87" name="Straight Connector 186"/>
          <p:cNvCxnSpPr>
            <a:stCxn id="371" idx="2"/>
            <a:endCxn id="536" idx="2"/>
          </p:cNvCxnSpPr>
          <p:nvPr/>
        </p:nvCxnSpPr>
        <p:spPr>
          <a:xfrm flipV="1">
            <a:off x="7825226" y="4902359"/>
            <a:ext cx="2417280" cy="1941"/>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94" name="Straight Connector 193"/>
          <p:cNvCxnSpPr/>
          <p:nvPr/>
        </p:nvCxnSpPr>
        <p:spPr>
          <a:xfrm flipH="1">
            <a:off x="6812280" y="5067114"/>
            <a:ext cx="10029" cy="617710"/>
          </a:xfrm>
          <a:prstGeom prst="line">
            <a:avLst/>
          </a:prstGeom>
          <a:ln w="508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97" name="Straight Connector 196"/>
          <p:cNvCxnSpPr/>
          <p:nvPr/>
        </p:nvCxnSpPr>
        <p:spPr>
          <a:xfrm>
            <a:off x="10009512" y="3443776"/>
            <a:ext cx="8279" cy="1492504"/>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02" name="Straight Connector 201"/>
          <p:cNvCxnSpPr/>
          <p:nvPr/>
        </p:nvCxnSpPr>
        <p:spPr>
          <a:xfrm flipH="1">
            <a:off x="7573139" y="6738196"/>
            <a:ext cx="4251781"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212" name="Straight Connector 211"/>
          <p:cNvCxnSpPr/>
          <p:nvPr/>
        </p:nvCxnSpPr>
        <p:spPr>
          <a:xfrm>
            <a:off x="5236228" y="556812"/>
            <a:ext cx="0" cy="1111679"/>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15" name="Straight Connector 214"/>
          <p:cNvCxnSpPr/>
          <p:nvPr/>
        </p:nvCxnSpPr>
        <p:spPr>
          <a:xfrm>
            <a:off x="3928069" y="556812"/>
            <a:ext cx="132428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18" name="Straight Connector 217"/>
          <p:cNvCxnSpPr>
            <a:endCxn id="111" idx="1"/>
          </p:cNvCxnSpPr>
          <p:nvPr/>
        </p:nvCxnSpPr>
        <p:spPr>
          <a:xfrm>
            <a:off x="3708400" y="1049785"/>
            <a:ext cx="35817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
        <p:nvSpPr>
          <p:cNvPr id="224" name="TextBox 223"/>
          <p:cNvSpPr txBox="1"/>
          <p:nvPr/>
        </p:nvSpPr>
        <p:spPr>
          <a:xfrm>
            <a:off x="655451" y="204550"/>
            <a:ext cx="2050203" cy="369332"/>
          </a:xfrm>
          <a:prstGeom prst="rect">
            <a:avLst/>
          </a:prstGeom>
          <a:noFill/>
        </p:spPr>
        <p:txBody>
          <a:bodyPr wrap="square" rtlCol="0">
            <a:spAutoFit/>
          </a:bodyPr>
          <a:lstStyle/>
          <a:p>
            <a:r>
              <a:rPr lang="en-US" b="1" dirty="0" smtClean="0"/>
              <a:t>To buck converter</a:t>
            </a:r>
          </a:p>
        </p:txBody>
      </p:sp>
      <p:sp>
        <p:nvSpPr>
          <p:cNvPr id="225" name="Rectangle 224"/>
          <p:cNvSpPr/>
          <p:nvPr/>
        </p:nvSpPr>
        <p:spPr>
          <a:xfrm>
            <a:off x="475062" y="5742880"/>
            <a:ext cx="1485296" cy="7168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ACS712</a:t>
            </a:r>
          </a:p>
          <a:p>
            <a:pPr algn="ctr"/>
            <a:endParaRPr lang="en-US" dirty="0"/>
          </a:p>
          <a:p>
            <a:pPr algn="ctr"/>
            <a:endParaRPr lang="en-US" dirty="0"/>
          </a:p>
        </p:txBody>
      </p:sp>
      <p:grpSp>
        <p:nvGrpSpPr>
          <p:cNvPr id="284" name="Group 283"/>
          <p:cNvGrpSpPr/>
          <p:nvPr/>
        </p:nvGrpSpPr>
        <p:grpSpPr>
          <a:xfrm rot="10800000">
            <a:off x="8011328" y="6175193"/>
            <a:ext cx="157579" cy="661228"/>
            <a:chOff x="4503761" y="685800"/>
            <a:chExt cx="139700" cy="657225"/>
          </a:xfrm>
        </p:grpSpPr>
        <p:sp>
          <p:nvSpPr>
            <p:cNvPr id="285" name="Rectangle 284"/>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8" name="Oval 287"/>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03" name="Group 302"/>
          <p:cNvGrpSpPr/>
          <p:nvPr/>
        </p:nvGrpSpPr>
        <p:grpSpPr>
          <a:xfrm rot="10800000">
            <a:off x="7949368" y="2918998"/>
            <a:ext cx="157579" cy="661228"/>
            <a:chOff x="4503761" y="685800"/>
            <a:chExt cx="139700" cy="657225"/>
          </a:xfrm>
        </p:grpSpPr>
        <p:sp>
          <p:nvSpPr>
            <p:cNvPr id="304" name="Rectangle 303"/>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p:cNvSpPr/>
            <p:nvPr/>
          </p:nvSpPr>
          <p:spPr>
            <a:xfrm>
              <a:off x="4503761" y="73502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7" name="Oval 306"/>
            <p:cNvSpPr/>
            <p:nvPr/>
          </p:nvSpPr>
          <p:spPr>
            <a:xfrm>
              <a:off x="4503761" y="93583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08" name="Group 307"/>
          <p:cNvGrpSpPr/>
          <p:nvPr/>
        </p:nvGrpSpPr>
        <p:grpSpPr>
          <a:xfrm>
            <a:off x="8169908" y="1575731"/>
            <a:ext cx="139700" cy="657225"/>
            <a:chOff x="4503761" y="685800"/>
            <a:chExt cx="139700" cy="657225"/>
          </a:xfrm>
        </p:grpSpPr>
        <p:sp>
          <p:nvSpPr>
            <p:cNvPr id="309" name="Rectangle 308"/>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2" name="Oval 311"/>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18" name="Group 317"/>
          <p:cNvGrpSpPr/>
          <p:nvPr/>
        </p:nvGrpSpPr>
        <p:grpSpPr>
          <a:xfrm>
            <a:off x="5809472" y="2038956"/>
            <a:ext cx="330227" cy="314622"/>
            <a:chOff x="8296309" y="3218774"/>
            <a:chExt cx="442922" cy="325605"/>
          </a:xfrm>
        </p:grpSpPr>
        <p:sp>
          <p:nvSpPr>
            <p:cNvPr id="319" name="Isosceles Triangle 318"/>
            <p:cNvSpPr/>
            <p:nvPr/>
          </p:nvSpPr>
          <p:spPr>
            <a:xfrm>
              <a:off x="8333011" y="3304103"/>
              <a:ext cx="369332" cy="2402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0" name="Straight Connector 319"/>
            <p:cNvCxnSpPr/>
            <p:nvPr/>
          </p:nvCxnSpPr>
          <p:spPr>
            <a:xfrm flipH="1">
              <a:off x="8333012" y="3304102"/>
              <a:ext cx="369331" cy="1"/>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flipH="1">
              <a:off x="8695245" y="3218774"/>
              <a:ext cx="43986" cy="86037"/>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p:nvCxnSpPr>
          <p:spPr>
            <a:xfrm flipH="1">
              <a:off x="8296309" y="3292888"/>
              <a:ext cx="43986" cy="86037"/>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323" name="TextBox 322"/>
          <p:cNvSpPr txBox="1"/>
          <p:nvPr/>
        </p:nvSpPr>
        <p:spPr>
          <a:xfrm rot="16200000">
            <a:off x="5604397" y="995201"/>
            <a:ext cx="750753" cy="369332"/>
          </a:xfrm>
          <a:prstGeom prst="rect">
            <a:avLst/>
          </a:prstGeom>
          <a:noFill/>
          <a:ln w="38100">
            <a:solidFill>
              <a:schemeClr val="accent1">
                <a:shade val="50000"/>
              </a:schemeClr>
            </a:solidFill>
          </a:ln>
        </p:spPr>
        <p:txBody>
          <a:bodyPr wrap="square" rtlCol="0">
            <a:spAutoFit/>
          </a:bodyPr>
          <a:lstStyle/>
          <a:p>
            <a:pPr algn="ctr"/>
            <a:r>
              <a:rPr lang="en-US" dirty="0" smtClean="0"/>
              <a:t>R1</a:t>
            </a:r>
            <a:endParaRPr lang="en-US" dirty="0"/>
          </a:p>
        </p:txBody>
      </p:sp>
      <p:grpSp>
        <p:nvGrpSpPr>
          <p:cNvPr id="330" name="Group 329"/>
          <p:cNvGrpSpPr/>
          <p:nvPr/>
        </p:nvGrpSpPr>
        <p:grpSpPr>
          <a:xfrm rot="5400000">
            <a:off x="11543014" y="4206900"/>
            <a:ext cx="133682" cy="703873"/>
            <a:chOff x="4503761" y="685800"/>
            <a:chExt cx="139700" cy="657225"/>
          </a:xfrm>
        </p:grpSpPr>
        <p:sp>
          <p:nvSpPr>
            <p:cNvPr id="331" name="Rectangle 330"/>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Oval 331"/>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Oval 332"/>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4" name="Oval 333"/>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35" name="Group 334"/>
          <p:cNvGrpSpPr/>
          <p:nvPr/>
        </p:nvGrpSpPr>
        <p:grpSpPr>
          <a:xfrm rot="5400000">
            <a:off x="11540720" y="4387376"/>
            <a:ext cx="133682" cy="703873"/>
            <a:chOff x="4503761" y="685800"/>
            <a:chExt cx="139700" cy="657225"/>
          </a:xfrm>
        </p:grpSpPr>
        <p:sp>
          <p:nvSpPr>
            <p:cNvPr id="336" name="Rectangle 335"/>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9" name="Oval 338"/>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40" name="Group 339"/>
          <p:cNvGrpSpPr/>
          <p:nvPr/>
        </p:nvGrpSpPr>
        <p:grpSpPr>
          <a:xfrm rot="5400000">
            <a:off x="11550062" y="4559205"/>
            <a:ext cx="133682" cy="703873"/>
            <a:chOff x="4503761" y="685800"/>
            <a:chExt cx="139700" cy="657225"/>
          </a:xfrm>
        </p:grpSpPr>
        <p:sp>
          <p:nvSpPr>
            <p:cNvPr id="341" name="Rectangle 340"/>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341"/>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Oval 342"/>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4" name="Oval 343"/>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45" name="Group 344"/>
          <p:cNvGrpSpPr/>
          <p:nvPr/>
        </p:nvGrpSpPr>
        <p:grpSpPr>
          <a:xfrm rot="5400000">
            <a:off x="11540720" y="4719035"/>
            <a:ext cx="133682" cy="703873"/>
            <a:chOff x="4503761" y="685800"/>
            <a:chExt cx="139700" cy="657225"/>
          </a:xfrm>
        </p:grpSpPr>
        <p:sp>
          <p:nvSpPr>
            <p:cNvPr id="346" name="Rectangle 345"/>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50" name="Group 349"/>
          <p:cNvGrpSpPr/>
          <p:nvPr/>
        </p:nvGrpSpPr>
        <p:grpSpPr>
          <a:xfrm rot="5400000">
            <a:off x="11558890" y="4910115"/>
            <a:ext cx="133682" cy="703873"/>
            <a:chOff x="4503761" y="685800"/>
            <a:chExt cx="139700" cy="657225"/>
          </a:xfrm>
        </p:grpSpPr>
        <p:sp>
          <p:nvSpPr>
            <p:cNvPr id="351" name="Rectangle 350"/>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351"/>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Oval 352"/>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54" name="Group 353"/>
          <p:cNvGrpSpPr/>
          <p:nvPr/>
        </p:nvGrpSpPr>
        <p:grpSpPr>
          <a:xfrm rot="5400000">
            <a:off x="11550061" y="5100250"/>
            <a:ext cx="133682" cy="703873"/>
            <a:chOff x="4503761" y="685800"/>
            <a:chExt cx="139700" cy="657225"/>
          </a:xfrm>
        </p:grpSpPr>
        <p:sp>
          <p:nvSpPr>
            <p:cNvPr id="355" name="Rectangle 354"/>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356"/>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58" name="Group 357"/>
          <p:cNvGrpSpPr/>
          <p:nvPr/>
        </p:nvGrpSpPr>
        <p:grpSpPr>
          <a:xfrm rot="10800000">
            <a:off x="7677189" y="6175991"/>
            <a:ext cx="157579" cy="661228"/>
            <a:chOff x="4503761" y="685800"/>
            <a:chExt cx="139700" cy="657225"/>
          </a:xfrm>
        </p:grpSpPr>
        <p:sp>
          <p:nvSpPr>
            <p:cNvPr id="359" name="Rectangle 358"/>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2" name="Oval 361"/>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63" name="Group 362"/>
          <p:cNvGrpSpPr/>
          <p:nvPr/>
        </p:nvGrpSpPr>
        <p:grpSpPr>
          <a:xfrm rot="10800000">
            <a:off x="8368326" y="6175991"/>
            <a:ext cx="157579" cy="661228"/>
            <a:chOff x="4503761" y="685800"/>
            <a:chExt cx="139700" cy="657225"/>
          </a:xfrm>
        </p:grpSpPr>
        <p:sp>
          <p:nvSpPr>
            <p:cNvPr id="364" name="Rectangle 363"/>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7" name="Oval 366"/>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68" name="Group 367"/>
          <p:cNvGrpSpPr/>
          <p:nvPr/>
        </p:nvGrpSpPr>
        <p:grpSpPr>
          <a:xfrm>
            <a:off x="7825226" y="4777737"/>
            <a:ext cx="145032" cy="698530"/>
            <a:chOff x="4503761" y="685800"/>
            <a:chExt cx="139700" cy="657225"/>
          </a:xfrm>
        </p:grpSpPr>
        <p:sp>
          <p:nvSpPr>
            <p:cNvPr id="369" name="Rectangle 368"/>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p:cNvSpPr/>
            <p:nvPr/>
          </p:nvSpPr>
          <p:spPr>
            <a:xfrm>
              <a:off x="4503761" y="73502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2" name="Oval 371"/>
            <p:cNvSpPr/>
            <p:nvPr/>
          </p:nvSpPr>
          <p:spPr>
            <a:xfrm>
              <a:off x="4503761" y="93583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76" name="Group 375"/>
          <p:cNvGrpSpPr/>
          <p:nvPr/>
        </p:nvGrpSpPr>
        <p:grpSpPr>
          <a:xfrm>
            <a:off x="8170554" y="4785895"/>
            <a:ext cx="145032" cy="698530"/>
            <a:chOff x="4503761" y="685800"/>
            <a:chExt cx="139700" cy="657225"/>
          </a:xfrm>
        </p:grpSpPr>
        <p:sp>
          <p:nvSpPr>
            <p:cNvPr id="377" name="Rectangle 376"/>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p:cNvSpPr/>
            <p:nvPr/>
          </p:nvSpPr>
          <p:spPr>
            <a:xfrm>
              <a:off x="4503761" y="73502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0" name="Oval 379"/>
            <p:cNvSpPr/>
            <p:nvPr/>
          </p:nvSpPr>
          <p:spPr>
            <a:xfrm>
              <a:off x="4503761" y="93583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213" name="Straight Connector 212"/>
          <p:cNvCxnSpPr/>
          <p:nvPr/>
        </p:nvCxnSpPr>
        <p:spPr>
          <a:xfrm flipH="1">
            <a:off x="10499582" y="1898207"/>
            <a:ext cx="1152108" cy="530312"/>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04" name="Straight Connector 203"/>
          <p:cNvCxnSpPr/>
          <p:nvPr/>
        </p:nvCxnSpPr>
        <p:spPr>
          <a:xfrm flipH="1" flipV="1">
            <a:off x="5773283" y="1998609"/>
            <a:ext cx="190053" cy="2922"/>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06" name="Straight Connector 205"/>
          <p:cNvCxnSpPr/>
          <p:nvPr/>
        </p:nvCxnSpPr>
        <p:spPr>
          <a:xfrm>
            <a:off x="5978285" y="2393946"/>
            <a:ext cx="6196" cy="325317"/>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08" name="Straight Connector 207"/>
          <p:cNvCxnSpPr/>
          <p:nvPr/>
        </p:nvCxnSpPr>
        <p:spPr>
          <a:xfrm flipV="1">
            <a:off x="5792214" y="2016414"/>
            <a:ext cx="11245" cy="458826"/>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14" name="Straight Connector 213"/>
          <p:cNvCxnSpPr>
            <a:stCxn id="319" idx="0"/>
            <a:endCxn id="323" idx="1"/>
          </p:cNvCxnSpPr>
          <p:nvPr/>
        </p:nvCxnSpPr>
        <p:spPr>
          <a:xfrm flipV="1">
            <a:off x="5974517" y="1555244"/>
            <a:ext cx="5257" cy="566163"/>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20" name="Straight Connector 219"/>
          <p:cNvCxnSpPr/>
          <p:nvPr/>
        </p:nvCxnSpPr>
        <p:spPr>
          <a:xfrm>
            <a:off x="6360178" y="556811"/>
            <a:ext cx="0" cy="1111679"/>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21" name="Straight Connector 220"/>
          <p:cNvCxnSpPr>
            <a:endCxn id="20" idx="2"/>
          </p:cNvCxnSpPr>
          <p:nvPr/>
        </p:nvCxnSpPr>
        <p:spPr>
          <a:xfrm>
            <a:off x="5938761" y="541573"/>
            <a:ext cx="443113" cy="3516"/>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
        <p:nvSpPr>
          <p:cNvPr id="226" name="Oval 225"/>
          <p:cNvSpPr/>
          <p:nvPr/>
        </p:nvSpPr>
        <p:spPr>
          <a:xfrm>
            <a:off x="6289492" y="1617215"/>
            <a:ext cx="133350" cy="10926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7" name="Straight Connector 226"/>
          <p:cNvCxnSpPr>
            <a:endCxn id="323" idx="3"/>
          </p:cNvCxnSpPr>
          <p:nvPr/>
        </p:nvCxnSpPr>
        <p:spPr>
          <a:xfrm flipH="1">
            <a:off x="5979774" y="529518"/>
            <a:ext cx="1610" cy="274973"/>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5298304" y="206535"/>
            <a:ext cx="2167139" cy="338554"/>
          </a:xfrm>
          <a:prstGeom prst="rect">
            <a:avLst/>
          </a:prstGeom>
          <a:noFill/>
        </p:spPr>
        <p:txBody>
          <a:bodyPr wrap="square" rtlCol="0">
            <a:spAutoFit/>
          </a:bodyPr>
          <a:lstStyle/>
          <a:p>
            <a:r>
              <a:rPr lang="en-US" sz="1600" b="1" dirty="0" smtClean="0"/>
              <a:t>For external reference</a:t>
            </a:r>
            <a:endParaRPr lang="en-US" sz="1600" b="1" dirty="0"/>
          </a:p>
        </p:txBody>
      </p:sp>
      <p:cxnSp>
        <p:nvCxnSpPr>
          <p:cNvPr id="269" name="Straight Connector 268"/>
          <p:cNvCxnSpPr/>
          <p:nvPr/>
        </p:nvCxnSpPr>
        <p:spPr>
          <a:xfrm>
            <a:off x="4010080" y="1631954"/>
            <a:ext cx="28502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a:off x="4010080" y="1701949"/>
            <a:ext cx="285029" cy="2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flipV="1">
            <a:off x="4162002" y="1418530"/>
            <a:ext cx="3198" cy="22398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flipV="1">
            <a:off x="4149302" y="1683305"/>
            <a:ext cx="3198" cy="2313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flipV="1">
            <a:off x="4372431" y="1405161"/>
            <a:ext cx="3198" cy="5171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a:off x="4431572" y="1612642"/>
            <a:ext cx="28502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a:off x="4431572" y="1682637"/>
            <a:ext cx="285029" cy="2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p:nvCxnSpPr>
        <p:spPr>
          <a:xfrm flipV="1">
            <a:off x="4583494" y="1399218"/>
            <a:ext cx="3198" cy="22398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flipV="1">
            <a:off x="4570794" y="1663993"/>
            <a:ext cx="3198" cy="2313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79" name="Picture 278"/>
          <p:cNvPicPr>
            <a:picLocks noChangeAspect="1"/>
          </p:cNvPicPr>
          <p:nvPr/>
        </p:nvPicPr>
        <p:blipFill rotWithShape="1">
          <a:blip r:embed="rId2"/>
          <a:srcRect t="1" b="22832"/>
          <a:stretch/>
        </p:blipFill>
        <p:spPr>
          <a:xfrm>
            <a:off x="2065371" y="711208"/>
            <a:ext cx="561975" cy="294007"/>
          </a:xfrm>
          <a:prstGeom prst="rect">
            <a:avLst/>
          </a:prstGeom>
        </p:spPr>
      </p:pic>
      <p:cxnSp>
        <p:nvCxnSpPr>
          <p:cNvPr id="282" name="Straight Connector 281"/>
          <p:cNvCxnSpPr/>
          <p:nvPr/>
        </p:nvCxnSpPr>
        <p:spPr>
          <a:xfrm flipH="1" flipV="1">
            <a:off x="11651690" y="1854132"/>
            <a:ext cx="11355" cy="4698552"/>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89" name="Straight Connector 288"/>
          <p:cNvCxnSpPr/>
          <p:nvPr/>
        </p:nvCxnSpPr>
        <p:spPr>
          <a:xfrm flipH="1" flipV="1">
            <a:off x="3469417" y="1049785"/>
            <a:ext cx="6569" cy="5502899"/>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90" name="Straight Connector 289"/>
          <p:cNvCxnSpPr>
            <a:endCxn id="394" idx="4"/>
          </p:cNvCxnSpPr>
          <p:nvPr/>
        </p:nvCxnSpPr>
        <p:spPr>
          <a:xfrm flipH="1" flipV="1">
            <a:off x="2912458" y="1688729"/>
            <a:ext cx="15035" cy="4890458"/>
          </a:xfrm>
          <a:prstGeom prst="line">
            <a:avLst/>
          </a:prstGeom>
          <a:ln w="127000">
            <a:solidFill>
              <a:schemeClr val="tx1"/>
            </a:solidFill>
          </a:ln>
        </p:spPr>
        <p:style>
          <a:lnRef idx="1">
            <a:schemeClr val="dk1"/>
          </a:lnRef>
          <a:fillRef idx="0">
            <a:schemeClr val="dk1"/>
          </a:fillRef>
          <a:effectRef idx="0">
            <a:schemeClr val="dk1"/>
          </a:effectRef>
          <a:fontRef idx="minor">
            <a:schemeClr val="tx1"/>
          </a:fontRef>
        </p:style>
      </p:cxnSp>
      <p:cxnSp>
        <p:nvCxnSpPr>
          <p:cNvPr id="291" name="Straight Connector 290"/>
          <p:cNvCxnSpPr>
            <a:endCxn id="418" idx="2"/>
          </p:cNvCxnSpPr>
          <p:nvPr/>
        </p:nvCxnSpPr>
        <p:spPr>
          <a:xfrm flipV="1">
            <a:off x="1170525" y="6592329"/>
            <a:ext cx="1683120" cy="13142"/>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sp>
        <p:nvSpPr>
          <p:cNvPr id="292" name="Oval 291"/>
          <p:cNvSpPr/>
          <p:nvPr/>
        </p:nvSpPr>
        <p:spPr>
          <a:xfrm>
            <a:off x="5915858" y="1948685"/>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3" name="Oval 292"/>
          <p:cNvSpPr/>
          <p:nvPr/>
        </p:nvSpPr>
        <p:spPr>
          <a:xfrm>
            <a:off x="4503248" y="1849518"/>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9" name="Oval 298"/>
          <p:cNvSpPr/>
          <p:nvPr/>
        </p:nvSpPr>
        <p:spPr>
          <a:xfrm>
            <a:off x="4306398" y="1855868"/>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0" name="Oval 299"/>
          <p:cNvSpPr/>
          <p:nvPr/>
        </p:nvSpPr>
        <p:spPr>
          <a:xfrm>
            <a:off x="4084148" y="1855868"/>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1" name="Oval 300"/>
          <p:cNvSpPr/>
          <p:nvPr/>
        </p:nvSpPr>
        <p:spPr>
          <a:xfrm>
            <a:off x="11557739" y="1861253"/>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49" name="Straight Connector 348"/>
          <p:cNvCxnSpPr>
            <a:endCxn id="398" idx="3"/>
          </p:cNvCxnSpPr>
          <p:nvPr/>
        </p:nvCxnSpPr>
        <p:spPr>
          <a:xfrm flipH="1" flipV="1">
            <a:off x="2636896" y="1631278"/>
            <a:ext cx="299823" cy="7069"/>
          </a:xfrm>
          <a:prstGeom prst="line">
            <a:avLst/>
          </a:prstGeom>
          <a:ln w="127000">
            <a:solidFill>
              <a:schemeClr val="tx1"/>
            </a:solidFill>
          </a:ln>
        </p:spPr>
        <p:style>
          <a:lnRef idx="1">
            <a:schemeClr val="dk1"/>
          </a:lnRef>
          <a:fillRef idx="0">
            <a:schemeClr val="dk1"/>
          </a:fillRef>
          <a:effectRef idx="0">
            <a:schemeClr val="dk1"/>
          </a:effectRef>
          <a:fontRef idx="minor">
            <a:schemeClr val="tx1"/>
          </a:fontRef>
        </p:style>
      </p:cxnSp>
      <p:sp>
        <p:nvSpPr>
          <p:cNvPr id="375" name="Oval 374"/>
          <p:cNvSpPr/>
          <p:nvPr/>
        </p:nvSpPr>
        <p:spPr>
          <a:xfrm>
            <a:off x="3820610" y="3208552"/>
            <a:ext cx="133350" cy="10926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Rectangle 380"/>
          <p:cNvSpPr/>
          <p:nvPr/>
        </p:nvSpPr>
        <p:spPr>
          <a:xfrm>
            <a:off x="1384979" y="2356014"/>
            <a:ext cx="623808" cy="24765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2" name="TextBox 4"/>
          <p:cNvSpPr txBox="1"/>
          <p:nvPr/>
        </p:nvSpPr>
        <p:spPr>
          <a:xfrm>
            <a:off x="1108622" y="2548673"/>
            <a:ext cx="122590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smtClean="0"/>
              <a:t>15 A</a:t>
            </a:r>
            <a:endParaRPr lang="en-US" b="1" dirty="0"/>
          </a:p>
        </p:txBody>
      </p:sp>
      <p:cxnSp>
        <p:nvCxnSpPr>
          <p:cNvPr id="383" name="Straight Connector 382"/>
          <p:cNvCxnSpPr/>
          <p:nvPr/>
        </p:nvCxnSpPr>
        <p:spPr>
          <a:xfrm flipV="1">
            <a:off x="11824919" y="1663747"/>
            <a:ext cx="0" cy="5074449"/>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385" name="Straight Connector 384"/>
          <p:cNvCxnSpPr>
            <a:endCxn id="78" idx="3"/>
          </p:cNvCxnSpPr>
          <p:nvPr/>
        </p:nvCxnSpPr>
        <p:spPr>
          <a:xfrm>
            <a:off x="1226737" y="861641"/>
            <a:ext cx="835" cy="2144729"/>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386" name="Straight Connector 385"/>
          <p:cNvCxnSpPr/>
          <p:nvPr/>
        </p:nvCxnSpPr>
        <p:spPr>
          <a:xfrm>
            <a:off x="1249583" y="885545"/>
            <a:ext cx="820657"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387" name="Straight Connector 386"/>
          <p:cNvCxnSpPr>
            <a:stCxn id="391" idx="6"/>
            <a:endCxn id="398" idx="1"/>
          </p:cNvCxnSpPr>
          <p:nvPr/>
        </p:nvCxnSpPr>
        <p:spPr>
          <a:xfrm flipV="1">
            <a:off x="1287124" y="1631278"/>
            <a:ext cx="787797" cy="5201"/>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388" name="Straight Connector 387"/>
          <p:cNvCxnSpPr>
            <a:stCxn id="84" idx="6"/>
            <a:endCxn id="399" idx="1"/>
          </p:cNvCxnSpPr>
          <p:nvPr/>
        </p:nvCxnSpPr>
        <p:spPr>
          <a:xfrm>
            <a:off x="1303875" y="2485412"/>
            <a:ext cx="753356" cy="3151"/>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389" name="Straight Connector 388"/>
          <p:cNvCxnSpPr>
            <a:stCxn id="393" idx="2"/>
            <a:endCxn id="279" idx="3"/>
          </p:cNvCxnSpPr>
          <p:nvPr/>
        </p:nvCxnSpPr>
        <p:spPr>
          <a:xfrm flipH="1" flipV="1">
            <a:off x="2627346" y="858212"/>
            <a:ext cx="224212" cy="909"/>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390" name="Straight Connector 389"/>
          <p:cNvCxnSpPr>
            <a:endCxn id="399" idx="3"/>
          </p:cNvCxnSpPr>
          <p:nvPr/>
        </p:nvCxnSpPr>
        <p:spPr>
          <a:xfrm flipH="1">
            <a:off x="2619206" y="2483556"/>
            <a:ext cx="282251" cy="5007"/>
          </a:xfrm>
          <a:prstGeom prst="line">
            <a:avLst/>
          </a:prstGeom>
          <a:ln w="127000">
            <a:solidFill>
              <a:schemeClr val="tx1"/>
            </a:solidFill>
          </a:ln>
        </p:spPr>
        <p:style>
          <a:lnRef idx="1">
            <a:schemeClr val="dk1"/>
          </a:lnRef>
          <a:fillRef idx="0">
            <a:schemeClr val="dk1"/>
          </a:fillRef>
          <a:effectRef idx="0">
            <a:schemeClr val="dk1"/>
          </a:effectRef>
          <a:fontRef idx="minor">
            <a:schemeClr val="tx1"/>
          </a:fontRef>
        </p:style>
      </p:cxnSp>
      <p:sp>
        <p:nvSpPr>
          <p:cNvPr id="391" name="Oval 390"/>
          <p:cNvSpPr/>
          <p:nvPr/>
        </p:nvSpPr>
        <p:spPr>
          <a:xfrm>
            <a:off x="1153774" y="1573560"/>
            <a:ext cx="133350" cy="125837"/>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92" name="Oval 391"/>
          <p:cNvSpPr/>
          <p:nvPr/>
        </p:nvSpPr>
        <p:spPr>
          <a:xfrm>
            <a:off x="1144395" y="827864"/>
            <a:ext cx="133350" cy="125837"/>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93" name="Oval 392"/>
          <p:cNvSpPr/>
          <p:nvPr/>
        </p:nvSpPr>
        <p:spPr>
          <a:xfrm>
            <a:off x="2851558" y="804490"/>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4" name="Oval 393"/>
          <p:cNvSpPr/>
          <p:nvPr/>
        </p:nvSpPr>
        <p:spPr>
          <a:xfrm>
            <a:off x="2845783" y="1579468"/>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5" name="Oval 394"/>
          <p:cNvSpPr/>
          <p:nvPr/>
        </p:nvSpPr>
        <p:spPr>
          <a:xfrm>
            <a:off x="2856496" y="2425290"/>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6" name="Rectangle 395"/>
          <p:cNvSpPr/>
          <p:nvPr/>
        </p:nvSpPr>
        <p:spPr>
          <a:xfrm>
            <a:off x="4193606" y="397621"/>
            <a:ext cx="623808" cy="24765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97" name="TextBox 4"/>
          <p:cNvSpPr txBox="1"/>
          <p:nvPr/>
        </p:nvSpPr>
        <p:spPr>
          <a:xfrm>
            <a:off x="4244207" y="6372"/>
            <a:ext cx="55140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1</a:t>
            </a:r>
            <a:r>
              <a:rPr lang="en-US" b="1" dirty="0" smtClean="0"/>
              <a:t> A</a:t>
            </a:r>
            <a:endParaRPr lang="en-US" b="1" dirty="0"/>
          </a:p>
        </p:txBody>
      </p:sp>
      <p:pic>
        <p:nvPicPr>
          <p:cNvPr id="398" name="Picture 397"/>
          <p:cNvPicPr>
            <a:picLocks noChangeAspect="1"/>
          </p:cNvPicPr>
          <p:nvPr/>
        </p:nvPicPr>
        <p:blipFill rotWithShape="1">
          <a:blip r:embed="rId2"/>
          <a:srcRect t="1" b="22832"/>
          <a:stretch/>
        </p:blipFill>
        <p:spPr>
          <a:xfrm>
            <a:off x="2074921" y="1484274"/>
            <a:ext cx="561975" cy="294007"/>
          </a:xfrm>
          <a:prstGeom prst="rect">
            <a:avLst/>
          </a:prstGeom>
        </p:spPr>
      </p:pic>
      <p:sp>
        <p:nvSpPr>
          <p:cNvPr id="131" name="Rectangle 130"/>
          <p:cNvSpPr/>
          <p:nvPr/>
        </p:nvSpPr>
        <p:spPr>
          <a:xfrm>
            <a:off x="1222922" y="1750102"/>
            <a:ext cx="1670911" cy="584775"/>
          </a:xfrm>
          <a:prstGeom prst="rect">
            <a:avLst/>
          </a:prstGeom>
        </p:spPr>
        <p:txBody>
          <a:bodyPr wrap="square">
            <a:spAutoFit/>
          </a:bodyPr>
          <a:lstStyle/>
          <a:p>
            <a:r>
              <a:rPr lang="en-US" sz="1600" b="1" dirty="0" smtClean="0"/>
              <a:t>To 2 x motor controller power</a:t>
            </a:r>
            <a:endParaRPr lang="en-US" sz="1600" b="1" dirty="0"/>
          </a:p>
        </p:txBody>
      </p:sp>
      <p:cxnSp>
        <p:nvCxnSpPr>
          <p:cNvPr id="400" name="Straight Connector 399"/>
          <p:cNvCxnSpPr>
            <a:endCxn id="89" idx="0"/>
          </p:cNvCxnSpPr>
          <p:nvPr/>
        </p:nvCxnSpPr>
        <p:spPr>
          <a:xfrm>
            <a:off x="536255" y="2482225"/>
            <a:ext cx="5234" cy="1305283"/>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401" name="Straight Connector 400"/>
          <p:cNvCxnSpPr/>
          <p:nvPr/>
        </p:nvCxnSpPr>
        <p:spPr>
          <a:xfrm>
            <a:off x="543549" y="2482225"/>
            <a:ext cx="64287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
        <p:nvSpPr>
          <p:cNvPr id="403" name="Rectangle 402"/>
          <p:cNvSpPr/>
          <p:nvPr/>
        </p:nvSpPr>
        <p:spPr>
          <a:xfrm>
            <a:off x="1401357" y="1504214"/>
            <a:ext cx="623808" cy="24765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4" name="TextBox 4"/>
          <p:cNvSpPr txBox="1"/>
          <p:nvPr/>
        </p:nvSpPr>
        <p:spPr>
          <a:xfrm>
            <a:off x="1098457" y="1164308"/>
            <a:ext cx="122590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smtClean="0"/>
              <a:t>15 A</a:t>
            </a:r>
            <a:endParaRPr lang="en-US" b="1" dirty="0"/>
          </a:p>
        </p:txBody>
      </p:sp>
      <p:sp>
        <p:nvSpPr>
          <p:cNvPr id="405" name="Oval 404"/>
          <p:cNvSpPr/>
          <p:nvPr/>
        </p:nvSpPr>
        <p:spPr>
          <a:xfrm>
            <a:off x="3855004" y="1010015"/>
            <a:ext cx="133350" cy="10926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TextBox 405"/>
          <p:cNvSpPr txBox="1"/>
          <p:nvPr/>
        </p:nvSpPr>
        <p:spPr>
          <a:xfrm>
            <a:off x="3059046" y="128705"/>
            <a:ext cx="2050203" cy="646331"/>
          </a:xfrm>
          <a:prstGeom prst="rect">
            <a:avLst/>
          </a:prstGeom>
          <a:noFill/>
        </p:spPr>
        <p:txBody>
          <a:bodyPr wrap="square" rtlCol="0">
            <a:spAutoFit/>
          </a:bodyPr>
          <a:lstStyle/>
          <a:p>
            <a:r>
              <a:rPr lang="en-US" b="1" dirty="0" smtClean="0"/>
              <a:t>From buck converter</a:t>
            </a:r>
          </a:p>
        </p:txBody>
      </p:sp>
      <p:cxnSp>
        <p:nvCxnSpPr>
          <p:cNvPr id="407" name="Straight Connector 406"/>
          <p:cNvCxnSpPr/>
          <p:nvPr/>
        </p:nvCxnSpPr>
        <p:spPr>
          <a:xfrm flipV="1">
            <a:off x="1277162" y="4154375"/>
            <a:ext cx="1466653" cy="53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8" name="Straight Connector 407"/>
          <p:cNvCxnSpPr/>
          <p:nvPr/>
        </p:nvCxnSpPr>
        <p:spPr>
          <a:xfrm>
            <a:off x="2735023" y="4154375"/>
            <a:ext cx="8792" cy="215817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09" name="Oval 408"/>
          <p:cNvSpPr/>
          <p:nvPr/>
        </p:nvSpPr>
        <p:spPr>
          <a:xfrm>
            <a:off x="1147076" y="5496150"/>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10" name="Straight Connector 409"/>
          <p:cNvCxnSpPr/>
          <p:nvPr/>
        </p:nvCxnSpPr>
        <p:spPr>
          <a:xfrm flipV="1">
            <a:off x="2362200" y="4994738"/>
            <a:ext cx="329413" cy="939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1" name="Straight Connector 410"/>
          <p:cNvCxnSpPr/>
          <p:nvPr/>
        </p:nvCxnSpPr>
        <p:spPr>
          <a:xfrm flipV="1">
            <a:off x="2368550" y="5138894"/>
            <a:ext cx="310617" cy="209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p:nvCxnSpPr>
        <p:spPr>
          <a:xfrm flipV="1">
            <a:off x="2522002" y="4174518"/>
            <a:ext cx="3198" cy="83232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3" name="Straight Connector 412"/>
          <p:cNvCxnSpPr>
            <a:stCxn id="416" idx="0"/>
          </p:cNvCxnSpPr>
          <p:nvPr/>
        </p:nvCxnSpPr>
        <p:spPr>
          <a:xfrm flipV="1">
            <a:off x="2512499" y="5133032"/>
            <a:ext cx="1" cy="141150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5" name="Oval 414"/>
          <p:cNvSpPr/>
          <p:nvPr/>
        </p:nvSpPr>
        <p:spPr>
          <a:xfrm>
            <a:off x="2474400" y="4102445"/>
            <a:ext cx="133350" cy="109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Oval 415"/>
          <p:cNvSpPr/>
          <p:nvPr/>
        </p:nvSpPr>
        <p:spPr>
          <a:xfrm>
            <a:off x="2445824" y="6544538"/>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8" name="Oval 417"/>
          <p:cNvSpPr/>
          <p:nvPr/>
        </p:nvSpPr>
        <p:spPr>
          <a:xfrm>
            <a:off x="2853645" y="6537698"/>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9" name="Oval 418"/>
          <p:cNvSpPr/>
          <p:nvPr/>
        </p:nvSpPr>
        <p:spPr>
          <a:xfrm>
            <a:off x="3390909" y="6522106"/>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0" name="TextBox 419"/>
          <p:cNvSpPr txBox="1"/>
          <p:nvPr/>
        </p:nvSpPr>
        <p:spPr>
          <a:xfrm>
            <a:off x="1360411" y="4303288"/>
            <a:ext cx="1186744" cy="584775"/>
          </a:xfrm>
          <a:prstGeom prst="rect">
            <a:avLst/>
          </a:prstGeom>
          <a:noFill/>
        </p:spPr>
        <p:txBody>
          <a:bodyPr wrap="square" rtlCol="0">
            <a:spAutoFit/>
          </a:bodyPr>
          <a:lstStyle/>
          <a:p>
            <a:r>
              <a:rPr lang="en-US" sz="1600" b="1" dirty="0" smtClean="0"/>
              <a:t>For battery volt meter</a:t>
            </a:r>
            <a:endParaRPr lang="en-US" sz="1600" b="1" dirty="0"/>
          </a:p>
        </p:txBody>
      </p:sp>
      <p:sp>
        <p:nvSpPr>
          <p:cNvPr id="274" name="Oval 273"/>
          <p:cNvSpPr/>
          <p:nvPr/>
        </p:nvSpPr>
        <p:spPr>
          <a:xfrm>
            <a:off x="6745605" y="5054226"/>
            <a:ext cx="133350" cy="10926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0" name="Group 279"/>
          <p:cNvGrpSpPr/>
          <p:nvPr/>
        </p:nvGrpSpPr>
        <p:grpSpPr>
          <a:xfrm rot="10800000">
            <a:off x="9280983" y="6181968"/>
            <a:ext cx="157579" cy="661228"/>
            <a:chOff x="4503761" y="685800"/>
            <a:chExt cx="139700" cy="657225"/>
          </a:xfrm>
        </p:grpSpPr>
        <p:sp>
          <p:nvSpPr>
            <p:cNvPr id="281" name="Rectangle 280"/>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4" name="Oval 373"/>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02" name="Group 401"/>
          <p:cNvGrpSpPr/>
          <p:nvPr/>
        </p:nvGrpSpPr>
        <p:grpSpPr>
          <a:xfrm rot="10800000">
            <a:off x="8745530" y="6173191"/>
            <a:ext cx="157579" cy="661228"/>
            <a:chOff x="4503761" y="685800"/>
            <a:chExt cx="139700" cy="657225"/>
          </a:xfrm>
        </p:grpSpPr>
        <p:sp>
          <p:nvSpPr>
            <p:cNvPr id="421" name="Rectangle 420"/>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Oval 421"/>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Oval 422"/>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4" name="Oval 423"/>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25" name="Group 424"/>
          <p:cNvGrpSpPr/>
          <p:nvPr/>
        </p:nvGrpSpPr>
        <p:grpSpPr>
          <a:xfrm rot="10800000">
            <a:off x="9641951" y="6160967"/>
            <a:ext cx="157579" cy="661228"/>
            <a:chOff x="4503761" y="685800"/>
            <a:chExt cx="139700" cy="657225"/>
          </a:xfrm>
        </p:grpSpPr>
        <p:sp>
          <p:nvSpPr>
            <p:cNvPr id="431" name="Rectangle 430"/>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Oval 431"/>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Oval 432"/>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4" name="Oval 433"/>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35" name="Group 434"/>
          <p:cNvGrpSpPr/>
          <p:nvPr/>
        </p:nvGrpSpPr>
        <p:grpSpPr>
          <a:xfrm>
            <a:off x="8533161" y="4785895"/>
            <a:ext cx="145032" cy="698530"/>
            <a:chOff x="4503761" y="685800"/>
            <a:chExt cx="139700" cy="657225"/>
          </a:xfrm>
        </p:grpSpPr>
        <p:sp>
          <p:nvSpPr>
            <p:cNvPr id="436" name="Rectangle 435"/>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7" name="Oval 436"/>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8" name="Oval 437"/>
            <p:cNvSpPr/>
            <p:nvPr/>
          </p:nvSpPr>
          <p:spPr>
            <a:xfrm>
              <a:off x="4503761" y="73502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9" name="Oval 438"/>
            <p:cNvSpPr/>
            <p:nvPr/>
          </p:nvSpPr>
          <p:spPr>
            <a:xfrm>
              <a:off x="4503761" y="93583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40" name="Group 439"/>
          <p:cNvGrpSpPr/>
          <p:nvPr/>
        </p:nvGrpSpPr>
        <p:grpSpPr>
          <a:xfrm>
            <a:off x="8866845" y="4791722"/>
            <a:ext cx="145032" cy="698530"/>
            <a:chOff x="4503761" y="685800"/>
            <a:chExt cx="139700" cy="657225"/>
          </a:xfrm>
        </p:grpSpPr>
        <p:sp>
          <p:nvSpPr>
            <p:cNvPr id="441" name="Rectangle 440"/>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Oval 441"/>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Oval 442"/>
            <p:cNvSpPr/>
            <p:nvPr/>
          </p:nvSpPr>
          <p:spPr>
            <a:xfrm>
              <a:off x="4503761" y="73502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4" name="Oval 443"/>
            <p:cNvSpPr/>
            <p:nvPr/>
          </p:nvSpPr>
          <p:spPr>
            <a:xfrm>
              <a:off x="4503761" y="93583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45" name="Group 444"/>
          <p:cNvGrpSpPr/>
          <p:nvPr/>
        </p:nvGrpSpPr>
        <p:grpSpPr>
          <a:xfrm>
            <a:off x="9400157" y="4785895"/>
            <a:ext cx="145032" cy="698530"/>
            <a:chOff x="4503761" y="685800"/>
            <a:chExt cx="139700" cy="657225"/>
          </a:xfrm>
        </p:grpSpPr>
        <p:sp>
          <p:nvSpPr>
            <p:cNvPr id="446" name="Rectangle 445"/>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Oval 446"/>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Oval 447"/>
            <p:cNvSpPr/>
            <p:nvPr/>
          </p:nvSpPr>
          <p:spPr>
            <a:xfrm>
              <a:off x="4503761" y="73502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9" name="Oval 448"/>
            <p:cNvSpPr/>
            <p:nvPr/>
          </p:nvSpPr>
          <p:spPr>
            <a:xfrm>
              <a:off x="4503761" y="93583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450" name="TextBox 449"/>
          <p:cNvSpPr txBox="1"/>
          <p:nvPr/>
        </p:nvSpPr>
        <p:spPr>
          <a:xfrm>
            <a:off x="10067403" y="1183621"/>
            <a:ext cx="792392" cy="338554"/>
          </a:xfrm>
          <a:prstGeom prst="rect">
            <a:avLst/>
          </a:prstGeom>
          <a:noFill/>
        </p:spPr>
        <p:txBody>
          <a:bodyPr wrap="square" rtlCol="0">
            <a:spAutoFit/>
          </a:bodyPr>
          <a:lstStyle/>
          <a:p>
            <a:r>
              <a:rPr lang="en-US" sz="1600" b="1" dirty="0" smtClean="0"/>
              <a:t>3xI2C</a:t>
            </a:r>
            <a:endParaRPr lang="en-US" sz="1600" b="1" dirty="0"/>
          </a:p>
        </p:txBody>
      </p:sp>
      <p:sp>
        <p:nvSpPr>
          <p:cNvPr id="451" name="TextBox 450"/>
          <p:cNvSpPr txBox="1"/>
          <p:nvPr/>
        </p:nvSpPr>
        <p:spPr>
          <a:xfrm>
            <a:off x="9724805" y="54552"/>
            <a:ext cx="2453727" cy="1323439"/>
          </a:xfrm>
          <a:prstGeom prst="rect">
            <a:avLst/>
          </a:prstGeom>
          <a:noFill/>
        </p:spPr>
        <p:txBody>
          <a:bodyPr wrap="square" rtlCol="0">
            <a:spAutoFit/>
          </a:bodyPr>
          <a:lstStyle/>
          <a:p>
            <a:r>
              <a:rPr lang="en-US" sz="1600" b="1" dirty="0" smtClean="0"/>
              <a:t>* PS2 controller</a:t>
            </a:r>
            <a:br>
              <a:rPr lang="en-US" sz="1600" b="1" dirty="0" smtClean="0"/>
            </a:br>
            <a:r>
              <a:rPr lang="en-US" sz="1600" b="1" dirty="0" smtClean="0"/>
              <a:t>** 3xUltras. Distance</a:t>
            </a:r>
            <a:br>
              <a:rPr lang="en-US" sz="1600" b="1" dirty="0" smtClean="0"/>
            </a:br>
            <a:r>
              <a:rPr lang="en-US" sz="1600" b="1" dirty="0" smtClean="0">
                <a:solidFill>
                  <a:srgbClr val="FF0000"/>
                </a:solidFill>
              </a:rPr>
              <a:t>*** Motor Direction</a:t>
            </a:r>
            <a:r>
              <a:rPr lang="en-US" sz="1600" b="1" dirty="0" smtClean="0"/>
              <a:t/>
            </a:r>
            <a:br>
              <a:rPr lang="en-US" sz="1600" b="1" dirty="0" smtClean="0"/>
            </a:br>
            <a:r>
              <a:rPr lang="en-US" sz="1600" b="1" dirty="0" smtClean="0"/>
              <a:t>**** 3xPush buttons</a:t>
            </a:r>
          </a:p>
          <a:p>
            <a:r>
              <a:rPr lang="en-US" sz="1600" b="1" dirty="0" smtClean="0">
                <a:solidFill>
                  <a:srgbClr val="FF0000"/>
                </a:solidFill>
              </a:rPr>
              <a:t>***** PWM</a:t>
            </a:r>
            <a:r>
              <a:rPr lang="en-US" sz="1600" b="1" dirty="0" smtClean="0"/>
              <a:t>, encoder etc.</a:t>
            </a:r>
          </a:p>
        </p:txBody>
      </p:sp>
      <p:sp>
        <p:nvSpPr>
          <p:cNvPr id="452" name="TextBox 451"/>
          <p:cNvSpPr txBox="1"/>
          <p:nvPr/>
        </p:nvSpPr>
        <p:spPr>
          <a:xfrm>
            <a:off x="11161471" y="2422978"/>
            <a:ext cx="291046" cy="338554"/>
          </a:xfrm>
          <a:prstGeom prst="rect">
            <a:avLst/>
          </a:prstGeom>
          <a:noFill/>
        </p:spPr>
        <p:txBody>
          <a:bodyPr wrap="square" rtlCol="0">
            <a:spAutoFit/>
          </a:bodyPr>
          <a:lstStyle/>
          <a:p>
            <a:r>
              <a:rPr lang="en-US" sz="1600" b="1" dirty="0" smtClean="0"/>
              <a:t>*</a:t>
            </a:r>
            <a:endParaRPr lang="en-US" sz="1600" b="1" dirty="0"/>
          </a:p>
        </p:txBody>
      </p:sp>
      <p:sp>
        <p:nvSpPr>
          <p:cNvPr id="453" name="TextBox 452"/>
          <p:cNvSpPr txBox="1"/>
          <p:nvPr/>
        </p:nvSpPr>
        <p:spPr>
          <a:xfrm>
            <a:off x="11212721" y="3249250"/>
            <a:ext cx="494627" cy="338554"/>
          </a:xfrm>
          <a:prstGeom prst="rect">
            <a:avLst/>
          </a:prstGeom>
          <a:noFill/>
        </p:spPr>
        <p:txBody>
          <a:bodyPr wrap="square" rtlCol="0">
            <a:spAutoFit/>
          </a:bodyPr>
          <a:lstStyle/>
          <a:p>
            <a:r>
              <a:rPr lang="en-US" sz="1600" b="1" dirty="0" smtClean="0"/>
              <a:t>**</a:t>
            </a:r>
            <a:endParaRPr lang="en-US" sz="1600" b="1" dirty="0"/>
          </a:p>
        </p:txBody>
      </p:sp>
      <p:sp>
        <p:nvSpPr>
          <p:cNvPr id="454" name="TextBox 453"/>
          <p:cNvSpPr txBox="1"/>
          <p:nvPr/>
        </p:nvSpPr>
        <p:spPr>
          <a:xfrm>
            <a:off x="9240983" y="3707101"/>
            <a:ext cx="658264" cy="400110"/>
          </a:xfrm>
          <a:prstGeom prst="rect">
            <a:avLst/>
          </a:prstGeom>
          <a:noFill/>
        </p:spPr>
        <p:txBody>
          <a:bodyPr wrap="square" rtlCol="0">
            <a:spAutoFit/>
          </a:bodyPr>
          <a:lstStyle/>
          <a:p>
            <a:r>
              <a:rPr lang="en-US" sz="2000" b="1" dirty="0" smtClean="0">
                <a:solidFill>
                  <a:srgbClr val="FF0000"/>
                </a:solidFill>
              </a:rPr>
              <a:t>***</a:t>
            </a:r>
            <a:endParaRPr lang="en-US" sz="2000" b="1" dirty="0">
              <a:solidFill>
                <a:srgbClr val="FF0000"/>
              </a:solidFill>
            </a:endParaRPr>
          </a:p>
        </p:txBody>
      </p:sp>
      <p:sp>
        <p:nvSpPr>
          <p:cNvPr id="455" name="TextBox 454"/>
          <p:cNvSpPr txBox="1"/>
          <p:nvPr/>
        </p:nvSpPr>
        <p:spPr>
          <a:xfrm>
            <a:off x="7644894" y="2205206"/>
            <a:ext cx="888267" cy="338554"/>
          </a:xfrm>
          <a:prstGeom prst="rect">
            <a:avLst/>
          </a:prstGeom>
          <a:noFill/>
        </p:spPr>
        <p:txBody>
          <a:bodyPr wrap="square" rtlCol="0">
            <a:spAutoFit/>
          </a:bodyPr>
          <a:lstStyle/>
          <a:p>
            <a:r>
              <a:rPr lang="en-US" sz="1600" b="1" dirty="0" smtClean="0">
                <a:solidFill>
                  <a:srgbClr val="FF0000"/>
                </a:solidFill>
              </a:rPr>
              <a:t>*****</a:t>
            </a:r>
            <a:endParaRPr lang="en-US" sz="1600" b="1" dirty="0">
              <a:solidFill>
                <a:srgbClr val="FF0000"/>
              </a:solidFill>
            </a:endParaRPr>
          </a:p>
        </p:txBody>
      </p:sp>
      <p:grpSp>
        <p:nvGrpSpPr>
          <p:cNvPr id="456" name="Group 455"/>
          <p:cNvGrpSpPr/>
          <p:nvPr/>
        </p:nvGrpSpPr>
        <p:grpSpPr>
          <a:xfrm>
            <a:off x="6967225" y="1570274"/>
            <a:ext cx="139700" cy="657225"/>
            <a:chOff x="4503761" y="685800"/>
            <a:chExt cx="139700" cy="657225"/>
          </a:xfrm>
        </p:grpSpPr>
        <p:sp>
          <p:nvSpPr>
            <p:cNvPr id="457" name="Rectangle 456"/>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8" name="Oval 457"/>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Oval 458"/>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0" name="Oval 459"/>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66" name="Group 465"/>
          <p:cNvGrpSpPr/>
          <p:nvPr/>
        </p:nvGrpSpPr>
        <p:grpSpPr>
          <a:xfrm rot="10800000">
            <a:off x="7613604" y="2904323"/>
            <a:ext cx="157579" cy="661228"/>
            <a:chOff x="4503761" y="685800"/>
            <a:chExt cx="139700" cy="657225"/>
          </a:xfrm>
        </p:grpSpPr>
        <p:sp>
          <p:nvSpPr>
            <p:cNvPr id="467" name="Rectangle 466"/>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Oval 467"/>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Oval 468"/>
            <p:cNvSpPr/>
            <p:nvPr/>
          </p:nvSpPr>
          <p:spPr>
            <a:xfrm>
              <a:off x="4503761" y="73502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0" name="Oval 469"/>
            <p:cNvSpPr/>
            <p:nvPr/>
          </p:nvSpPr>
          <p:spPr>
            <a:xfrm>
              <a:off x="4503761" y="93583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71" name="Group 470"/>
          <p:cNvGrpSpPr/>
          <p:nvPr/>
        </p:nvGrpSpPr>
        <p:grpSpPr>
          <a:xfrm rot="10800000">
            <a:off x="7257477" y="2913518"/>
            <a:ext cx="157579" cy="661228"/>
            <a:chOff x="4503761" y="685800"/>
            <a:chExt cx="139700" cy="657225"/>
          </a:xfrm>
        </p:grpSpPr>
        <p:sp>
          <p:nvSpPr>
            <p:cNvPr id="472" name="Rectangle 471"/>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Oval 472"/>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Oval 473"/>
            <p:cNvSpPr/>
            <p:nvPr/>
          </p:nvSpPr>
          <p:spPr>
            <a:xfrm>
              <a:off x="4503761" y="73502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5" name="Oval 474"/>
            <p:cNvSpPr/>
            <p:nvPr/>
          </p:nvSpPr>
          <p:spPr>
            <a:xfrm>
              <a:off x="4503761" y="93583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76" name="Group 475"/>
          <p:cNvGrpSpPr/>
          <p:nvPr/>
        </p:nvGrpSpPr>
        <p:grpSpPr>
          <a:xfrm rot="10800000">
            <a:off x="6831091" y="2929912"/>
            <a:ext cx="157579" cy="661228"/>
            <a:chOff x="4503761" y="685800"/>
            <a:chExt cx="139700" cy="657225"/>
          </a:xfrm>
        </p:grpSpPr>
        <p:sp>
          <p:nvSpPr>
            <p:cNvPr id="477" name="Rectangle 476"/>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Oval 477"/>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Oval 478"/>
            <p:cNvSpPr/>
            <p:nvPr/>
          </p:nvSpPr>
          <p:spPr>
            <a:xfrm>
              <a:off x="4503761" y="73502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0" name="Oval 479"/>
            <p:cNvSpPr/>
            <p:nvPr/>
          </p:nvSpPr>
          <p:spPr>
            <a:xfrm>
              <a:off x="4503761" y="93583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81" name="Group 480"/>
          <p:cNvGrpSpPr/>
          <p:nvPr/>
        </p:nvGrpSpPr>
        <p:grpSpPr>
          <a:xfrm>
            <a:off x="6632429" y="1570273"/>
            <a:ext cx="139700" cy="657225"/>
            <a:chOff x="4503761" y="685800"/>
            <a:chExt cx="139700" cy="657225"/>
          </a:xfrm>
        </p:grpSpPr>
        <p:sp>
          <p:nvSpPr>
            <p:cNvPr id="482" name="Rectangle 481"/>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Oval 482"/>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Oval 483"/>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5" name="Oval 484"/>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86" name="Group 485"/>
          <p:cNvGrpSpPr/>
          <p:nvPr/>
        </p:nvGrpSpPr>
        <p:grpSpPr>
          <a:xfrm rot="10800000">
            <a:off x="6466733" y="2917748"/>
            <a:ext cx="157579" cy="661228"/>
            <a:chOff x="4503761" y="685800"/>
            <a:chExt cx="139700" cy="657225"/>
          </a:xfrm>
        </p:grpSpPr>
        <p:sp>
          <p:nvSpPr>
            <p:cNvPr id="487" name="Rectangle 486"/>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Oval 487"/>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Oval 488"/>
            <p:cNvSpPr/>
            <p:nvPr/>
          </p:nvSpPr>
          <p:spPr>
            <a:xfrm>
              <a:off x="4503761" y="73502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0" name="Oval 489"/>
            <p:cNvSpPr/>
            <p:nvPr/>
          </p:nvSpPr>
          <p:spPr>
            <a:xfrm>
              <a:off x="4503761" y="93583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pic>
        <p:nvPicPr>
          <p:cNvPr id="10" name="Picture 9"/>
          <p:cNvPicPr>
            <a:picLocks noChangeAspect="1"/>
          </p:cNvPicPr>
          <p:nvPr/>
        </p:nvPicPr>
        <p:blipFill>
          <a:blip r:embed="rId4"/>
          <a:stretch>
            <a:fillRect/>
          </a:stretch>
        </p:blipFill>
        <p:spPr>
          <a:xfrm>
            <a:off x="7189954" y="709563"/>
            <a:ext cx="819150" cy="771525"/>
          </a:xfrm>
          <a:prstGeom prst="rect">
            <a:avLst/>
          </a:prstGeom>
        </p:spPr>
      </p:pic>
      <p:sp>
        <p:nvSpPr>
          <p:cNvPr id="461" name="TextBox 460"/>
          <p:cNvSpPr txBox="1"/>
          <p:nvPr/>
        </p:nvSpPr>
        <p:spPr>
          <a:xfrm>
            <a:off x="7876690" y="397806"/>
            <a:ext cx="1737679" cy="584775"/>
          </a:xfrm>
          <a:prstGeom prst="rect">
            <a:avLst/>
          </a:prstGeom>
          <a:noFill/>
        </p:spPr>
        <p:txBody>
          <a:bodyPr wrap="square" rtlCol="0">
            <a:spAutoFit/>
          </a:bodyPr>
          <a:lstStyle/>
          <a:p>
            <a:r>
              <a:rPr lang="en-US" sz="1600" b="1" dirty="0" smtClean="0"/>
              <a:t>JST-XH 2.5mm</a:t>
            </a:r>
          </a:p>
          <a:p>
            <a:r>
              <a:rPr lang="en-US" sz="1600" b="1" dirty="0" smtClean="0"/>
              <a:t>With 2,3,4,7 pins</a:t>
            </a:r>
            <a:endParaRPr lang="en-US" sz="1600" b="1" dirty="0"/>
          </a:p>
        </p:txBody>
      </p:sp>
      <p:cxnSp>
        <p:nvCxnSpPr>
          <p:cNvPr id="462" name="Straight Connector 461"/>
          <p:cNvCxnSpPr/>
          <p:nvPr/>
        </p:nvCxnSpPr>
        <p:spPr>
          <a:xfrm flipV="1">
            <a:off x="10298415" y="2431202"/>
            <a:ext cx="213881" cy="1018369"/>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463" name="TextBox 462"/>
          <p:cNvSpPr txBox="1"/>
          <p:nvPr/>
        </p:nvSpPr>
        <p:spPr>
          <a:xfrm>
            <a:off x="8728621" y="1203919"/>
            <a:ext cx="958610" cy="338554"/>
          </a:xfrm>
          <a:prstGeom prst="rect">
            <a:avLst/>
          </a:prstGeom>
          <a:noFill/>
        </p:spPr>
        <p:txBody>
          <a:bodyPr wrap="square" rtlCol="0">
            <a:spAutoFit/>
          </a:bodyPr>
          <a:lstStyle/>
          <a:p>
            <a:r>
              <a:rPr lang="en-US" sz="1600" b="1" dirty="0" smtClean="0"/>
              <a:t>4xSerial</a:t>
            </a:r>
            <a:endParaRPr lang="en-US" sz="1600" b="1" dirty="0"/>
          </a:p>
        </p:txBody>
      </p:sp>
      <p:grpSp>
        <p:nvGrpSpPr>
          <p:cNvPr id="464" name="Group 463"/>
          <p:cNvGrpSpPr/>
          <p:nvPr/>
        </p:nvGrpSpPr>
        <p:grpSpPr>
          <a:xfrm>
            <a:off x="8470304" y="1543521"/>
            <a:ext cx="139700" cy="828675"/>
            <a:chOff x="5191352" y="758825"/>
            <a:chExt cx="139700" cy="828675"/>
          </a:xfrm>
        </p:grpSpPr>
        <p:sp>
          <p:nvSpPr>
            <p:cNvPr id="465" name="Rectangle 464"/>
            <p:cNvSpPr/>
            <p:nvPr/>
          </p:nvSpPr>
          <p:spPr>
            <a:xfrm>
              <a:off x="5191352" y="758825"/>
              <a:ext cx="139700" cy="828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Oval 491"/>
            <p:cNvSpPr/>
            <p:nvPr/>
          </p:nvSpPr>
          <p:spPr>
            <a:xfrm>
              <a:off x="5191352" y="1220787"/>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Oval 492"/>
            <p:cNvSpPr/>
            <p:nvPr/>
          </p:nvSpPr>
          <p:spPr>
            <a:xfrm>
              <a:off x="5191352" y="819166"/>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4" name="Oval 493"/>
            <p:cNvSpPr/>
            <p:nvPr/>
          </p:nvSpPr>
          <p:spPr>
            <a:xfrm>
              <a:off x="5191352" y="1019976"/>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5" name="Oval 494"/>
            <p:cNvSpPr/>
            <p:nvPr/>
          </p:nvSpPr>
          <p:spPr>
            <a:xfrm>
              <a:off x="5191352" y="1395412"/>
              <a:ext cx="139700" cy="1397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84" name="Straight Connector 383"/>
          <p:cNvCxnSpPr/>
          <p:nvPr/>
        </p:nvCxnSpPr>
        <p:spPr>
          <a:xfrm flipV="1">
            <a:off x="5236228" y="1663747"/>
            <a:ext cx="6588691" cy="18891"/>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sp>
        <p:nvSpPr>
          <p:cNvPr id="497" name="Down Arrow 496"/>
          <p:cNvSpPr/>
          <p:nvPr/>
        </p:nvSpPr>
        <p:spPr>
          <a:xfrm rot="5400000">
            <a:off x="69559" y="1596839"/>
            <a:ext cx="1038773" cy="743821"/>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8" name="Straight Connector 497"/>
          <p:cNvCxnSpPr/>
          <p:nvPr/>
        </p:nvCxnSpPr>
        <p:spPr>
          <a:xfrm flipV="1">
            <a:off x="5011462" y="47541"/>
            <a:ext cx="7020662" cy="7011"/>
          </a:xfrm>
          <a:prstGeom prst="line">
            <a:avLst/>
          </a:prstGeom>
          <a:ln w="38100">
            <a:solidFill>
              <a:srgbClr val="7030A0"/>
            </a:solidFill>
          </a:ln>
        </p:spPr>
        <p:style>
          <a:lnRef idx="1">
            <a:schemeClr val="dk1"/>
          </a:lnRef>
          <a:fillRef idx="0">
            <a:schemeClr val="dk1"/>
          </a:fillRef>
          <a:effectRef idx="0">
            <a:schemeClr val="dk1"/>
          </a:effectRef>
          <a:fontRef idx="minor">
            <a:schemeClr val="tx1"/>
          </a:fontRef>
        </p:style>
      </p:cxnSp>
      <p:cxnSp>
        <p:nvCxnSpPr>
          <p:cNvPr id="499" name="Straight Connector 498"/>
          <p:cNvCxnSpPr/>
          <p:nvPr/>
        </p:nvCxnSpPr>
        <p:spPr>
          <a:xfrm flipV="1">
            <a:off x="4669053" y="1042657"/>
            <a:ext cx="371437" cy="1525"/>
          </a:xfrm>
          <a:prstGeom prst="line">
            <a:avLst/>
          </a:prstGeom>
          <a:ln w="38100">
            <a:solidFill>
              <a:srgbClr val="7030A0"/>
            </a:solidFill>
          </a:ln>
        </p:spPr>
        <p:style>
          <a:lnRef idx="1">
            <a:schemeClr val="dk1"/>
          </a:lnRef>
          <a:fillRef idx="0">
            <a:schemeClr val="dk1"/>
          </a:fillRef>
          <a:effectRef idx="0">
            <a:schemeClr val="dk1"/>
          </a:effectRef>
          <a:fontRef idx="minor">
            <a:schemeClr val="tx1"/>
          </a:fontRef>
        </p:style>
      </p:cxnSp>
      <p:cxnSp>
        <p:nvCxnSpPr>
          <p:cNvPr id="500" name="Straight Connector 499"/>
          <p:cNvCxnSpPr/>
          <p:nvPr/>
        </p:nvCxnSpPr>
        <p:spPr>
          <a:xfrm flipH="1">
            <a:off x="5011462" y="54552"/>
            <a:ext cx="29028" cy="1020271"/>
          </a:xfrm>
          <a:prstGeom prst="line">
            <a:avLst/>
          </a:prstGeom>
          <a:ln w="38100">
            <a:solidFill>
              <a:srgbClr val="7030A0"/>
            </a:solidFill>
          </a:ln>
        </p:spPr>
        <p:style>
          <a:lnRef idx="1">
            <a:schemeClr val="dk1"/>
          </a:lnRef>
          <a:fillRef idx="0">
            <a:schemeClr val="dk1"/>
          </a:fillRef>
          <a:effectRef idx="0">
            <a:schemeClr val="dk1"/>
          </a:effectRef>
          <a:fontRef idx="minor">
            <a:schemeClr val="tx1"/>
          </a:fontRef>
        </p:style>
      </p:cxnSp>
      <p:grpSp>
        <p:nvGrpSpPr>
          <p:cNvPr id="3" name="Group 2"/>
          <p:cNvGrpSpPr/>
          <p:nvPr/>
        </p:nvGrpSpPr>
        <p:grpSpPr>
          <a:xfrm>
            <a:off x="10837108" y="2654744"/>
            <a:ext cx="1254505" cy="135390"/>
            <a:chOff x="11951380" y="2547450"/>
            <a:chExt cx="1254505" cy="135390"/>
          </a:xfrm>
        </p:grpSpPr>
        <p:sp>
          <p:nvSpPr>
            <p:cNvPr id="42" name="Rectangle 41"/>
            <p:cNvSpPr/>
            <p:nvPr/>
          </p:nvSpPr>
          <p:spPr>
            <a:xfrm rot="5400000">
              <a:off x="12510938" y="1987892"/>
              <a:ext cx="135390" cy="12545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rot="5400000">
              <a:off x="12509929" y="2554477"/>
              <a:ext cx="135390" cy="12133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rot="5400000">
              <a:off x="12858755" y="2554477"/>
              <a:ext cx="135390" cy="121336"/>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Oval 44"/>
            <p:cNvSpPr/>
            <p:nvPr/>
          </p:nvSpPr>
          <p:spPr>
            <a:xfrm rot="5400000">
              <a:off x="12684342" y="2554477"/>
              <a:ext cx="135390" cy="121336"/>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Oval 45"/>
            <p:cNvSpPr/>
            <p:nvPr/>
          </p:nvSpPr>
          <p:spPr>
            <a:xfrm rot="5400000">
              <a:off x="12358260" y="2554477"/>
              <a:ext cx="135390" cy="12133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rot="5400000">
              <a:off x="12183016" y="2554477"/>
              <a:ext cx="135390" cy="1213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rot="5400000">
              <a:off x="12014802" y="2554477"/>
              <a:ext cx="135390" cy="12133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1" name="Oval 500"/>
            <p:cNvSpPr/>
            <p:nvPr/>
          </p:nvSpPr>
          <p:spPr>
            <a:xfrm rot="5400000">
              <a:off x="13029569" y="2554477"/>
              <a:ext cx="135390" cy="121336"/>
            </a:xfrm>
            <a:prstGeom prst="ellipse">
              <a:avLst/>
            </a:prstGeom>
            <a:solidFill>
              <a:srgbClr val="7030A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502" name="Straight Connector 501"/>
          <p:cNvCxnSpPr>
            <a:endCxn id="501" idx="2"/>
          </p:cNvCxnSpPr>
          <p:nvPr/>
        </p:nvCxnSpPr>
        <p:spPr>
          <a:xfrm flipH="1">
            <a:off x="11982992" y="54552"/>
            <a:ext cx="49132" cy="2600192"/>
          </a:xfrm>
          <a:prstGeom prst="line">
            <a:avLst/>
          </a:prstGeom>
          <a:ln w="38100">
            <a:solidFill>
              <a:srgbClr val="7030A0"/>
            </a:solidFill>
          </a:ln>
        </p:spPr>
        <p:style>
          <a:lnRef idx="1">
            <a:schemeClr val="dk1"/>
          </a:lnRef>
          <a:fillRef idx="0">
            <a:schemeClr val="dk1"/>
          </a:fillRef>
          <a:effectRef idx="0">
            <a:schemeClr val="dk1"/>
          </a:effectRef>
          <a:fontRef idx="minor">
            <a:schemeClr val="tx1"/>
          </a:fontRef>
        </p:style>
      </p:cxnSp>
      <p:cxnSp>
        <p:nvCxnSpPr>
          <p:cNvPr id="503" name="Straight Connector 502"/>
          <p:cNvCxnSpPr/>
          <p:nvPr/>
        </p:nvCxnSpPr>
        <p:spPr>
          <a:xfrm>
            <a:off x="3839182" y="3644438"/>
            <a:ext cx="6198227" cy="1181"/>
          </a:xfrm>
          <a:prstGeom prst="line">
            <a:avLst/>
          </a:prstGeom>
          <a:ln w="508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504" name="Straight Connector 503"/>
          <p:cNvCxnSpPr/>
          <p:nvPr/>
        </p:nvCxnSpPr>
        <p:spPr>
          <a:xfrm>
            <a:off x="9806287" y="3598539"/>
            <a:ext cx="0" cy="1111679"/>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grpSp>
        <p:nvGrpSpPr>
          <p:cNvPr id="510" name="Group 509"/>
          <p:cNvGrpSpPr/>
          <p:nvPr/>
        </p:nvGrpSpPr>
        <p:grpSpPr>
          <a:xfrm rot="16200000">
            <a:off x="9957997" y="4360303"/>
            <a:ext cx="154362" cy="717932"/>
            <a:chOff x="4503761" y="685800"/>
            <a:chExt cx="139700" cy="657225"/>
          </a:xfrm>
        </p:grpSpPr>
        <p:sp>
          <p:nvSpPr>
            <p:cNvPr id="511" name="Rectangle 510"/>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Oval 511"/>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 name="Oval 512"/>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4" name="Oval 513"/>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515" name="Group 514"/>
          <p:cNvGrpSpPr/>
          <p:nvPr/>
        </p:nvGrpSpPr>
        <p:grpSpPr>
          <a:xfrm rot="16200000">
            <a:off x="9957997" y="3988532"/>
            <a:ext cx="154362" cy="717932"/>
            <a:chOff x="4503761" y="685800"/>
            <a:chExt cx="139700" cy="657225"/>
          </a:xfrm>
        </p:grpSpPr>
        <p:sp>
          <p:nvSpPr>
            <p:cNvPr id="516" name="Rectangle 515"/>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 name="Oval 516"/>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8" name="Oval 517"/>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9" name="Oval 518"/>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520" name="Group 519"/>
          <p:cNvGrpSpPr/>
          <p:nvPr/>
        </p:nvGrpSpPr>
        <p:grpSpPr>
          <a:xfrm rot="16200000">
            <a:off x="9964724" y="3650944"/>
            <a:ext cx="154362" cy="717932"/>
            <a:chOff x="4503761" y="685800"/>
            <a:chExt cx="139700" cy="657225"/>
          </a:xfrm>
        </p:grpSpPr>
        <p:sp>
          <p:nvSpPr>
            <p:cNvPr id="521" name="Rectangle 520"/>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2" name="Oval 521"/>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3" name="Oval 522"/>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4" name="Oval 523"/>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525" name="TextBox 524"/>
          <p:cNvSpPr txBox="1"/>
          <p:nvPr/>
        </p:nvSpPr>
        <p:spPr>
          <a:xfrm>
            <a:off x="11142791" y="5478903"/>
            <a:ext cx="606670" cy="338554"/>
          </a:xfrm>
          <a:prstGeom prst="rect">
            <a:avLst/>
          </a:prstGeom>
          <a:noFill/>
        </p:spPr>
        <p:txBody>
          <a:bodyPr wrap="square" rtlCol="0">
            <a:spAutoFit/>
          </a:bodyPr>
          <a:lstStyle/>
          <a:p>
            <a:r>
              <a:rPr lang="en-US" sz="1600" b="1" dirty="0" smtClean="0"/>
              <a:t>****</a:t>
            </a:r>
            <a:endParaRPr lang="en-US" sz="1600" b="1" dirty="0"/>
          </a:p>
        </p:txBody>
      </p:sp>
      <p:grpSp>
        <p:nvGrpSpPr>
          <p:cNvPr id="526" name="Group 525"/>
          <p:cNvGrpSpPr/>
          <p:nvPr/>
        </p:nvGrpSpPr>
        <p:grpSpPr>
          <a:xfrm rot="16200000">
            <a:off x="9964724" y="3288240"/>
            <a:ext cx="154362" cy="717932"/>
            <a:chOff x="4503761" y="685800"/>
            <a:chExt cx="139700" cy="657225"/>
          </a:xfrm>
        </p:grpSpPr>
        <p:sp>
          <p:nvSpPr>
            <p:cNvPr id="527" name="Rectangle 526"/>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8" name="Oval 527"/>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9" name="Oval 528"/>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0" name="Oval 529"/>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531" name="Oval 530"/>
          <p:cNvSpPr/>
          <p:nvPr/>
        </p:nvSpPr>
        <p:spPr>
          <a:xfrm>
            <a:off x="3806014" y="3585098"/>
            <a:ext cx="133350" cy="10926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2" name="Group 531"/>
          <p:cNvGrpSpPr/>
          <p:nvPr/>
        </p:nvGrpSpPr>
        <p:grpSpPr>
          <a:xfrm>
            <a:off x="10242506" y="4773275"/>
            <a:ext cx="141803" cy="828675"/>
            <a:chOff x="5189249" y="758825"/>
            <a:chExt cx="141803" cy="828675"/>
          </a:xfrm>
        </p:grpSpPr>
        <p:sp>
          <p:nvSpPr>
            <p:cNvPr id="533" name="Rectangle 532"/>
            <p:cNvSpPr/>
            <p:nvPr/>
          </p:nvSpPr>
          <p:spPr>
            <a:xfrm>
              <a:off x="5191352" y="758825"/>
              <a:ext cx="139700" cy="828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4" name="Oval 533"/>
            <p:cNvSpPr/>
            <p:nvPr/>
          </p:nvSpPr>
          <p:spPr>
            <a:xfrm>
              <a:off x="5191352" y="1220787"/>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5" name="Oval 534"/>
            <p:cNvSpPr/>
            <p:nvPr/>
          </p:nvSpPr>
          <p:spPr>
            <a:xfrm>
              <a:off x="5191352" y="1025565"/>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6" name="Oval 535"/>
            <p:cNvSpPr/>
            <p:nvPr/>
          </p:nvSpPr>
          <p:spPr>
            <a:xfrm>
              <a:off x="5189249" y="81805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7" name="Oval 536"/>
            <p:cNvSpPr/>
            <p:nvPr/>
          </p:nvSpPr>
          <p:spPr>
            <a:xfrm>
              <a:off x="5191352" y="1395412"/>
              <a:ext cx="139700" cy="1397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p:cNvPicPr>
            <a:picLocks noChangeAspect="1"/>
          </p:cNvPicPr>
          <p:nvPr/>
        </p:nvPicPr>
        <p:blipFill>
          <a:blip r:embed="rId5"/>
          <a:stretch>
            <a:fillRect/>
          </a:stretch>
        </p:blipFill>
        <p:spPr>
          <a:xfrm rot="16200000">
            <a:off x="1453293" y="5548199"/>
            <a:ext cx="583773" cy="1376419"/>
          </a:xfrm>
          <a:prstGeom prst="rect">
            <a:avLst/>
          </a:prstGeom>
        </p:spPr>
      </p:pic>
      <p:cxnSp>
        <p:nvCxnSpPr>
          <p:cNvPr id="414" name="Straight Connector 413"/>
          <p:cNvCxnSpPr>
            <a:stCxn id="4" idx="2"/>
            <a:endCxn id="286" idx="4"/>
          </p:cNvCxnSpPr>
          <p:nvPr/>
        </p:nvCxnSpPr>
        <p:spPr>
          <a:xfrm>
            <a:off x="2433389" y="6236408"/>
            <a:ext cx="5656728" cy="5866"/>
          </a:xfrm>
          <a:prstGeom prst="line">
            <a:avLst/>
          </a:prstGeom>
          <a:ln w="38100">
            <a:solidFill>
              <a:srgbClr val="92D050"/>
            </a:solidFill>
          </a:ln>
        </p:spPr>
        <p:style>
          <a:lnRef idx="1">
            <a:schemeClr val="dk1"/>
          </a:lnRef>
          <a:fillRef idx="0">
            <a:schemeClr val="dk1"/>
          </a:fillRef>
          <a:effectRef idx="0">
            <a:schemeClr val="dk1"/>
          </a:effectRef>
          <a:fontRef idx="minor">
            <a:schemeClr val="tx1"/>
          </a:fontRef>
        </p:style>
      </p:cxnSp>
      <p:sp>
        <p:nvSpPr>
          <p:cNvPr id="417" name="Rectangular Callout 416"/>
          <p:cNvSpPr/>
          <p:nvPr/>
        </p:nvSpPr>
        <p:spPr>
          <a:xfrm>
            <a:off x="2276632" y="1049785"/>
            <a:ext cx="520424" cy="332255"/>
          </a:xfrm>
          <a:prstGeom prst="wedgeRectCallout">
            <a:avLst>
              <a:gd name="adj1" fmla="val 37735"/>
              <a:gd name="adj2" fmla="val 9967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a:t>
            </a:r>
            <a:endParaRPr lang="en-US" dirty="0">
              <a:solidFill>
                <a:sysClr val="windowText" lastClr="000000"/>
              </a:solidFill>
            </a:endParaRPr>
          </a:p>
        </p:txBody>
      </p:sp>
      <p:sp>
        <p:nvSpPr>
          <p:cNvPr id="7" name="Rectangular Callout 6"/>
          <p:cNvSpPr/>
          <p:nvPr/>
        </p:nvSpPr>
        <p:spPr>
          <a:xfrm>
            <a:off x="2351734" y="2826437"/>
            <a:ext cx="520424" cy="332255"/>
          </a:xfrm>
          <a:prstGeom prst="wedgeRectCallout">
            <a:avLst>
              <a:gd name="adj1" fmla="val 27973"/>
              <a:gd name="adj2" fmla="val -13349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a:t>
            </a:r>
            <a:endParaRPr lang="en-US" dirty="0">
              <a:solidFill>
                <a:sysClr val="windowText" lastClr="000000"/>
              </a:solidFill>
            </a:endParaRPr>
          </a:p>
        </p:txBody>
      </p:sp>
      <p:sp>
        <p:nvSpPr>
          <p:cNvPr id="491" name="TextBox 490"/>
          <p:cNvSpPr txBox="1"/>
          <p:nvPr/>
        </p:nvSpPr>
        <p:spPr>
          <a:xfrm>
            <a:off x="1702499" y="4907690"/>
            <a:ext cx="1205376" cy="646331"/>
          </a:xfrm>
          <a:prstGeom prst="rect">
            <a:avLst/>
          </a:prstGeom>
          <a:noFill/>
        </p:spPr>
        <p:txBody>
          <a:bodyPr wrap="square" rtlCol="0">
            <a:spAutoFit/>
          </a:bodyPr>
          <a:lstStyle/>
          <a:p>
            <a:r>
              <a:rPr lang="en-US" dirty="0" smtClean="0"/>
              <a:t>100n</a:t>
            </a:r>
          </a:p>
          <a:p>
            <a:r>
              <a:rPr lang="en-US" dirty="0" smtClean="0"/>
              <a:t>(ceramic)</a:t>
            </a:r>
            <a:endParaRPr lang="en-US" dirty="0"/>
          </a:p>
        </p:txBody>
      </p:sp>
      <p:cxnSp>
        <p:nvCxnSpPr>
          <p:cNvPr id="538" name="Straight Connector 537"/>
          <p:cNvCxnSpPr>
            <a:stCxn id="418" idx="6"/>
          </p:cNvCxnSpPr>
          <p:nvPr/>
        </p:nvCxnSpPr>
        <p:spPr>
          <a:xfrm flipV="1">
            <a:off x="2986995" y="6544540"/>
            <a:ext cx="8676050" cy="47789"/>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539" name="Straight Connector 538"/>
          <p:cNvCxnSpPr>
            <a:stCxn id="393" idx="4"/>
            <a:endCxn id="394" idx="0"/>
          </p:cNvCxnSpPr>
          <p:nvPr/>
        </p:nvCxnSpPr>
        <p:spPr>
          <a:xfrm flipH="1">
            <a:off x="2912458" y="913751"/>
            <a:ext cx="5775" cy="665717"/>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127936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2317649" y="1109761"/>
            <a:ext cx="2769145" cy="734736"/>
            <a:chOff x="6701421" y="602190"/>
            <a:chExt cx="2769145" cy="734736"/>
          </a:xfrm>
        </p:grpSpPr>
        <p:sp>
          <p:nvSpPr>
            <p:cNvPr id="426" name="Isosceles Triangle 425"/>
            <p:cNvSpPr/>
            <p:nvPr/>
          </p:nvSpPr>
          <p:spPr>
            <a:xfrm rot="16200000">
              <a:off x="7881102" y="1032122"/>
              <a:ext cx="369332" cy="2402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427" name="Straight Connector 426"/>
            <p:cNvCxnSpPr/>
            <p:nvPr/>
          </p:nvCxnSpPr>
          <p:spPr>
            <a:xfrm rot="16200000" flipH="1">
              <a:off x="7748336" y="1152259"/>
              <a:ext cx="369331" cy="1"/>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428" name="TextBox 4"/>
            <p:cNvSpPr txBox="1"/>
            <p:nvPr/>
          </p:nvSpPr>
          <p:spPr>
            <a:xfrm>
              <a:off x="7620814" y="602190"/>
              <a:ext cx="115640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1N4001</a:t>
              </a:r>
              <a:endParaRPr lang="en-US" dirty="0"/>
            </a:p>
          </p:txBody>
        </p:sp>
        <p:cxnSp>
          <p:nvCxnSpPr>
            <p:cNvPr id="429" name="Straight Connector 428"/>
            <p:cNvCxnSpPr>
              <a:endCxn id="426" idx="0"/>
            </p:cNvCxnSpPr>
            <p:nvPr/>
          </p:nvCxnSpPr>
          <p:spPr>
            <a:xfrm flipV="1">
              <a:off x="6701421" y="1152260"/>
              <a:ext cx="1244209" cy="8634"/>
            </a:xfrm>
            <a:prstGeom prst="line">
              <a:avLst/>
            </a:prstGeom>
            <a:ln w="41275">
              <a:solidFill>
                <a:srgbClr val="FF0000"/>
              </a:solidFill>
              <a:headEnd w="lg" len="lg"/>
              <a:tailEnd type="none"/>
            </a:ln>
          </p:spPr>
          <p:style>
            <a:lnRef idx="1">
              <a:schemeClr val="accent1"/>
            </a:lnRef>
            <a:fillRef idx="0">
              <a:schemeClr val="accent1"/>
            </a:fillRef>
            <a:effectRef idx="0">
              <a:schemeClr val="accent1"/>
            </a:effectRef>
            <a:fontRef idx="minor">
              <a:schemeClr val="tx1"/>
            </a:fontRef>
          </p:style>
        </p:cxnSp>
        <p:cxnSp>
          <p:nvCxnSpPr>
            <p:cNvPr id="430" name="Straight Connector 429"/>
            <p:cNvCxnSpPr>
              <a:stCxn id="426" idx="3"/>
            </p:cNvCxnSpPr>
            <p:nvPr/>
          </p:nvCxnSpPr>
          <p:spPr>
            <a:xfrm>
              <a:off x="8185906" y="1152260"/>
              <a:ext cx="1284660" cy="5576"/>
            </a:xfrm>
            <a:prstGeom prst="line">
              <a:avLst/>
            </a:prstGeom>
            <a:ln w="41275">
              <a:solidFill>
                <a:srgbClr val="FF0000"/>
              </a:solidFill>
              <a:headEnd w="lg" len="lg"/>
              <a:tailEnd type="none"/>
            </a:ln>
          </p:spPr>
          <p:style>
            <a:lnRef idx="1">
              <a:schemeClr val="accent1"/>
            </a:lnRef>
            <a:fillRef idx="0">
              <a:schemeClr val="accent1"/>
            </a:fillRef>
            <a:effectRef idx="0">
              <a:schemeClr val="accent1"/>
            </a:effectRef>
            <a:fontRef idx="minor">
              <a:schemeClr val="tx1"/>
            </a:fontRef>
          </p:style>
        </p:cxnSp>
      </p:grpSp>
      <p:grpSp>
        <p:nvGrpSpPr>
          <p:cNvPr id="505" name="Group 504"/>
          <p:cNvGrpSpPr/>
          <p:nvPr/>
        </p:nvGrpSpPr>
        <p:grpSpPr>
          <a:xfrm rot="16200000">
            <a:off x="13203611" y="3760686"/>
            <a:ext cx="154362" cy="717932"/>
            <a:chOff x="4503761" y="685800"/>
            <a:chExt cx="139700" cy="657225"/>
          </a:xfrm>
        </p:grpSpPr>
        <p:sp>
          <p:nvSpPr>
            <p:cNvPr id="506" name="Rectangle 505"/>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7" name="Oval 506"/>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8" name="Oval 507"/>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9" name="Oval 508"/>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6" name="Down Arrow 15"/>
          <p:cNvSpPr/>
          <p:nvPr/>
        </p:nvSpPr>
        <p:spPr>
          <a:xfrm>
            <a:off x="3433075" y="128705"/>
            <a:ext cx="406585" cy="428106"/>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Down Arrow 495"/>
          <p:cNvSpPr/>
          <p:nvPr/>
        </p:nvSpPr>
        <p:spPr>
          <a:xfrm rot="10800000">
            <a:off x="2105455" y="47541"/>
            <a:ext cx="416809" cy="510259"/>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9" name="Picture 398"/>
          <p:cNvPicPr>
            <a:picLocks noChangeAspect="1"/>
          </p:cNvPicPr>
          <p:nvPr/>
        </p:nvPicPr>
        <p:blipFill rotWithShape="1">
          <a:blip r:embed="rId2"/>
          <a:srcRect t="1" b="22832"/>
          <a:stretch/>
        </p:blipFill>
        <p:spPr>
          <a:xfrm>
            <a:off x="2057231" y="2341559"/>
            <a:ext cx="561975" cy="294007"/>
          </a:xfrm>
          <a:prstGeom prst="rect">
            <a:avLst/>
          </a:prstGeom>
        </p:spPr>
      </p:pic>
      <p:pic>
        <p:nvPicPr>
          <p:cNvPr id="373" name="Picture 372"/>
          <p:cNvPicPr>
            <a:picLocks noChangeAspect="1"/>
          </p:cNvPicPr>
          <p:nvPr/>
        </p:nvPicPr>
        <p:blipFill>
          <a:blip r:embed="rId2"/>
          <a:stretch>
            <a:fillRect/>
          </a:stretch>
        </p:blipFill>
        <p:spPr>
          <a:xfrm>
            <a:off x="3310238" y="715797"/>
            <a:ext cx="561975" cy="381000"/>
          </a:xfrm>
          <a:prstGeom prst="rect">
            <a:avLst/>
          </a:prstGeom>
        </p:spPr>
      </p:pic>
      <p:pic>
        <p:nvPicPr>
          <p:cNvPr id="2" name="Picture 1"/>
          <p:cNvPicPr>
            <a:picLocks noChangeAspect="1"/>
          </p:cNvPicPr>
          <p:nvPr/>
        </p:nvPicPr>
        <p:blipFill rotWithShape="1">
          <a:blip r:embed="rId3"/>
          <a:srcRect l="7960"/>
          <a:stretch/>
        </p:blipFill>
        <p:spPr>
          <a:xfrm>
            <a:off x="4089400" y="2256152"/>
            <a:ext cx="7264326" cy="3929647"/>
          </a:xfrm>
          <a:prstGeom prst="rect">
            <a:avLst/>
          </a:prstGeom>
        </p:spPr>
      </p:pic>
      <p:grpSp>
        <p:nvGrpSpPr>
          <p:cNvPr id="228" name="Group 227"/>
          <p:cNvGrpSpPr/>
          <p:nvPr/>
        </p:nvGrpSpPr>
        <p:grpSpPr>
          <a:xfrm>
            <a:off x="7794206" y="1569901"/>
            <a:ext cx="139700" cy="657225"/>
            <a:chOff x="4503761" y="685800"/>
            <a:chExt cx="139700" cy="657225"/>
          </a:xfrm>
        </p:grpSpPr>
        <p:sp>
          <p:nvSpPr>
            <p:cNvPr id="229" name="Rectangle 228"/>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2" name="Oval 231"/>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33" name="Group 232"/>
          <p:cNvGrpSpPr/>
          <p:nvPr/>
        </p:nvGrpSpPr>
        <p:grpSpPr>
          <a:xfrm>
            <a:off x="7433439" y="1570275"/>
            <a:ext cx="139700" cy="657225"/>
            <a:chOff x="4503761" y="685800"/>
            <a:chExt cx="139700" cy="657225"/>
          </a:xfrm>
        </p:grpSpPr>
        <p:sp>
          <p:nvSpPr>
            <p:cNvPr id="234" name="Rectangle 233"/>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7" name="Oval 236"/>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38" name="Group 237"/>
          <p:cNvGrpSpPr/>
          <p:nvPr/>
        </p:nvGrpSpPr>
        <p:grpSpPr>
          <a:xfrm>
            <a:off x="9378426" y="1562465"/>
            <a:ext cx="139700" cy="828675"/>
            <a:chOff x="5191352" y="758825"/>
            <a:chExt cx="139700" cy="828675"/>
          </a:xfrm>
        </p:grpSpPr>
        <p:sp>
          <p:nvSpPr>
            <p:cNvPr id="239" name="Rectangle 238"/>
            <p:cNvSpPr/>
            <p:nvPr/>
          </p:nvSpPr>
          <p:spPr>
            <a:xfrm>
              <a:off x="5191352" y="758825"/>
              <a:ext cx="139700" cy="828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p:cNvSpPr/>
            <p:nvPr/>
          </p:nvSpPr>
          <p:spPr>
            <a:xfrm>
              <a:off x="5191352" y="1220787"/>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p:cNvSpPr/>
            <p:nvPr/>
          </p:nvSpPr>
          <p:spPr>
            <a:xfrm>
              <a:off x="5191352" y="819166"/>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2" name="Oval 241"/>
            <p:cNvSpPr/>
            <p:nvPr/>
          </p:nvSpPr>
          <p:spPr>
            <a:xfrm>
              <a:off x="5191352" y="1019976"/>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3" name="Oval 242"/>
            <p:cNvSpPr/>
            <p:nvPr/>
          </p:nvSpPr>
          <p:spPr>
            <a:xfrm>
              <a:off x="5191352" y="1395412"/>
              <a:ext cx="139700" cy="1397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4" name="Group 243"/>
          <p:cNvGrpSpPr/>
          <p:nvPr/>
        </p:nvGrpSpPr>
        <p:grpSpPr>
          <a:xfrm>
            <a:off x="9724805" y="1547483"/>
            <a:ext cx="139700" cy="828675"/>
            <a:chOff x="5191352" y="758825"/>
            <a:chExt cx="139700" cy="828675"/>
          </a:xfrm>
        </p:grpSpPr>
        <p:sp>
          <p:nvSpPr>
            <p:cNvPr id="245" name="Rectangle 244"/>
            <p:cNvSpPr/>
            <p:nvPr/>
          </p:nvSpPr>
          <p:spPr>
            <a:xfrm>
              <a:off x="5191352" y="758825"/>
              <a:ext cx="139700" cy="828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p:cNvSpPr/>
            <p:nvPr/>
          </p:nvSpPr>
          <p:spPr>
            <a:xfrm>
              <a:off x="5191352" y="1220787"/>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p:cNvSpPr/>
            <p:nvPr/>
          </p:nvSpPr>
          <p:spPr>
            <a:xfrm>
              <a:off x="5191352" y="819166"/>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8" name="Oval 247"/>
            <p:cNvSpPr/>
            <p:nvPr/>
          </p:nvSpPr>
          <p:spPr>
            <a:xfrm>
              <a:off x="5191352" y="1019976"/>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9" name="Oval 248"/>
            <p:cNvSpPr/>
            <p:nvPr/>
          </p:nvSpPr>
          <p:spPr>
            <a:xfrm>
              <a:off x="5191352" y="1395412"/>
              <a:ext cx="139700" cy="1397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0" name="Group 249"/>
          <p:cNvGrpSpPr/>
          <p:nvPr/>
        </p:nvGrpSpPr>
        <p:grpSpPr>
          <a:xfrm>
            <a:off x="10076395" y="1547483"/>
            <a:ext cx="139700" cy="828675"/>
            <a:chOff x="5191352" y="758825"/>
            <a:chExt cx="139700" cy="828675"/>
          </a:xfrm>
        </p:grpSpPr>
        <p:sp>
          <p:nvSpPr>
            <p:cNvPr id="251" name="Rectangle 250"/>
            <p:cNvSpPr/>
            <p:nvPr/>
          </p:nvSpPr>
          <p:spPr>
            <a:xfrm>
              <a:off x="5191352" y="758825"/>
              <a:ext cx="139700" cy="828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p:cNvSpPr/>
            <p:nvPr/>
          </p:nvSpPr>
          <p:spPr>
            <a:xfrm>
              <a:off x="5191352" y="1220787"/>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p:cNvSpPr/>
            <p:nvPr/>
          </p:nvSpPr>
          <p:spPr>
            <a:xfrm>
              <a:off x="5191352" y="819166"/>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4" name="Oval 253"/>
            <p:cNvSpPr/>
            <p:nvPr/>
          </p:nvSpPr>
          <p:spPr>
            <a:xfrm>
              <a:off x="5191352" y="1019976"/>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5" name="Oval 254"/>
            <p:cNvSpPr/>
            <p:nvPr/>
          </p:nvSpPr>
          <p:spPr>
            <a:xfrm>
              <a:off x="5191352" y="1395412"/>
              <a:ext cx="139700" cy="1397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p:cNvGrpSpPr/>
          <p:nvPr/>
        </p:nvGrpSpPr>
        <p:grpSpPr>
          <a:xfrm>
            <a:off x="10266565" y="1533115"/>
            <a:ext cx="139700" cy="828675"/>
            <a:chOff x="5191352" y="758825"/>
            <a:chExt cx="139700" cy="828675"/>
          </a:xfrm>
        </p:grpSpPr>
        <p:sp>
          <p:nvSpPr>
            <p:cNvPr id="257" name="Rectangle 256"/>
            <p:cNvSpPr/>
            <p:nvPr/>
          </p:nvSpPr>
          <p:spPr>
            <a:xfrm>
              <a:off x="5191352" y="758825"/>
              <a:ext cx="139700" cy="828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p:cNvSpPr/>
            <p:nvPr/>
          </p:nvSpPr>
          <p:spPr>
            <a:xfrm>
              <a:off x="5191352" y="1220787"/>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p:cNvSpPr/>
            <p:nvPr/>
          </p:nvSpPr>
          <p:spPr>
            <a:xfrm>
              <a:off x="5191352" y="819166"/>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0" name="Oval 259"/>
            <p:cNvSpPr/>
            <p:nvPr/>
          </p:nvSpPr>
          <p:spPr>
            <a:xfrm>
              <a:off x="5191352" y="1019976"/>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1" name="Oval 260"/>
            <p:cNvSpPr/>
            <p:nvPr/>
          </p:nvSpPr>
          <p:spPr>
            <a:xfrm>
              <a:off x="5191352" y="1395412"/>
              <a:ext cx="139700" cy="1397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2" name="Group 261"/>
          <p:cNvGrpSpPr/>
          <p:nvPr/>
        </p:nvGrpSpPr>
        <p:grpSpPr>
          <a:xfrm>
            <a:off x="10484217" y="1527562"/>
            <a:ext cx="139700" cy="828675"/>
            <a:chOff x="5191352" y="758825"/>
            <a:chExt cx="139700" cy="828675"/>
          </a:xfrm>
        </p:grpSpPr>
        <p:sp>
          <p:nvSpPr>
            <p:cNvPr id="263" name="Rectangle 262"/>
            <p:cNvSpPr/>
            <p:nvPr/>
          </p:nvSpPr>
          <p:spPr>
            <a:xfrm>
              <a:off x="5191352" y="758825"/>
              <a:ext cx="139700" cy="828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p:cNvSpPr/>
            <p:nvPr/>
          </p:nvSpPr>
          <p:spPr>
            <a:xfrm>
              <a:off x="5191352" y="1220787"/>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p:cNvSpPr/>
            <p:nvPr/>
          </p:nvSpPr>
          <p:spPr>
            <a:xfrm>
              <a:off x="5191352" y="819166"/>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6" name="Oval 265"/>
            <p:cNvSpPr/>
            <p:nvPr/>
          </p:nvSpPr>
          <p:spPr>
            <a:xfrm>
              <a:off x="5191352" y="1019976"/>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7" name="Oval 266"/>
            <p:cNvSpPr/>
            <p:nvPr/>
          </p:nvSpPr>
          <p:spPr>
            <a:xfrm>
              <a:off x="5191352" y="1395412"/>
              <a:ext cx="139700" cy="1397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9019624" y="1555280"/>
            <a:ext cx="139700" cy="828675"/>
            <a:chOff x="5191352" y="758825"/>
            <a:chExt cx="139700" cy="828675"/>
          </a:xfrm>
        </p:grpSpPr>
        <p:sp>
          <p:nvSpPr>
            <p:cNvPr id="24" name="Rectangle 23"/>
            <p:cNvSpPr/>
            <p:nvPr/>
          </p:nvSpPr>
          <p:spPr>
            <a:xfrm>
              <a:off x="5191352" y="758825"/>
              <a:ext cx="139700" cy="828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5191352" y="1220787"/>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5191352" y="819166"/>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p:cNvSpPr/>
            <p:nvPr/>
          </p:nvSpPr>
          <p:spPr>
            <a:xfrm>
              <a:off x="5191352" y="1019976"/>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p:cNvSpPr/>
            <p:nvPr/>
          </p:nvSpPr>
          <p:spPr>
            <a:xfrm>
              <a:off x="5191352" y="1395412"/>
              <a:ext cx="139700" cy="1397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rot="5400000">
            <a:off x="11480429" y="3188957"/>
            <a:ext cx="132293" cy="787115"/>
            <a:chOff x="5191352" y="758825"/>
            <a:chExt cx="139700" cy="828675"/>
          </a:xfrm>
        </p:grpSpPr>
        <p:sp>
          <p:nvSpPr>
            <p:cNvPr id="48" name="Rectangle 47"/>
            <p:cNvSpPr/>
            <p:nvPr/>
          </p:nvSpPr>
          <p:spPr>
            <a:xfrm>
              <a:off x="5191352" y="758825"/>
              <a:ext cx="139700" cy="828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5191352" y="1220787"/>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5191352" y="819166"/>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Oval 50"/>
            <p:cNvSpPr/>
            <p:nvPr/>
          </p:nvSpPr>
          <p:spPr>
            <a:xfrm>
              <a:off x="5191352" y="1019976"/>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Oval 51"/>
            <p:cNvSpPr/>
            <p:nvPr/>
          </p:nvSpPr>
          <p:spPr>
            <a:xfrm>
              <a:off x="5191352" y="1395412"/>
              <a:ext cx="139700" cy="1397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p:cNvGrpSpPr/>
          <p:nvPr/>
        </p:nvGrpSpPr>
        <p:grpSpPr>
          <a:xfrm rot="5400000">
            <a:off x="11502007" y="3560432"/>
            <a:ext cx="132293" cy="787115"/>
            <a:chOff x="5191352" y="758825"/>
            <a:chExt cx="139700" cy="828675"/>
          </a:xfrm>
        </p:grpSpPr>
        <p:sp>
          <p:nvSpPr>
            <p:cNvPr id="57" name="Rectangle 56"/>
            <p:cNvSpPr/>
            <p:nvPr/>
          </p:nvSpPr>
          <p:spPr>
            <a:xfrm>
              <a:off x="5191352" y="758825"/>
              <a:ext cx="139700" cy="828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5191352" y="1220787"/>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191352" y="819166"/>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Oval 59"/>
            <p:cNvSpPr/>
            <p:nvPr/>
          </p:nvSpPr>
          <p:spPr>
            <a:xfrm>
              <a:off x="5191352" y="1019976"/>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Oval 60"/>
            <p:cNvSpPr/>
            <p:nvPr/>
          </p:nvSpPr>
          <p:spPr>
            <a:xfrm>
              <a:off x="5191352" y="1395412"/>
              <a:ext cx="139700" cy="1397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p:cNvGrpSpPr/>
          <p:nvPr/>
        </p:nvGrpSpPr>
        <p:grpSpPr>
          <a:xfrm rot="5400000">
            <a:off x="11524988" y="3914640"/>
            <a:ext cx="132293" cy="787115"/>
            <a:chOff x="5191352" y="758825"/>
            <a:chExt cx="139700" cy="828675"/>
          </a:xfrm>
        </p:grpSpPr>
        <p:sp>
          <p:nvSpPr>
            <p:cNvPr id="63" name="Rectangle 62"/>
            <p:cNvSpPr/>
            <p:nvPr/>
          </p:nvSpPr>
          <p:spPr>
            <a:xfrm>
              <a:off x="5191352" y="758825"/>
              <a:ext cx="139700" cy="828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5191352" y="1220787"/>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5191352" y="819166"/>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6" name="Oval 65"/>
            <p:cNvSpPr/>
            <p:nvPr/>
          </p:nvSpPr>
          <p:spPr>
            <a:xfrm>
              <a:off x="5191352" y="1019976"/>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7" name="Oval 66"/>
            <p:cNvSpPr/>
            <p:nvPr/>
          </p:nvSpPr>
          <p:spPr>
            <a:xfrm>
              <a:off x="5191352" y="1395412"/>
              <a:ext cx="139700" cy="1397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TextBox 55"/>
          <p:cNvSpPr txBox="1"/>
          <p:nvPr/>
        </p:nvSpPr>
        <p:spPr>
          <a:xfrm rot="16200000">
            <a:off x="822960" y="3226316"/>
            <a:ext cx="809224" cy="369332"/>
          </a:xfrm>
          <a:prstGeom prst="rect">
            <a:avLst/>
          </a:prstGeom>
          <a:noFill/>
          <a:ln w="38100">
            <a:solidFill>
              <a:schemeClr val="accent1">
                <a:shade val="5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smtClean="0"/>
              <a:t>R2</a:t>
            </a:r>
            <a:endParaRPr lang="en-US" b="1" dirty="0"/>
          </a:p>
        </p:txBody>
      </p:sp>
      <p:sp>
        <p:nvSpPr>
          <p:cNvPr id="79" name="TextBox 56"/>
          <p:cNvSpPr txBox="1"/>
          <p:nvPr/>
        </p:nvSpPr>
        <p:spPr>
          <a:xfrm rot="16200000">
            <a:off x="812800" y="4617860"/>
            <a:ext cx="809224" cy="369332"/>
          </a:xfrm>
          <a:prstGeom prst="rect">
            <a:avLst/>
          </a:prstGeom>
          <a:noFill/>
          <a:ln w="38100">
            <a:solidFill>
              <a:schemeClr val="accent1">
                <a:shade val="5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smtClean="0"/>
              <a:t>R3</a:t>
            </a:r>
            <a:endParaRPr lang="en-US" b="1" dirty="0"/>
          </a:p>
        </p:txBody>
      </p:sp>
      <p:cxnSp>
        <p:nvCxnSpPr>
          <p:cNvPr id="80" name="Straight Connector 79"/>
          <p:cNvCxnSpPr>
            <a:stCxn id="79" idx="1"/>
          </p:cNvCxnSpPr>
          <p:nvPr/>
        </p:nvCxnSpPr>
        <p:spPr>
          <a:xfrm flipH="1">
            <a:off x="1217029" y="5207138"/>
            <a:ext cx="383" cy="55139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78" idx="1"/>
            <a:endCxn id="79" idx="3"/>
          </p:cNvCxnSpPr>
          <p:nvPr/>
        </p:nvCxnSpPr>
        <p:spPr>
          <a:xfrm flipH="1">
            <a:off x="1217412" y="3815594"/>
            <a:ext cx="10160" cy="58232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2" name="Oval 81"/>
          <p:cNvSpPr/>
          <p:nvPr/>
        </p:nvSpPr>
        <p:spPr>
          <a:xfrm>
            <a:off x="1162279" y="4086765"/>
            <a:ext cx="133350" cy="1183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4" name="Oval 83"/>
          <p:cNvSpPr/>
          <p:nvPr/>
        </p:nvSpPr>
        <p:spPr>
          <a:xfrm>
            <a:off x="1170525" y="2422493"/>
            <a:ext cx="133350" cy="125837"/>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5" name="Oval 84"/>
          <p:cNvSpPr/>
          <p:nvPr/>
        </p:nvSpPr>
        <p:spPr>
          <a:xfrm>
            <a:off x="1147621" y="5976180"/>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86" name="Straight Connector 85"/>
          <p:cNvCxnSpPr>
            <a:endCxn id="360" idx="6"/>
          </p:cNvCxnSpPr>
          <p:nvPr/>
        </p:nvCxnSpPr>
        <p:spPr>
          <a:xfrm>
            <a:off x="2743815" y="6312550"/>
            <a:ext cx="4933374" cy="79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122083" y="3787508"/>
            <a:ext cx="838811" cy="7168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12V</a:t>
            </a:r>
          </a:p>
          <a:p>
            <a:pPr algn="ctr"/>
            <a:r>
              <a:rPr lang="en-US" sz="1400" dirty="0" smtClean="0"/>
              <a:t>LiFePO4</a:t>
            </a:r>
            <a:endParaRPr lang="en-US" sz="1400" dirty="0"/>
          </a:p>
        </p:txBody>
      </p:sp>
      <p:cxnSp>
        <p:nvCxnSpPr>
          <p:cNvPr id="94" name="Elbow Connector 93"/>
          <p:cNvCxnSpPr>
            <a:stCxn id="89" idx="2"/>
          </p:cNvCxnSpPr>
          <p:nvPr/>
        </p:nvCxnSpPr>
        <p:spPr>
          <a:xfrm rot="16200000" flipH="1">
            <a:off x="-169564" y="5215459"/>
            <a:ext cx="2081252" cy="659146"/>
          </a:xfrm>
          <a:prstGeom prst="bentConnector3">
            <a:avLst>
              <a:gd name="adj1" fmla="val 50000"/>
            </a:avLst>
          </a:prstGeom>
          <a:ln w="127000">
            <a:solidFill>
              <a:schemeClr val="tx1"/>
            </a:solidFill>
          </a:ln>
        </p:spPr>
        <p:style>
          <a:lnRef idx="1">
            <a:schemeClr val="dk1"/>
          </a:lnRef>
          <a:fillRef idx="0">
            <a:schemeClr val="dk1"/>
          </a:fillRef>
          <a:effectRef idx="0">
            <a:schemeClr val="dk1"/>
          </a:effectRef>
          <a:fontRef idx="minor">
            <a:schemeClr val="tx1"/>
          </a:fontRef>
        </p:style>
      </p:cxnSp>
      <p:sp>
        <p:nvSpPr>
          <p:cNvPr id="111" name="Rectangle 110"/>
          <p:cNvSpPr/>
          <p:nvPr/>
        </p:nvSpPr>
        <p:spPr>
          <a:xfrm>
            <a:off x="4066578" y="691336"/>
            <a:ext cx="609600" cy="7168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78033V3</a:t>
            </a:r>
            <a:endParaRPr lang="en-US" sz="1600" dirty="0"/>
          </a:p>
        </p:txBody>
      </p:sp>
      <p:cxnSp>
        <p:nvCxnSpPr>
          <p:cNvPr id="138" name="Straight Connector 137"/>
          <p:cNvCxnSpPr/>
          <p:nvPr/>
        </p:nvCxnSpPr>
        <p:spPr>
          <a:xfrm flipH="1">
            <a:off x="4161031" y="1885668"/>
            <a:ext cx="7490659" cy="20912"/>
          </a:xfrm>
          <a:prstGeom prst="line">
            <a:avLst/>
          </a:prstGeom>
          <a:ln w="38100"/>
        </p:spPr>
        <p:style>
          <a:lnRef idx="1">
            <a:schemeClr val="dk1"/>
          </a:lnRef>
          <a:fillRef idx="0">
            <a:schemeClr val="dk1"/>
          </a:fillRef>
          <a:effectRef idx="0">
            <a:schemeClr val="dk1"/>
          </a:effectRef>
          <a:fontRef idx="minor">
            <a:schemeClr val="tx1"/>
          </a:fontRef>
        </p:style>
      </p:cxnSp>
      <p:cxnSp>
        <p:nvCxnSpPr>
          <p:cNvPr id="176" name="Straight Connector 175"/>
          <p:cNvCxnSpPr/>
          <p:nvPr/>
        </p:nvCxnSpPr>
        <p:spPr>
          <a:xfrm flipV="1">
            <a:off x="3842745" y="3245397"/>
            <a:ext cx="4466863" cy="14723"/>
          </a:xfrm>
          <a:prstGeom prst="line">
            <a:avLst/>
          </a:prstGeom>
          <a:ln w="508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79" name="Straight Connector 178"/>
          <p:cNvCxnSpPr/>
          <p:nvPr/>
        </p:nvCxnSpPr>
        <p:spPr>
          <a:xfrm>
            <a:off x="6422842" y="3449571"/>
            <a:ext cx="3875573"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82" name="Straight Connector 181"/>
          <p:cNvCxnSpPr/>
          <p:nvPr/>
        </p:nvCxnSpPr>
        <p:spPr>
          <a:xfrm flipH="1">
            <a:off x="3879798" y="556812"/>
            <a:ext cx="48271" cy="4568783"/>
          </a:xfrm>
          <a:prstGeom prst="line">
            <a:avLst/>
          </a:prstGeom>
          <a:ln w="508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84" name="Straight Connector 183"/>
          <p:cNvCxnSpPr>
            <a:stCxn id="535" idx="2"/>
          </p:cNvCxnSpPr>
          <p:nvPr/>
        </p:nvCxnSpPr>
        <p:spPr>
          <a:xfrm flipH="1" flipV="1">
            <a:off x="3860582" y="5098302"/>
            <a:ext cx="6384027" cy="11563"/>
          </a:xfrm>
          <a:prstGeom prst="line">
            <a:avLst/>
          </a:prstGeom>
          <a:ln w="508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87" name="Straight Connector 186"/>
          <p:cNvCxnSpPr>
            <a:stCxn id="371" idx="2"/>
            <a:endCxn id="536" idx="2"/>
          </p:cNvCxnSpPr>
          <p:nvPr/>
        </p:nvCxnSpPr>
        <p:spPr>
          <a:xfrm flipV="1">
            <a:off x="7825226" y="4902359"/>
            <a:ext cx="2417280" cy="1941"/>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94" name="Straight Connector 193"/>
          <p:cNvCxnSpPr/>
          <p:nvPr/>
        </p:nvCxnSpPr>
        <p:spPr>
          <a:xfrm flipH="1">
            <a:off x="6812280" y="5067114"/>
            <a:ext cx="10029" cy="617710"/>
          </a:xfrm>
          <a:prstGeom prst="line">
            <a:avLst/>
          </a:prstGeom>
          <a:ln w="508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97" name="Straight Connector 196"/>
          <p:cNvCxnSpPr/>
          <p:nvPr/>
        </p:nvCxnSpPr>
        <p:spPr>
          <a:xfrm>
            <a:off x="10009512" y="3443776"/>
            <a:ext cx="8279" cy="1492504"/>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02" name="Straight Connector 201"/>
          <p:cNvCxnSpPr/>
          <p:nvPr/>
        </p:nvCxnSpPr>
        <p:spPr>
          <a:xfrm flipH="1">
            <a:off x="7573139" y="6738196"/>
            <a:ext cx="4251781"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212" name="Straight Connector 211"/>
          <p:cNvCxnSpPr/>
          <p:nvPr/>
        </p:nvCxnSpPr>
        <p:spPr>
          <a:xfrm>
            <a:off x="5236228" y="556812"/>
            <a:ext cx="0" cy="1111679"/>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15" name="Straight Connector 214"/>
          <p:cNvCxnSpPr/>
          <p:nvPr/>
        </p:nvCxnSpPr>
        <p:spPr>
          <a:xfrm>
            <a:off x="3928069" y="556812"/>
            <a:ext cx="132428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18" name="Straight Connector 217"/>
          <p:cNvCxnSpPr>
            <a:endCxn id="111" idx="1"/>
          </p:cNvCxnSpPr>
          <p:nvPr/>
        </p:nvCxnSpPr>
        <p:spPr>
          <a:xfrm>
            <a:off x="3708400" y="1049785"/>
            <a:ext cx="35817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
        <p:nvSpPr>
          <p:cNvPr id="224" name="TextBox 223"/>
          <p:cNvSpPr txBox="1"/>
          <p:nvPr/>
        </p:nvSpPr>
        <p:spPr>
          <a:xfrm>
            <a:off x="655451" y="204550"/>
            <a:ext cx="2050203" cy="369332"/>
          </a:xfrm>
          <a:prstGeom prst="rect">
            <a:avLst/>
          </a:prstGeom>
          <a:noFill/>
        </p:spPr>
        <p:txBody>
          <a:bodyPr wrap="square" rtlCol="0">
            <a:spAutoFit/>
          </a:bodyPr>
          <a:lstStyle/>
          <a:p>
            <a:r>
              <a:rPr lang="en-US" b="1" dirty="0" smtClean="0"/>
              <a:t>To buck converter</a:t>
            </a:r>
          </a:p>
        </p:txBody>
      </p:sp>
      <p:sp>
        <p:nvSpPr>
          <p:cNvPr id="225" name="Rectangle 224"/>
          <p:cNvSpPr/>
          <p:nvPr/>
        </p:nvSpPr>
        <p:spPr>
          <a:xfrm>
            <a:off x="475062" y="5742880"/>
            <a:ext cx="1485296" cy="7168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ACS712</a:t>
            </a:r>
          </a:p>
          <a:p>
            <a:pPr algn="ctr"/>
            <a:endParaRPr lang="en-US" dirty="0"/>
          </a:p>
          <a:p>
            <a:pPr algn="ctr"/>
            <a:endParaRPr lang="en-US" dirty="0"/>
          </a:p>
        </p:txBody>
      </p:sp>
      <p:grpSp>
        <p:nvGrpSpPr>
          <p:cNvPr id="284" name="Group 283"/>
          <p:cNvGrpSpPr/>
          <p:nvPr/>
        </p:nvGrpSpPr>
        <p:grpSpPr>
          <a:xfrm rot="10800000">
            <a:off x="8011328" y="6175193"/>
            <a:ext cx="157579" cy="661228"/>
            <a:chOff x="4503761" y="685800"/>
            <a:chExt cx="139700" cy="657225"/>
          </a:xfrm>
        </p:grpSpPr>
        <p:sp>
          <p:nvSpPr>
            <p:cNvPr id="285" name="Rectangle 284"/>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8" name="Oval 287"/>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03" name="Group 302"/>
          <p:cNvGrpSpPr/>
          <p:nvPr/>
        </p:nvGrpSpPr>
        <p:grpSpPr>
          <a:xfrm rot="10800000">
            <a:off x="7949368" y="2918998"/>
            <a:ext cx="157579" cy="661228"/>
            <a:chOff x="4503761" y="685800"/>
            <a:chExt cx="139700" cy="657225"/>
          </a:xfrm>
        </p:grpSpPr>
        <p:sp>
          <p:nvSpPr>
            <p:cNvPr id="304" name="Rectangle 303"/>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p:cNvSpPr/>
            <p:nvPr/>
          </p:nvSpPr>
          <p:spPr>
            <a:xfrm>
              <a:off x="4503761" y="73502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7" name="Oval 306"/>
            <p:cNvSpPr/>
            <p:nvPr/>
          </p:nvSpPr>
          <p:spPr>
            <a:xfrm>
              <a:off x="4503761" y="93583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08" name="Group 307"/>
          <p:cNvGrpSpPr/>
          <p:nvPr/>
        </p:nvGrpSpPr>
        <p:grpSpPr>
          <a:xfrm>
            <a:off x="8169908" y="1575731"/>
            <a:ext cx="139700" cy="657225"/>
            <a:chOff x="4503761" y="685800"/>
            <a:chExt cx="139700" cy="657225"/>
          </a:xfrm>
        </p:grpSpPr>
        <p:sp>
          <p:nvSpPr>
            <p:cNvPr id="309" name="Rectangle 308"/>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2" name="Oval 311"/>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18" name="Group 317"/>
          <p:cNvGrpSpPr/>
          <p:nvPr/>
        </p:nvGrpSpPr>
        <p:grpSpPr>
          <a:xfrm>
            <a:off x="5809472" y="2038956"/>
            <a:ext cx="330227" cy="314622"/>
            <a:chOff x="8296309" y="3218774"/>
            <a:chExt cx="442922" cy="325605"/>
          </a:xfrm>
        </p:grpSpPr>
        <p:sp>
          <p:nvSpPr>
            <p:cNvPr id="319" name="Isosceles Triangle 318"/>
            <p:cNvSpPr/>
            <p:nvPr/>
          </p:nvSpPr>
          <p:spPr>
            <a:xfrm>
              <a:off x="8333011" y="3304103"/>
              <a:ext cx="369332" cy="2402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0" name="Straight Connector 319"/>
            <p:cNvCxnSpPr/>
            <p:nvPr/>
          </p:nvCxnSpPr>
          <p:spPr>
            <a:xfrm flipH="1">
              <a:off x="8333012" y="3304102"/>
              <a:ext cx="369331" cy="1"/>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flipH="1">
              <a:off x="8695245" y="3218774"/>
              <a:ext cx="43986" cy="86037"/>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p:nvCxnSpPr>
          <p:spPr>
            <a:xfrm flipH="1">
              <a:off x="8296309" y="3292888"/>
              <a:ext cx="43986" cy="86037"/>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323" name="TextBox 322"/>
          <p:cNvSpPr txBox="1"/>
          <p:nvPr/>
        </p:nvSpPr>
        <p:spPr>
          <a:xfrm rot="16200000">
            <a:off x="5604397" y="995201"/>
            <a:ext cx="750753" cy="369332"/>
          </a:xfrm>
          <a:prstGeom prst="rect">
            <a:avLst/>
          </a:prstGeom>
          <a:noFill/>
          <a:ln w="38100">
            <a:solidFill>
              <a:schemeClr val="accent1">
                <a:shade val="50000"/>
              </a:schemeClr>
            </a:solidFill>
          </a:ln>
        </p:spPr>
        <p:txBody>
          <a:bodyPr wrap="square" rtlCol="0">
            <a:spAutoFit/>
          </a:bodyPr>
          <a:lstStyle/>
          <a:p>
            <a:pPr algn="ctr"/>
            <a:r>
              <a:rPr lang="en-US" dirty="0" smtClean="0"/>
              <a:t>R1</a:t>
            </a:r>
            <a:endParaRPr lang="en-US" dirty="0"/>
          </a:p>
        </p:txBody>
      </p:sp>
      <p:grpSp>
        <p:nvGrpSpPr>
          <p:cNvPr id="330" name="Group 329"/>
          <p:cNvGrpSpPr/>
          <p:nvPr/>
        </p:nvGrpSpPr>
        <p:grpSpPr>
          <a:xfrm rot="5400000">
            <a:off x="11543014" y="4206900"/>
            <a:ext cx="133682" cy="703873"/>
            <a:chOff x="4503761" y="685800"/>
            <a:chExt cx="139700" cy="657225"/>
          </a:xfrm>
        </p:grpSpPr>
        <p:sp>
          <p:nvSpPr>
            <p:cNvPr id="331" name="Rectangle 330"/>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Oval 331"/>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Oval 332"/>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4" name="Oval 333"/>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35" name="Group 334"/>
          <p:cNvGrpSpPr/>
          <p:nvPr/>
        </p:nvGrpSpPr>
        <p:grpSpPr>
          <a:xfrm rot="5400000">
            <a:off x="11540720" y="4387376"/>
            <a:ext cx="133682" cy="703873"/>
            <a:chOff x="4503761" y="685800"/>
            <a:chExt cx="139700" cy="657225"/>
          </a:xfrm>
        </p:grpSpPr>
        <p:sp>
          <p:nvSpPr>
            <p:cNvPr id="336" name="Rectangle 335"/>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9" name="Oval 338"/>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40" name="Group 339"/>
          <p:cNvGrpSpPr/>
          <p:nvPr/>
        </p:nvGrpSpPr>
        <p:grpSpPr>
          <a:xfrm rot="5400000">
            <a:off x="11550062" y="4559205"/>
            <a:ext cx="133682" cy="703873"/>
            <a:chOff x="4503761" y="685800"/>
            <a:chExt cx="139700" cy="657225"/>
          </a:xfrm>
        </p:grpSpPr>
        <p:sp>
          <p:nvSpPr>
            <p:cNvPr id="341" name="Rectangle 340"/>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341"/>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Oval 342"/>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4" name="Oval 343"/>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45" name="Group 344"/>
          <p:cNvGrpSpPr/>
          <p:nvPr/>
        </p:nvGrpSpPr>
        <p:grpSpPr>
          <a:xfrm rot="5400000">
            <a:off x="11540720" y="4719035"/>
            <a:ext cx="133682" cy="703873"/>
            <a:chOff x="4503761" y="685800"/>
            <a:chExt cx="139700" cy="657225"/>
          </a:xfrm>
        </p:grpSpPr>
        <p:sp>
          <p:nvSpPr>
            <p:cNvPr id="346" name="Rectangle 345"/>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50" name="Group 349"/>
          <p:cNvGrpSpPr/>
          <p:nvPr/>
        </p:nvGrpSpPr>
        <p:grpSpPr>
          <a:xfrm rot="5400000">
            <a:off x="11558890" y="4910115"/>
            <a:ext cx="133682" cy="703873"/>
            <a:chOff x="4503761" y="685800"/>
            <a:chExt cx="139700" cy="657225"/>
          </a:xfrm>
        </p:grpSpPr>
        <p:sp>
          <p:nvSpPr>
            <p:cNvPr id="351" name="Rectangle 350"/>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351"/>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Oval 352"/>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54" name="Group 353"/>
          <p:cNvGrpSpPr/>
          <p:nvPr/>
        </p:nvGrpSpPr>
        <p:grpSpPr>
          <a:xfrm rot="5400000">
            <a:off x="11550061" y="5100250"/>
            <a:ext cx="133682" cy="703873"/>
            <a:chOff x="4503761" y="685800"/>
            <a:chExt cx="139700" cy="657225"/>
          </a:xfrm>
        </p:grpSpPr>
        <p:sp>
          <p:nvSpPr>
            <p:cNvPr id="355" name="Rectangle 354"/>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356"/>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58" name="Group 357"/>
          <p:cNvGrpSpPr/>
          <p:nvPr/>
        </p:nvGrpSpPr>
        <p:grpSpPr>
          <a:xfrm rot="10800000">
            <a:off x="7677189" y="6175991"/>
            <a:ext cx="157579" cy="661228"/>
            <a:chOff x="4503761" y="685800"/>
            <a:chExt cx="139700" cy="657225"/>
          </a:xfrm>
        </p:grpSpPr>
        <p:sp>
          <p:nvSpPr>
            <p:cNvPr id="359" name="Rectangle 358"/>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2" name="Oval 361"/>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63" name="Group 362"/>
          <p:cNvGrpSpPr/>
          <p:nvPr/>
        </p:nvGrpSpPr>
        <p:grpSpPr>
          <a:xfrm rot="10800000">
            <a:off x="8368326" y="6175991"/>
            <a:ext cx="157579" cy="661228"/>
            <a:chOff x="4503761" y="685800"/>
            <a:chExt cx="139700" cy="657225"/>
          </a:xfrm>
        </p:grpSpPr>
        <p:sp>
          <p:nvSpPr>
            <p:cNvPr id="364" name="Rectangle 363"/>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7" name="Oval 366"/>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68" name="Group 367"/>
          <p:cNvGrpSpPr/>
          <p:nvPr/>
        </p:nvGrpSpPr>
        <p:grpSpPr>
          <a:xfrm>
            <a:off x="7825226" y="4777737"/>
            <a:ext cx="145032" cy="698530"/>
            <a:chOff x="4503761" y="685800"/>
            <a:chExt cx="139700" cy="657225"/>
          </a:xfrm>
        </p:grpSpPr>
        <p:sp>
          <p:nvSpPr>
            <p:cNvPr id="369" name="Rectangle 368"/>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p:cNvSpPr/>
            <p:nvPr/>
          </p:nvSpPr>
          <p:spPr>
            <a:xfrm>
              <a:off x="4503761" y="73502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2" name="Oval 371"/>
            <p:cNvSpPr/>
            <p:nvPr/>
          </p:nvSpPr>
          <p:spPr>
            <a:xfrm>
              <a:off x="4503761" y="93583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76" name="Group 375"/>
          <p:cNvGrpSpPr/>
          <p:nvPr/>
        </p:nvGrpSpPr>
        <p:grpSpPr>
          <a:xfrm>
            <a:off x="8170554" y="4785895"/>
            <a:ext cx="145032" cy="698530"/>
            <a:chOff x="4503761" y="685800"/>
            <a:chExt cx="139700" cy="657225"/>
          </a:xfrm>
        </p:grpSpPr>
        <p:sp>
          <p:nvSpPr>
            <p:cNvPr id="377" name="Rectangle 376"/>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p:cNvSpPr/>
            <p:nvPr/>
          </p:nvSpPr>
          <p:spPr>
            <a:xfrm>
              <a:off x="4503761" y="73502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0" name="Oval 379"/>
            <p:cNvSpPr/>
            <p:nvPr/>
          </p:nvSpPr>
          <p:spPr>
            <a:xfrm>
              <a:off x="4503761" y="93583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213" name="Straight Connector 212"/>
          <p:cNvCxnSpPr/>
          <p:nvPr/>
        </p:nvCxnSpPr>
        <p:spPr>
          <a:xfrm flipH="1">
            <a:off x="10499582" y="1898207"/>
            <a:ext cx="1152108" cy="530312"/>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04" name="Straight Connector 203"/>
          <p:cNvCxnSpPr/>
          <p:nvPr/>
        </p:nvCxnSpPr>
        <p:spPr>
          <a:xfrm flipH="1" flipV="1">
            <a:off x="5773283" y="1998609"/>
            <a:ext cx="190053" cy="2922"/>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06" name="Straight Connector 205"/>
          <p:cNvCxnSpPr/>
          <p:nvPr/>
        </p:nvCxnSpPr>
        <p:spPr>
          <a:xfrm>
            <a:off x="5978285" y="2393946"/>
            <a:ext cx="6196" cy="325317"/>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08" name="Straight Connector 207"/>
          <p:cNvCxnSpPr/>
          <p:nvPr/>
        </p:nvCxnSpPr>
        <p:spPr>
          <a:xfrm flipV="1">
            <a:off x="5792214" y="2016414"/>
            <a:ext cx="11245" cy="458826"/>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14" name="Straight Connector 213"/>
          <p:cNvCxnSpPr>
            <a:stCxn id="319" idx="0"/>
            <a:endCxn id="323" idx="1"/>
          </p:cNvCxnSpPr>
          <p:nvPr/>
        </p:nvCxnSpPr>
        <p:spPr>
          <a:xfrm flipV="1">
            <a:off x="5974517" y="1555244"/>
            <a:ext cx="5257" cy="566163"/>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20" name="Straight Connector 219"/>
          <p:cNvCxnSpPr/>
          <p:nvPr/>
        </p:nvCxnSpPr>
        <p:spPr>
          <a:xfrm>
            <a:off x="6360178" y="556811"/>
            <a:ext cx="0" cy="1111679"/>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21" name="Straight Connector 220"/>
          <p:cNvCxnSpPr>
            <a:endCxn id="20" idx="2"/>
          </p:cNvCxnSpPr>
          <p:nvPr/>
        </p:nvCxnSpPr>
        <p:spPr>
          <a:xfrm>
            <a:off x="5938761" y="541573"/>
            <a:ext cx="443113" cy="3516"/>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
        <p:nvSpPr>
          <p:cNvPr id="226" name="Oval 225"/>
          <p:cNvSpPr/>
          <p:nvPr/>
        </p:nvSpPr>
        <p:spPr>
          <a:xfrm>
            <a:off x="6289492" y="1617215"/>
            <a:ext cx="133350" cy="10926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7" name="Straight Connector 226"/>
          <p:cNvCxnSpPr>
            <a:endCxn id="323" idx="3"/>
          </p:cNvCxnSpPr>
          <p:nvPr/>
        </p:nvCxnSpPr>
        <p:spPr>
          <a:xfrm flipH="1">
            <a:off x="5979774" y="529518"/>
            <a:ext cx="1610" cy="274973"/>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5298304" y="206535"/>
            <a:ext cx="2167139" cy="338554"/>
          </a:xfrm>
          <a:prstGeom prst="rect">
            <a:avLst/>
          </a:prstGeom>
          <a:noFill/>
        </p:spPr>
        <p:txBody>
          <a:bodyPr wrap="square" rtlCol="0">
            <a:spAutoFit/>
          </a:bodyPr>
          <a:lstStyle/>
          <a:p>
            <a:r>
              <a:rPr lang="en-US" sz="1600" b="1" dirty="0" smtClean="0"/>
              <a:t>For external reference</a:t>
            </a:r>
            <a:endParaRPr lang="en-US" sz="1600" b="1" dirty="0"/>
          </a:p>
        </p:txBody>
      </p:sp>
      <p:cxnSp>
        <p:nvCxnSpPr>
          <p:cNvPr id="269" name="Straight Connector 268"/>
          <p:cNvCxnSpPr/>
          <p:nvPr/>
        </p:nvCxnSpPr>
        <p:spPr>
          <a:xfrm>
            <a:off x="4010080" y="1631954"/>
            <a:ext cx="28502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a:off x="4010080" y="1701949"/>
            <a:ext cx="285029" cy="2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flipV="1">
            <a:off x="4162002" y="1418530"/>
            <a:ext cx="3198" cy="22398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flipV="1">
            <a:off x="4149302" y="1683305"/>
            <a:ext cx="3198" cy="2313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flipV="1">
            <a:off x="4372431" y="1405161"/>
            <a:ext cx="3198" cy="5171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a:off x="4431572" y="1612642"/>
            <a:ext cx="28502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a:off x="4431572" y="1682637"/>
            <a:ext cx="285029" cy="2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p:nvCxnSpPr>
        <p:spPr>
          <a:xfrm flipV="1">
            <a:off x="4583494" y="1399218"/>
            <a:ext cx="3198" cy="22398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flipV="1">
            <a:off x="4570794" y="1663993"/>
            <a:ext cx="3198" cy="2313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79" name="Picture 278"/>
          <p:cNvPicPr>
            <a:picLocks noChangeAspect="1"/>
          </p:cNvPicPr>
          <p:nvPr/>
        </p:nvPicPr>
        <p:blipFill rotWithShape="1">
          <a:blip r:embed="rId2"/>
          <a:srcRect t="1" b="22832"/>
          <a:stretch/>
        </p:blipFill>
        <p:spPr>
          <a:xfrm>
            <a:off x="2065371" y="711208"/>
            <a:ext cx="561975" cy="294007"/>
          </a:xfrm>
          <a:prstGeom prst="rect">
            <a:avLst/>
          </a:prstGeom>
        </p:spPr>
      </p:pic>
      <p:cxnSp>
        <p:nvCxnSpPr>
          <p:cNvPr id="282" name="Straight Connector 281"/>
          <p:cNvCxnSpPr/>
          <p:nvPr/>
        </p:nvCxnSpPr>
        <p:spPr>
          <a:xfrm flipH="1" flipV="1">
            <a:off x="11651690" y="1854132"/>
            <a:ext cx="11355" cy="4698552"/>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89" name="Straight Connector 288"/>
          <p:cNvCxnSpPr/>
          <p:nvPr/>
        </p:nvCxnSpPr>
        <p:spPr>
          <a:xfrm flipH="1" flipV="1">
            <a:off x="3469417" y="1049785"/>
            <a:ext cx="6569" cy="5502899"/>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90" name="Straight Connector 289"/>
          <p:cNvCxnSpPr>
            <a:endCxn id="394" idx="4"/>
          </p:cNvCxnSpPr>
          <p:nvPr/>
        </p:nvCxnSpPr>
        <p:spPr>
          <a:xfrm flipH="1" flipV="1">
            <a:off x="2912458" y="1688729"/>
            <a:ext cx="15035" cy="4890458"/>
          </a:xfrm>
          <a:prstGeom prst="line">
            <a:avLst/>
          </a:prstGeom>
          <a:ln w="127000">
            <a:solidFill>
              <a:schemeClr val="tx1"/>
            </a:solidFill>
          </a:ln>
        </p:spPr>
        <p:style>
          <a:lnRef idx="1">
            <a:schemeClr val="dk1"/>
          </a:lnRef>
          <a:fillRef idx="0">
            <a:schemeClr val="dk1"/>
          </a:fillRef>
          <a:effectRef idx="0">
            <a:schemeClr val="dk1"/>
          </a:effectRef>
          <a:fontRef idx="minor">
            <a:schemeClr val="tx1"/>
          </a:fontRef>
        </p:style>
      </p:cxnSp>
      <p:cxnSp>
        <p:nvCxnSpPr>
          <p:cNvPr id="291" name="Straight Connector 290"/>
          <p:cNvCxnSpPr>
            <a:endCxn id="418" idx="2"/>
          </p:cNvCxnSpPr>
          <p:nvPr/>
        </p:nvCxnSpPr>
        <p:spPr>
          <a:xfrm flipV="1">
            <a:off x="1170525" y="6592329"/>
            <a:ext cx="1683120" cy="13142"/>
          </a:xfrm>
          <a:prstGeom prst="line">
            <a:avLst/>
          </a:prstGeom>
          <a:ln w="127000">
            <a:solidFill>
              <a:schemeClr val="tx1"/>
            </a:solidFill>
          </a:ln>
        </p:spPr>
        <p:style>
          <a:lnRef idx="1">
            <a:schemeClr val="dk1"/>
          </a:lnRef>
          <a:fillRef idx="0">
            <a:schemeClr val="dk1"/>
          </a:fillRef>
          <a:effectRef idx="0">
            <a:schemeClr val="dk1"/>
          </a:effectRef>
          <a:fontRef idx="minor">
            <a:schemeClr val="tx1"/>
          </a:fontRef>
        </p:style>
      </p:cxnSp>
      <p:sp>
        <p:nvSpPr>
          <p:cNvPr id="292" name="Oval 291"/>
          <p:cNvSpPr/>
          <p:nvPr/>
        </p:nvSpPr>
        <p:spPr>
          <a:xfrm>
            <a:off x="5915858" y="1948685"/>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3" name="Oval 292"/>
          <p:cNvSpPr/>
          <p:nvPr/>
        </p:nvSpPr>
        <p:spPr>
          <a:xfrm>
            <a:off x="4503248" y="1849518"/>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9" name="Oval 298"/>
          <p:cNvSpPr/>
          <p:nvPr/>
        </p:nvSpPr>
        <p:spPr>
          <a:xfrm>
            <a:off x="4306398" y="1855868"/>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0" name="Oval 299"/>
          <p:cNvSpPr/>
          <p:nvPr/>
        </p:nvSpPr>
        <p:spPr>
          <a:xfrm>
            <a:off x="4084148" y="1855868"/>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1" name="Oval 300"/>
          <p:cNvSpPr/>
          <p:nvPr/>
        </p:nvSpPr>
        <p:spPr>
          <a:xfrm>
            <a:off x="11557739" y="1861253"/>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49" name="Straight Connector 348"/>
          <p:cNvCxnSpPr>
            <a:endCxn id="398" idx="3"/>
          </p:cNvCxnSpPr>
          <p:nvPr/>
        </p:nvCxnSpPr>
        <p:spPr>
          <a:xfrm flipH="1" flipV="1">
            <a:off x="2636896" y="1631278"/>
            <a:ext cx="299823" cy="7069"/>
          </a:xfrm>
          <a:prstGeom prst="line">
            <a:avLst/>
          </a:prstGeom>
          <a:ln w="127000">
            <a:solidFill>
              <a:schemeClr val="tx1"/>
            </a:solidFill>
          </a:ln>
        </p:spPr>
        <p:style>
          <a:lnRef idx="1">
            <a:schemeClr val="dk1"/>
          </a:lnRef>
          <a:fillRef idx="0">
            <a:schemeClr val="dk1"/>
          </a:fillRef>
          <a:effectRef idx="0">
            <a:schemeClr val="dk1"/>
          </a:effectRef>
          <a:fontRef idx="minor">
            <a:schemeClr val="tx1"/>
          </a:fontRef>
        </p:style>
      </p:cxnSp>
      <p:sp>
        <p:nvSpPr>
          <p:cNvPr id="375" name="Oval 374"/>
          <p:cNvSpPr/>
          <p:nvPr/>
        </p:nvSpPr>
        <p:spPr>
          <a:xfrm>
            <a:off x="3820610" y="3208552"/>
            <a:ext cx="133350" cy="10926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Rectangle 380"/>
          <p:cNvSpPr/>
          <p:nvPr/>
        </p:nvSpPr>
        <p:spPr>
          <a:xfrm>
            <a:off x="1384979" y="2356014"/>
            <a:ext cx="623808" cy="24765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2" name="TextBox 4"/>
          <p:cNvSpPr txBox="1"/>
          <p:nvPr/>
        </p:nvSpPr>
        <p:spPr>
          <a:xfrm>
            <a:off x="1108622" y="2548673"/>
            <a:ext cx="122590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smtClean="0"/>
              <a:t>15 A</a:t>
            </a:r>
            <a:endParaRPr lang="en-US" b="1" dirty="0"/>
          </a:p>
        </p:txBody>
      </p:sp>
      <p:cxnSp>
        <p:nvCxnSpPr>
          <p:cNvPr id="383" name="Straight Connector 382"/>
          <p:cNvCxnSpPr/>
          <p:nvPr/>
        </p:nvCxnSpPr>
        <p:spPr>
          <a:xfrm flipV="1">
            <a:off x="11824919" y="1663747"/>
            <a:ext cx="0" cy="5074449"/>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385" name="Straight Connector 384"/>
          <p:cNvCxnSpPr>
            <a:endCxn id="78" idx="3"/>
          </p:cNvCxnSpPr>
          <p:nvPr/>
        </p:nvCxnSpPr>
        <p:spPr>
          <a:xfrm>
            <a:off x="1226737" y="861641"/>
            <a:ext cx="835" cy="2144729"/>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386" name="Straight Connector 385"/>
          <p:cNvCxnSpPr/>
          <p:nvPr/>
        </p:nvCxnSpPr>
        <p:spPr>
          <a:xfrm>
            <a:off x="1249583" y="885545"/>
            <a:ext cx="820657"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387" name="Straight Connector 386"/>
          <p:cNvCxnSpPr>
            <a:stCxn id="391" idx="6"/>
            <a:endCxn id="398" idx="1"/>
          </p:cNvCxnSpPr>
          <p:nvPr/>
        </p:nvCxnSpPr>
        <p:spPr>
          <a:xfrm flipV="1">
            <a:off x="1287124" y="1631278"/>
            <a:ext cx="787797" cy="5201"/>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388" name="Straight Connector 387"/>
          <p:cNvCxnSpPr>
            <a:stCxn id="84" idx="6"/>
            <a:endCxn id="399" idx="1"/>
          </p:cNvCxnSpPr>
          <p:nvPr/>
        </p:nvCxnSpPr>
        <p:spPr>
          <a:xfrm>
            <a:off x="1303875" y="2485412"/>
            <a:ext cx="753356" cy="3151"/>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389" name="Straight Connector 388"/>
          <p:cNvCxnSpPr>
            <a:stCxn id="393" idx="2"/>
            <a:endCxn id="279" idx="3"/>
          </p:cNvCxnSpPr>
          <p:nvPr/>
        </p:nvCxnSpPr>
        <p:spPr>
          <a:xfrm flipH="1" flipV="1">
            <a:off x="2627346" y="858212"/>
            <a:ext cx="224212" cy="909"/>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390" name="Straight Connector 389"/>
          <p:cNvCxnSpPr>
            <a:endCxn id="399" idx="3"/>
          </p:cNvCxnSpPr>
          <p:nvPr/>
        </p:nvCxnSpPr>
        <p:spPr>
          <a:xfrm flipH="1">
            <a:off x="2619206" y="2483556"/>
            <a:ext cx="282251" cy="5007"/>
          </a:xfrm>
          <a:prstGeom prst="line">
            <a:avLst/>
          </a:prstGeom>
          <a:ln w="127000">
            <a:solidFill>
              <a:schemeClr val="tx1"/>
            </a:solidFill>
          </a:ln>
        </p:spPr>
        <p:style>
          <a:lnRef idx="1">
            <a:schemeClr val="dk1"/>
          </a:lnRef>
          <a:fillRef idx="0">
            <a:schemeClr val="dk1"/>
          </a:fillRef>
          <a:effectRef idx="0">
            <a:schemeClr val="dk1"/>
          </a:effectRef>
          <a:fontRef idx="minor">
            <a:schemeClr val="tx1"/>
          </a:fontRef>
        </p:style>
      </p:cxnSp>
      <p:sp>
        <p:nvSpPr>
          <p:cNvPr id="391" name="Oval 390"/>
          <p:cNvSpPr/>
          <p:nvPr/>
        </p:nvSpPr>
        <p:spPr>
          <a:xfrm>
            <a:off x="1153774" y="1573560"/>
            <a:ext cx="133350" cy="125837"/>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92" name="Oval 391"/>
          <p:cNvSpPr/>
          <p:nvPr/>
        </p:nvSpPr>
        <p:spPr>
          <a:xfrm>
            <a:off x="1144395" y="827864"/>
            <a:ext cx="133350" cy="125837"/>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93" name="Oval 392"/>
          <p:cNvSpPr/>
          <p:nvPr/>
        </p:nvSpPr>
        <p:spPr>
          <a:xfrm>
            <a:off x="2851558" y="804490"/>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4" name="Oval 393"/>
          <p:cNvSpPr/>
          <p:nvPr/>
        </p:nvSpPr>
        <p:spPr>
          <a:xfrm>
            <a:off x="2845783" y="1579468"/>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5" name="Oval 394"/>
          <p:cNvSpPr/>
          <p:nvPr/>
        </p:nvSpPr>
        <p:spPr>
          <a:xfrm>
            <a:off x="2856496" y="2425290"/>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6" name="Rectangle 395"/>
          <p:cNvSpPr/>
          <p:nvPr/>
        </p:nvSpPr>
        <p:spPr>
          <a:xfrm>
            <a:off x="1393069" y="741216"/>
            <a:ext cx="623808" cy="24765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97" name="TextBox 4"/>
          <p:cNvSpPr txBox="1"/>
          <p:nvPr/>
        </p:nvSpPr>
        <p:spPr>
          <a:xfrm>
            <a:off x="1443575" y="396597"/>
            <a:ext cx="55140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1</a:t>
            </a:r>
            <a:r>
              <a:rPr lang="en-US" b="1" dirty="0" smtClean="0"/>
              <a:t> A</a:t>
            </a:r>
            <a:endParaRPr lang="en-US" b="1" dirty="0"/>
          </a:p>
        </p:txBody>
      </p:sp>
      <p:pic>
        <p:nvPicPr>
          <p:cNvPr id="398" name="Picture 397"/>
          <p:cNvPicPr>
            <a:picLocks noChangeAspect="1"/>
          </p:cNvPicPr>
          <p:nvPr/>
        </p:nvPicPr>
        <p:blipFill rotWithShape="1">
          <a:blip r:embed="rId2"/>
          <a:srcRect t="1" b="22832"/>
          <a:stretch/>
        </p:blipFill>
        <p:spPr>
          <a:xfrm>
            <a:off x="2074921" y="1484274"/>
            <a:ext cx="561975" cy="294007"/>
          </a:xfrm>
          <a:prstGeom prst="rect">
            <a:avLst/>
          </a:prstGeom>
        </p:spPr>
      </p:pic>
      <p:sp>
        <p:nvSpPr>
          <p:cNvPr id="131" name="Rectangle 130"/>
          <p:cNvSpPr/>
          <p:nvPr/>
        </p:nvSpPr>
        <p:spPr>
          <a:xfrm>
            <a:off x="1222922" y="1750102"/>
            <a:ext cx="1670911" cy="584775"/>
          </a:xfrm>
          <a:prstGeom prst="rect">
            <a:avLst/>
          </a:prstGeom>
        </p:spPr>
        <p:txBody>
          <a:bodyPr wrap="square">
            <a:spAutoFit/>
          </a:bodyPr>
          <a:lstStyle/>
          <a:p>
            <a:r>
              <a:rPr lang="en-US" sz="1600" b="1" dirty="0" smtClean="0"/>
              <a:t>To 2 x motor controller power</a:t>
            </a:r>
            <a:endParaRPr lang="en-US" sz="1600" b="1" dirty="0"/>
          </a:p>
        </p:txBody>
      </p:sp>
      <p:cxnSp>
        <p:nvCxnSpPr>
          <p:cNvPr id="400" name="Straight Connector 399"/>
          <p:cNvCxnSpPr>
            <a:endCxn id="89" idx="0"/>
          </p:cNvCxnSpPr>
          <p:nvPr/>
        </p:nvCxnSpPr>
        <p:spPr>
          <a:xfrm>
            <a:off x="536255" y="2482225"/>
            <a:ext cx="5234" cy="1305283"/>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401" name="Straight Connector 400"/>
          <p:cNvCxnSpPr/>
          <p:nvPr/>
        </p:nvCxnSpPr>
        <p:spPr>
          <a:xfrm>
            <a:off x="543549" y="2482225"/>
            <a:ext cx="64287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
        <p:nvSpPr>
          <p:cNvPr id="403" name="Rectangle 402"/>
          <p:cNvSpPr/>
          <p:nvPr/>
        </p:nvSpPr>
        <p:spPr>
          <a:xfrm>
            <a:off x="1401357" y="1504214"/>
            <a:ext cx="623808" cy="24765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4" name="TextBox 4"/>
          <p:cNvSpPr txBox="1"/>
          <p:nvPr/>
        </p:nvSpPr>
        <p:spPr>
          <a:xfrm>
            <a:off x="1098457" y="1164308"/>
            <a:ext cx="122590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smtClean="0"/>
              <a:t>15 A</a:t>
            </a:r>
            <a:endParaRPr lang="en-US" b="1" dirty="0"/>
          </a:p>
        </p:txBody>
      </p:sp>
      <p:sp>
        <p:nvSpPr>
          <p:cNvPr id="405" name="Oval 404"/>
          <p:cNvSpPr/>
          <p:nvPr/>
        </p:nvSpPr>
        <p:spPr>
          <a:xfrm>
            <a:off x="3855004" y="1010015"/>
            <a:ext cx="133350" cy="10926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TextBox 405"/>
          <p:cNvSpPr txBox="1"/>
          <p:nvPr/>
        </p:nvSpPr>
        <p:spPr>
          <a:xfrm>
            <a:off x="3059046" y="128705"/>
            <a:ext cx="1223335" cy="646331"/>
          </a:xfrm>
          <a:prstGeom prst="rect">
            <a:avLst/>
          </a:prstGeom>
          <a:noFill/>
        </p:spPr>
        <p:txBody>
          <a:bodyPr wrap="square" rtlCol="0">
            <a:spAutoFit/>
          </a:bodyPr>
          <a:lstStyle/>
          <a:p>
            <a:r>
              <a:rPr lang="en-US" b="1" dirty="0" smtClean="0"/>
              <a:t>From buck converter</a:t>
            </a:r>
          </a:p>
        </p:txBody>
      </p:sp>
      <p:cxnSp>
        <p:nvCxnSpPr>
          <p:cNvPr id="407" name="Straight Connector 406"/>
          <p:cNvCxnSpPr/>
          <p:nvPr/>
        </p:nvCxnSpPr>
        <p:spPr>
          <a:xfrm flipV="1">
            <a:off x="1277162" y="4154375"/>
            <a:ext cx="1466653" cy="53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8" name="Straight Connector 407"/>
          <p:cNvCxnSpPr/>
          <p:nvPr/>
        </p:nvCxnSpPr>
        <p:spPr>
          <a:xfrm>
            <a:off x="2735023" y="4154375"/>
            <a:ext cx="8792" cy="215817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09" name="Oval 408"/>
          <p:cNvSpPr/>
          <p:nvPr/>
        </p:nvSpPr>
        <p:spPr>
          <a:xfrm>
            <a:off x="1147076" y="5496150"/>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10" name="Straight Connector 409"/>
          <p:cNvCxnSpPr/>
          <p:nvPr/>
        </p:nvCxnSpPr>
        <p:spPr>
          <a:xfrm flipV="1">
            <a:off x="2362200" y="4994738"/>
            <a:ext cx="329413" cy="939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1" name="Straight Connector 410"/>
          <p:cNvCxnSpPr/>
          <p:nvPr/>
        </p:nvCxnSpPr>
        <p:spPr>
          <a:xfrm flipV="1">
            <a:off x="2368550" y="5138894"/>
            <a:ext cx="310617" cy="209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p:nvCxnSpPr>
        <p:spPr>
          <a:xfrm flipV="1">
            <a:off x="2522002" y="4174518"/>
            <a:ext cx="3198" cy="83232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3" name="Straight Connector 412"/>
          <p:cNvCxnSpPr>
            <a:stCxn id="416" idx="0"/>
          </p:cNvCxnSpPr>
          <p:nvPr/>
        </p:nvCxnSpPr>
        <p:spPr>
          <a:xfrm flipV="1">
            <a:off x="2512499" y="5133032"/>
            <a:ext cx="1" cy="141150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5" name="Oval 414"/>
          <p:cNvSpPr/>
          <p:nvPr/>
        </p:nvSpPr>
        <p:spPr>
          <a:xfrm>
            <a:off x="2474400" y="4102445"/>
            <a:ext cx="133350" cy="109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Oval 415"/>
          <p:cNvSpPr/>
          <p:nvPr/>
        </p:nvSpPr>
        <p:spPr>
          <a:xfrm>
            <a:off x="2445824" y="6544538"/>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8" name="Oval 417"/>
          <p:cNvSpPr/>
          <p:nvPr/>
        </p:nvSpPr>
        <p:spPr>
          <a:xfrm>
            <a:off x="2853645" y="6537698"/>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9" name="Oval 418"/>
          <p:cNvSpPr/>
          <p:nvPr/>
        </p:nvSpPr>
        <p:spPr>
          <a:xfrm>
            <a:off x="3390909" y="6522106"/>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0" name="TextBox 419"/>
          <p:cNvSpPr txBox="1"/>
          <p:nvPr/>
        </p:nvSpPr>
        <p:spPr>
          <a:xfrm>
            <a:off x="1360411" y="4303288"/>
            <a:ext cx="1186744" cy="584775"/>
          </a:xfrm>
          <a:prstGeom prst="rect">
            <a:avLst/>
          </a:prstGeom>
          <a:noFill/>
        </p:spPr>
        <p:txBody>
          <a:bodyPr wrap="square" rtlCol="0">
            <a:spAutoFit/>
          </a:bodyPr>
          <a:lstStyle/>
          <a:p>
            <a:r>
              <a:rPr lang="en-US" sz="1600" b="1" dirty="0" smtClean="0"/>
              <a:t>For battery volt meter</a:t>
            </a:r>
            <a:endParaRPr lang="en-US" sz="1600" b="1" dirty="0"/>
          </a:p>
        </p:txBody>
      </p:sp>
      <p:sp>
        <p:nvSpPr>
          <p:cNvPr id="274" name="Oval 273"/>
          <p:cNvSpPr/>
          <p:nvPr/>
        </p:nvSpPr>
        <p:spPr>
          <a:xfrm>
            <a:off x="6745605" y="5054226"/>
            <a:ext cx="133350" cy="10926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0" name="Group 279"/>
          <p:cNvGrpSpPr/>
          <p:nvPr/>
        </p:nvGrpSpPr>
        <p:grpSpPr>
          <a:xfrm rot="10800000">
            <a:off x="9280983" y="6181968"/>
            <a:ext cx="157579" cy="661228"/>
            <a:chOff x="4503761" y="685800"/>
            <a:chExt cx="139700" cy="657225"/>
          </a:xfrm>
        </p:grpSpPr>
        <p:sp>
          <p:nvSpPr>
            <p:cNvPr id="281" name="Rectangle 280"/>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4" name="Oval 373"/>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02" name="Group 401"/>
          <p:cNvGrpSpPr/>
          <p:nvPr/>
        </p:nvGrpSpPr>
        <p:grpSpPr>
          <a:xfrm rot="10800000">
            <a:off x="8745530" y="6173191"/>
            <a:ext cx="157579" cy="661228"/>
            <a:chOff x="4503761" y="685800"/>
            <a:chExt cx="139700" cy="657225"/>
          </a:xfrm>
        </p:grpSpPr>
        <p:sp>
          <p:nvSpPr>
            <p:cNvPr id="421" name="Rectangle 420"/>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Oval 421"/>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Oval 422"/>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4" name="Oval 423"/>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25" name="Group 424"/>
          <p:cNvGrpSpPr/>
          <p:nvPr/>
        </p:nvGrpSpPr>
        <p:grpSpPr>
          <a:xfrm rot="10800000">
            <a:off x="9641951" y="6160967"/>
            <a:ext cx="157579" cy="661228"/>
            <a:chOff x="4503761" y="685800"/>
            <a:chExt cx="139700" cy="657225"/>
          </a:xfrm>
        </p:grpSpPr>
        <p:sp>
          <p:nvSpPr>
            <p:cNvPr id="431" name="Rectangle 430"/>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Oval 431"/>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Oval 432"/>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4" name="Oval 433"/>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35" name="Group 434"/>
          <p:cNvGrpSpPr/>
          <p:nvPr/>
        </p:nvGrpSpPr>
        <p:grpSpPr>
          <a:xfrm>
            <a:off x="8533161" y="4785895"/>
            <a:ext cx="145032" cy="698530"/>
            <a:chOff x="4503761" y="685800"/>
            <a:chExt cx="139700" cy="657225"/>
          </a:xfrm>
        </p:grpSpPr>
        <p:sp>
          <p:nvSpPr>
            <p:cNvPr id="436" name="Rectangle 435"/>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7" name="Oval 436"/>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8" name="Oval 437"/>
            <p:cNvSpPr/>
            <p:nvPr/>
          </p:nvSpPr>
          <p:spPr>
            <a:xfrm>
              <a:off x="4503761" y="73502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9" name="Oval 438"/>
            <p:cNvSpPr/>
            <p:nvPr/>
          </p:nvSpPr>
          <p:spPr>
            <a:xfrm>
              <a:off x="4503761" y="93583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40" name="Group 439"/>
          <p:cNvGrpSpPr/>
          <p:nvPr/>
        </p:nvGrpSpPr>
        <p:grpSpPr>
          <a:xfrm>
            <a:off x="8866845" y="4791722"/>
            <a:ext cx="145032" cy="698530"/>
            <a:chOff x="4503761" y="685800"/>
            <a:chExt cx="139700" cy="657225"/>
          </a:xfrm>
        </p:grpSpPr>
        <p:sp>
          <p:nvSpPr>
            <p:cNvPr id="441" name="Rectangle 440"/>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Oval 441"/>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Oval 442"/>
            <p:cNvSpPr/>
            <p:nvPr/>
          </p:nvSpPr>
          <p:spPr>
            <a:xfrm>
              <a:off x="4503761" y="73502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4" name="Oval 443"/>
            <p:cNvSpPr/>
            <p:nvPr/>
          </p:nvSpPr>
          <p:spPr>
            <a:xfrm>
              <a:off x="4503761" y="93583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45" name="Group 444"/>
          <p:cNvGrpSpPr/>
          <p:nvPr/>
        </p:nvGrpSpPr>
        <p:grpSpPr>
          <a:xfrm>
            <a:off x="9400157" y="4785895"/>
            <a:ext cx="145032" cy="698530"/>
            <a:chOff x="4503761" y="685800"/>
            <a:chExt cx="139700" cy="657225"/>
          </a:xfrm>
        </p:grpSpPr>
        <p:sp>
          <p:nvSpPr>
            <p:cNvPr id="446" name="Rectangle 445"/>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Oval 446"/>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Oval 447"/>
            <p:cNvSpPr/>
            <p:nvPr/>
          </p:nvSpPr>
          <p:spPr>
            <a:xfrm>
              <a:off x="4503761" y="73502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9" name="Oval 448"/>
            <p:cNvSpPr/>
            <p:nvPr/>
          </p:nvSpPr>
          <p:spPr>
            <a:xfrm>
              <a:off x="4503761" y="93583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450" name="TextBox 449"/>
          <p:cNvSpPr txBox="1"/>
          <p:nvPr/>
        </p:nvSpPr>
        <p:spPr>
          <a:xfrm>
            <a:off x="10067403" y="1183621"/>
            <a:ext cx="792392" cy="338554"/>
          </a:xfrm>
          <a:prstGeom prst="rect">
            <a:avLst/>
          </a:prstGeom>
          <a:noFill/>
        </p:spPr>
        <p:txBody>
          <a:bodyPr wrap="square" rtlCol="0">
            <a:spAutoFit/>
          </a:bodyPr>
          <a:lstStyle/>
          <a:p>
            <a:r>
              <a:rPr lang="en-US" sz="1600" b="1" dirty="0" smtClean="0"/>
              <a:t>3xI2C</a:t>
            </a:r>
            <a:endParaRPr lang="en-US" sz="1600" b="1" dirty="0"/>
          </a:p>
        </p:txBody>
      </p:sp>
      <p:sp>
        <p:nvSpPr>
          <p:cNvPr id="451" name="TextBox 450"/>
          <p:cNvSpPr txBox="1"/>
          <p:nvPr/>
        </p:nvSpPr>
        <p:spPr>
          <a:xfrm>
            <a:off x="9724805" y="54552"/>
            <a:ext cx="2453727" cy="1323439"/>
          </a:xfrm>
          <a:prstGeom prst="rect">
            <a:avLst/>
          </a:prstGeom>
          <a:noFill/>
        </p:spPr>
        <p:txBody>
          <a:bodyPr wrap="square" rtlCol="0">
            <a:spAutoFit/>
          </a:bodyPr>
          <a:lstStyle/>
          <a:p>
            <a:r>
              <a:rPr lang="en-US" sz="1600" b="1" dirty="0" smtClean="0"/>
              <a:t>* PS2 controller</a:t>
            </a:r>
            <a:br>
              <a:rPr lang="en-US" sz="1600" b="1" dirty="0" smtClean="0"/>
            </a:br>
            <a:r>
              <a:rPr lang="en-US" sz="1600" b="1" dirty="0" smtClean="0"/>
              <a:t>** 3xUltras. Distance</a:t>
            </a:r>
            <a:br>
              <a:rPr lang="en-US" sz="1600" b="1" dirty="0" smtClean="0"/>
            </a:br>
            <a:r>
              <a:rPr lang="en-US" sz="1600" b="1" dirty="0" smtClean="0">
                <a:solidFill>
                  <a:srgbClr val="FF0000"/>
                </a:solidFill>
              </a:rPr>
              <a:t>*** Motor Direction</a:t>
            </a:r>
            <a:r>
              <a:rPr lang="en-US" sz="1600" b="1" dirty="0" smtClean="0"/>
              <a:t/>
            </a:r>
            <a:br>
              <a:rPr lang="en-US" sz="1600" b="1" dirty="0" smtClean="0"/>
            </a:br>
            <a:r>
              <a:rPr lang="en-US" sz="1600" b="1" dirty="0" smtClean="0"/>
              <a:t>**** 3xPush buttons</a:t>
            </a:r>
          </a:p>
          <a:p>
            <a:r>
              <a:rPr lang="en-US" sz="1600" b="1" dirty="0" smtClean="0">
                <a:solidFill>
                  <a:srgbClr val="FF0000"/>
                </a:solidFill>
              </a:rPr>
              <a:t>***** PWM</a:t>
            </a:r>
            <a:r>
              <a:rPr lang="en-US" sz="1600" b="1" dirty="0" smtClean="0"/>
              <a:t>, encoder etc.</a:t>
            </a:r>
          </a:p>
        </p:txBody>
      </p:sp>
      <p:sp>
        <p:nvSpPr>
          <p:cNvPr id="452" name="TextBox 451"/>
          <p:cNvSpPr txBox="1"/>
          <p:nvPr/>
        </p:nvSpPr>
        <p:spPr>
          <a:xfrm>
            <a:off x="11161471" y="2422978"/>
            <a:ext cx="291046" cy="338554"/>
          </a:xfrm>
          <a:prstGeom prst="rect">
            <a:avLst/>
          </a:prstGeom>
          <a:noFill/>
        </p:spPr>
        <p:txBody>
          <a:bodyPr wrap="square" rtlCol="0">
            <a:spAutoFit/>
          </a:bodyPr>
          <a:lstStyle/>
          <a:p>
            <a:r>
              <a:rPr lang="en-US" sz="1600" b="1" dirty="0" smtClean="0"/>
              <a:t>*</a:t>
            </a:r>
            <a:endParaRPr lang="en-US" sz="1600" b="1" dirty="0"/>
          </a:p>
        </p:txBody>
      </p:sp>
      <p:sp>
        <p:nvSpPr>
          <p:cNvPr id="453" name="TextBox 452"/>
          <p:cNvSpPr txBox="1"/>
          <p:nvPr/>
        </p:nvSpPr>
        <p:spPr>
          <a:xfrm>
            <a:off x="11212721" y="3249250"/>
            <a:ext cx="494627" cy="338554"/>
          </a:xfrm>
          <a:prstGeom prst="rect">
            <a:avLst/>
          </a:prstGeom>
          <a:noFill/>
        </p:spPr>
        <p:txBody>
          <a:bodyPr wrap="square" rtlCol="0">
            <a:spAutoFit/>
          </a:bodyPr>
          <a:lstStyle/>
          <a:p>
            <a:r>
              <a:rPr lang="en-US" sz="1600" b="1" dirty="0" smtClean="0"/>
              <a:t>**</a:t>
            </a:r>
            <a:endParaRPr lang="en-US" sz="1600" b="1" dirty="0"/>
          </a:p>
        </p:txBody>
      </p:sp>
      <p:sp>
        <p:nvSpPr>
          <p:cNvPr id="454" name="TextBox 453"/>
          <p:cNvSpPr txBox="1"/>
          <p:nvPr/>
        </p:nvSpPr>
        <p:spPr>
          <a:xfrm>
            <a:off x="9240983" y="3707101"/>
            <a:ext cx="658264" cy="400110"/>
          </a:xfrm>
          <a:prstGeom prst="rect">
            <a:avLst/>
          </a:prstGeom>
          <a:noFill/>
        </p:spPr>
        <p:txBody>
          <a:bodyPr wrap="square" rtlCol="0">
            <a:spAutoFit/>
          </a:bodyPr>
          <a:lstStyle/>
          <a:p>
            <a:r>
              <a:rPr lang="en-US" sz="2000" b="1" dirty="0" smtClean="0">
                <a:solidFill>
                  <a:srgbClr val="FF0000"/>
                </a:solidFill>
              </a:rPr>
              <a:t>***</a:t>
            </a:r>
            <a:endParaRPr lang="en-US" sz="2000" b="1" dirty="0">
              <a:solidFill>
                <a:srgbClr val="FF0000"/>
              </a:solidFill>
            </a:endParaRPr>
          </a:p>
        </p:txBody>
      </p:sp>
      <p:sp>
        <p:nvSpPr>
          <p:cNvPr id="455" name="TextBox 454"/>
          <p:cNvSpPr txBox="1"/>
          <p:nvPr/>
        </p:nvSpPr>
        <p:spPr>
          <a:xfrm>
            <a:off x="7644894" y="2205206"/>
            <a:ext cx="888267" cy="338554"/>
          </a:xfrm>
          <a:prstGeom prst="rect">
            <a:avLst/>
          </a:prstGeom>
          <a:noFill/>
        </p:spPr>
        <p:txBody>
          <a:bodyPr wrap="square" rtlCol="0">
            <a:spAutoFit/>
          </a:bodyPr>
          <a:lstStyle/>
          <a:p>
            <a:r>
              <a:rPr lang="en-US" sz="1600" b="1" dirty="0" smtClean="0">
                <a:solidFill>
                  <a:srgbClr val="FF0000"/>
                </a:solidFill>
              </a:rPr>
              <a:t>*****</a:t>
            </a:r>
            <a:endParaRPr lang="en-US" sz="1600" b="1" dirty="0">
              <a:solidFill>
                <a:srgbClr val="FF0000"/>
              </a:solidFill>
            </a:endParaRPr>
          </a:p>
        </p:txBody>
      </p:sp>
      <p:grpSp>
        <p:nvGrpSpPr>
          <p:cNvPr id="456" name="Group 455"/>
          <p:cNvGrpSpPr/>
          <p:nvPr/>
        </p:nvGrpSpPr>
        <p:grpSpPr>
          <a:xfrm>
            <a:off x="6967225" y="1570274"/>
            <a:ext cx="139700" cy="657225"/>
            <a:chOff x="4503761" y="685800"/>
            <a:chExt cx="139700" cy="657225"/>
          </a:xfrm>
        </p:grpSpPr>
        <p:sp>
          <p:nvSpPr>
            <p:cNvPr id="457" name="Rectangle 456"/>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8" name="Oval 457"/>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Oval 458"/>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0" name="Oval 459"/>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66" name="Group 465"/>
          <p:cNvGrpSpPr/>
          <p:nvPr/>
        </p:nvGrpSpPr>
        <p:grpSpPr>
          <a:xfrm rot="10800000">
            <a:off x="7613604" y="2904323"/>
            <a:ext cx="157579" cy="661228"/>
            <a:chOff x="4503761" y="685800"/>
            <a:chExt cx="139700" cy="657225"/>
          </a:xfrm>
        </p:grpSpPr>
        <p:sp>
          <p:nvSpPr>
            <p:cNvPr id="467" name="Rectangle 466"/>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Oval 467"/>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Oval 468"/>
            <p:cNvSpPr/>
            <p:nvPr/>
          </p:nvSpPr>
          <p:spPr>
            <a:xfrm>
              <a:off x="4503761" y="73502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0" name="Oval 469"/>
            <p:cNvSpPr/>
            <p:nvPr/>
          </p:nvSpPr>
          <p:spPr>
            <a:xfrm>
              <a:off x="4503761" y="93583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71" name="Group 470"/>
          <p:cNvGrpSpPr/>
          <p:nvPr/>
        </p:nvGrpSpPr>
        <p:grpSpPr>
          <a:xfrm rot="10800000">
            <a:off x="7257477" y="2913518"/>
            <a:ext cx="157579" cy="661228"/>
            <a:chOff x="4503761" y="685800"/>
            <a:chExt cx="139700" cy="657225"/>
          </a:xfrm>
        </p:grpSpPr>
        <p:sp>
          <p:nvSpPr>
            <p:cNvPr id="472" name="Rectangle 471"/>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Oval 472"/>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Oval 473"/>
            <p:cNvSpPr/>
            <p:nvPr/>
          </p:nvSpPr>
          <p:spPr>
            <a:xfrm>
              <a:off x="4503761" y="73502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5" name="Oval 474"/>
            <p:cNvSpPr/>
            <p:nvPr/>
          </p:nvSpPr>
          <p:spPr>
            <a:xfrm>
              <a:off x="4503761" y="93583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76" name="Group 475"/>
          <p:cNvGrpSpPr/>
          <p:nvPr/>
        </p:nvGrpSpPr>
        <p:grpSpPr>
          <a:xfrm rot="10800000">
            <a:off x="6831091" y="2929912"/>
            <a:ext cx="157579" cy="661228"/>
            <a:chOff x="4503761" y="685800"/>
            <a:chExt cx="139700" cy="657225"/>
          </a:xfrm>
        </p:grpSpPr>
        <p:sp>
          <p:nvSpPr>
            <p:cNvPr id="477" name="Rectangle 476"/>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Oval 477"/>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Oval 478"/>
            <p:cNvSpPr/>
            <p:nvPr/>
          </p:nvSpPr>
          <p:spPr>
            <a:xfrm>
              <a:off x="4503761" y="73502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0" name="Oval 479"/>
            <p:cNvSpPr/>
            <p:nvPr/>
          </p:nvSpPr>
          <p:spPr>
            <a:xfrm>
              <a:off x="4503761" y="93583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81" name="Group 480"/>
          <p:cNvGrpSpPr/>
          <p:nvPr/>
        </p:nvGrpSpPr>
        <p:grpSpPr>
          <a:xfrm>
            <a:off x="6632429" y="1570273"/>
            <a:ext cx="139700" cy="657225"/>
            <a:chOff x="4503761" y="685800"/>
            <a:chExt cx="139700" cy="657225"/>
          </a:xfrm>
        </p:grpSpPr>
        <p:sp>
          <p:nvSpPr>
            <p:cNvPr id="482" name="Rectangle 481"/>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Oval 482"/>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Oval 483"/>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5" name="Oval 484"/>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86" name="Group 485"/>
          <p:cNvGrpSpPr/>
          <p:nvPr/>
        </p:nvGrpSpPr>
        <p:grpSpPr>
          <a:xfrm rot="10800000">
            <a:off x="6466733" y="2917748"/>
            <a:ext cx="157579" cy="661228"/>
            <a:chOff x="4503761" y="685800"/>
            <a:chExt cx="139700" cy="657225"/>
          </a:xfrm>
        </p:grpSpPr>
        <p:sp>
          <p:nvSpPr>
            <p:cNvPr id="487" name="Rectangle 486"/>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Oval 487"/>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Oval 488"/>
            <p:cNvSpPr/>
            <p:nvPr/>
          </p:nvSpPr>
          <p:spPr>
            <a:xfrm>
              <a:off x="4503761" y="73502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0" name="Oval 489"/>
            <p:cNvSpPr/>
            <p:nvPr/>
          </p:nvSpPr>
          <p:spPr>
            <a:xfrm>
              <a:off x="4503761" y="93583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pic>
        <p:nvPicPr>
          <p:cNvPr id="10" name="Picture 9"/>
          <p:cNvPicPr>
            <a:picLocks noChangeAspect="1"/>
          </p:cNvPicPr>
          <p:nvPr/>
        </p:nvPicPr>
        <p:blipFill>
          <a:blip r:embed="rId4"/>
          <a:stretch>
            <a:fillRect/>
          </a:stretch>
        </p:blipFill>
        <p:spPr>
          <a:xfrm>
            <a:off x="7189954" y="709563"/>
            <a:ext cx="819150" cy="771525"/>
          </a:xfrm>
          <a:prstGeom prst="rect">
            <a:avLst/>
          </a:prstGeom>
        </p:spPr>
      </p:pic>
      <p:sp>
        <p:nvSpPr>
          <p:cNvPr id="461" name="TextBox 460"/>
          <p:cNvSpPr txBox="1"/>
          <p:nvPr/>
        </p:nvSpPr>
        <p:spPr>
          <a:xfrm>
            <a:off x="7876690" y="397806"/>
            <a:ext cx="1737679" cy="584775"/>
          </a:xfrm>
          <a:prstGeom prst="rect">
            <a:avLst/>
          </a:prstGeom>
          <a:noFill/>
        </p:spPr>
        <p:txBody>
          <a:bodyPr wrap="square" rtlCol="0">
            <a:spAutoFit/>
          </a:bodyPr>
          <a:lstStyle/>
          <a:p>
            <a:r>
              <a:rPr lang="en-US" sz="1600" b="1" dirty="0" smtClean="0"/>
              <a:t>JST-XH 2.5mm</a:t>
            </a:r>
          </a:p>
          <a:p>
            <a:r>
              <a:rPr lang="en-US" sz="1600" b="1" dirty="0" smtClean="0"/>
              <a:t>With 2,3,4,7 pins</a:t>
            </a:r>
            <a:endParaRPr lang="en-US" sz="1600" b="1" dirty="0"/>
          </a:p>
        </p:txBody>
      </p:sp>
      <p:cxnSp>
        <p:nvCxnSpPr>
          <p:cNvPr id="462" name="Straight Connector 461"/>
          <p:cNvCxnSpPr/>
          <p:nvPr/>
        </p:nvCxnSpPr>
        <p:spPr>
          <a:xfrm flipV="1">
            <a:off x="10298415" y="2431202"/>
            <a:ext cx="213881" cy="1018369"/>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463" name="TextBox 462"/>
          <p:cNvSpPr txBox="1"/>
          <p:nvPr/>
        </p:nvSpPr>
        <p:spPr>
          <a:xfrm>
            <a:off x="8728621" y="1203919"/>
            <a:ext cx="958610" cy="338554"/>
          </a:xfrm>
          <a:prstGeom prst="rect">
            <a:avLst/>
          </a:prstGeom>
          <a:noFill/>
        </p:spPr>
        <p:txBody>
          <a:bodyPr wrap="square" rtlCol="0">
            <a:spAutoFit/>
          </a:bodyPr>
          <a:lstStyle/>
          <a:p>
            <a:r>
              <a:rPr lang="en-US" sz="1600" b="1" dirty="0" smtClean="0"/>
              <a:t>4xSerial</a:t>
            </a:r>
            <a:endParaRPr lang="en-US" sz="1600" b="1" dirty="0"/>
          </a:p>
        </p:txBody>
      </p:sp>
      <p:grpSp>
        <p:nvGrpSpPr>
          <p:cNvPr id="464" name="Group 463"/>
          <p:cNvGrpSpPr/>
          <p:nvPr/>
        </p:nvGrpSpPr>
        <p:grpSpPr>
          <a:xfrm>
            <a:off x="8470304" y="1543521"/>
            <a:ext cx="139700" cy="828675"/>
            <a:chOff x="5191352" y="758825"/>
            <a:chExt cx="139700" cy="828675"/>
          </a:xfrm>
        </p:grpSpPr>
        <p:sp>
          <p:nvSpPr>
            <p:cNvPr id="465" name="Rectangle 464"/>
            <p:cNvSpPr/>
            <p:nvPr/>
          </p:nvSpPr>
          <p:spPr>
            <a:xfrm>
              <a:off x="5191352" y="758825"/>
              <a:ext cx="139700" cy="828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Oval 491"/>
            <p:cNvSpPr/>
            <p:nvPr/>
          </p:nvSpPr>
          <p:spPr>
            <a:xfrm>
              <a:off x="5191352" y="1220787"/>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Oval 492"/>
            <p:cNvSpPr/>
            <p:nvPr/>
          </p:nvSpPr>
          <p:spPr>
            <a:xfrm>
              <a:off x="5191352" y="819166"/>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4" name="Oval 493"/>
            <p:cNvSpPr/>
            <p:nvPr/>
          </p:nvSpPr>
          <p:spPr>
            <a:xfrm>
              <a:off x="5191352" y="1019976"/>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5" name="Oval 494"/>
            <p:cNvSpPr/>
            <p:nvPr/>
          </p:nvSpPr>
          <p:spPr>
            <a:xfrm>
              <a:off x="5191352" y="1395412"/>
              <a:ext cx="139700" cy="1397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84" name="Straight Connector 383"/>
          <p:cNvCxnSpPr/>
          <p:nvPr/>
        </p:nvCxnSpPr>
        <p:spPr>
          <a:xfrm flipV="1">
            <a:off x="5236228" y="1663747"/>
            <a:ext cx="6588691" cy="18891"/>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sp>
        <p:nvSpPr>
          <p:cNvPr id="497" name="Down Arrow 496"/>
          <p:cNvSpPr/>
          <p:nvPr/>
        </p:nvSpPr>
        <p:spPr>
          <a:xfrm rot="5400000">
            <a:off x="69559" y="1596839"/>
            <a:ext cx="1038773" cy="743821"/>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8" name="Straight Connector 497"/>
          <p:cNvCxnSpPr/>
          <p:nvPr/>
        </p:nvCxnSpPr>
        <p:spPr>
          <a:xfrm flipV="1">
            <a:off x="5011462" y="47541"/>
            <a:ext cx="7020662" cy="7011"/>
          </a:xfrm>
          <a:prstGeom prst="line">
            <a:avLst/>
          </a:prstGeom>
          <a:ln w="38100">
            <a:solidFill>
              <a:srgbClr val="7030A0"/>
            </a:solidFill>
          </a:ln>
        </p:spPr>
        <p:style>
          <a:lnRef idx="1">
            <a:schemeClr val="dk1"/>
          </a:lnRef>
          <a:fillRef idx="0">
            <a:schemeClr val="dk1"/>
          </a:fillRef>
          <a:effectRef idx="0">
            <a:schemeClr val="dk1"/>
          </a:effectRef>
          <a:fontRef idx="minor">
            <a:schemeClr val="tx1"/>
          </a:fontRef>
        </p:style>
      </p:cxnSp>
      <p:cxnSp>
        <p:nvCxnSpPr>
          <p:cNvPr id="499" name="Straight Connector 498"/>
          <p:cNvCxnSpPr/>
          <p:nvPr/>
        </p:nvCxnSpPr>
        <p:spPr>
          <a:xfrm flipV="1">
            <a:off x="4669053" y="1042657"/>
            <a:ext cx="371437" cy="1525"/>
          </a:xfrm>
          <a:prstGeom prst="line">
            <a:avLst/>
          </a:prstGeom>
          <a:ln w="38100">
            <a:solidFill>
              <a:srgbClr val="7030A0"/>
            </a:solidFill>
          </a:ln>
        </p:spPr>
        <p:style>
          <a:lnRef idx="1">
            <a:schemeClr val="dk1"/>
          </a:lnRef>
          <a:fillRef idx="0">
            <a:schemeClr val="dk1"/>
          </a:fillRef>
          <a:effectRef idx="0">
            <a:schemeClr val="dk1"/>
          </a:effectRef>
          <a:fontRef idx="minor">
            <a:schemeClr val="tx1"/>
          </a:fontRef>
        </p:style>
      </p:cxnSp>
      <p:cxnSp>
        <p:nvCxnSpPr>
          <p:cNvPr id="500" name="Straight Connector 499"/>
          <p:cNvCxnSpPr/>
          <p:nvPr/>
        </p:nvCxnSpPr>
        <p:spPr>
          <a:xfrm flipH="1">
            <a:off x="5011462" y="54552"/>
            <a:ext cx="29028" cy="1020271"/>
          </a:xfrm>
          <a:prstGeom prst="line">
            <a:avLst/>
          </a:prstGeom>
          <a:ln w="38100">
            <a:solidFill>
              <a:srgbClr val="7030A0"/>
            </a:solidFill>
          </a:ln>
        </p:spPr>
        <p:style>
          <a:lnRef idx="1">
            <a:schemeClr val="dk1"/>
          </a:lnRef>
          <a:fillRef idx="0">
            <a:schemeClr val="dk1"/>
          </a:fillRef>
          <a:effectRef idx="0">
            <a:schemeClr val="dk1"/>
          </a:effectRef>
          <a:fontRef idx="minor">
            <a:schemeClr val="tx1"/>
          </a:fontRef>
        </p:style>
      </p:cxnSp>
      <p:grpSp>
        <p:nvGrpSpPr>
          <p:cNvPr id="3" name="Group 2"/>
          <p:cNvGrpSpPr/>
          <p:nvPr/>
        </p:nvGrpSpPr>
        <p:grpSpPr>
          <a:xfrm>
            <a:off x="10837108" y="2654744"/>
            <a:ext cx="1254505" cy="135390"/>
            <a:chOff x="11951380" y="2547450"/>
            <a:chExt cx="1254505" cy="135390"/>
          </a:xfrm>
        </p:grpSpPr>
        <p:sp>
          <p:nvSpPr>
            <p:cNvPr id="42" name="Rectangle 41"/>
            <p:cNvSpPr/>
            <p:nvPr/>
          </p:nvSpPr>
          <p:spPr>
            <a:xfrm rot="5400000">
              <a:off x="12510938" y="1987892"/>
              <a:ext cx="135390" cy="12545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rot="5400000">
              <a:off x="12509929" y="2554477"/>
              <a:ext cx="135390" cy="12133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rot="5400000">
              <a:off x="12858755" y="2554477"/>
              <a:ext cx="135390" cy="121336"/>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Oval 44"/>
            <p:cNvSpPr/>
            <p:nvPr/>
          </p:nvSpPr>
          <p:spPr>
            <a:xfrm rot="5400000">
              <a:off x="12684342" y="2554477"/>
              <a:ext cx="135390" cy="121336"/>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Oval 45"/>
            <p:cNvSpPr/>
            <p:nvPr/>
          </p:nvSpPr>
          <p:spPr>
            <a:xfrm rot="5400000">
              <a:off x="12358260" y="2554477"/>
              <a:ext cx="135390" cy="12133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rot="5400000">
              <a:off x="12183016" y="2554477"/>
              <a:ext cx="135390" cy="1213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rot="5400000">
              <a:off x="12014802" y="2554477"/>
              <a:ext cx="135390" cy="12133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1" name="Oval 500"/>
            <p:cNvSpPr/>
            <p:nvPr/>
          </p:nvSpPr>
          <p:spPr>
            <a:xfrm rot="5400000">
              <a:off x="13029569" y="2554477"/>
              <a:ext cx="135390" cy="121336"/>
            </a:xfrm>
            <a:prstGeom prst="ellipse">
              <a:avLst/>
            </a:prstGeom>
            <a:solidFill>
              <a:srgbClr val="7030A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502" name="Straight Connector 501"/>
          <p:cNvCxnSpPr>
            <a:endCxn id="501" idx="2"/>
          </p:cNvCxnSpPr>
          <p:nvPr/>
        </p:nvCxnSpPr>
        <p:spPr>
          <a:xfrm flipH="1">
            <a:off x="11982992" y="54552"/>
            <a:ext cx="49132" cy="2600192"/>
          </a:xfrm>
          <a:prstGeom prst="line">
            <a:avLst/>
          </a:prstGeom>
          <a:ln w="38100">
            <a:solidFill>
              <a:srgbClr val="7030A0"/>
            </a:solidFill>
          </a:ln>
        </p:spPr>
        <p:style>
          <a:lnRef idx="1">
            <a:schemeClr val="dk1"/>
          </a:lnRef>
          <a:fillRef idx="0">
            <a:schemeClr val="dk1"/>
          </a:fillRef>
          <a:effectRef idx="0">
            <a:schemeClr val="dk1"/>
          </a:effectRef>
          <a:fontRef idx="minor">
            <a:schemeClr val="tx1"/>
          </a:fontRef>
        </p:style>
      </p:cxnSp>
      <p:cxnSp>
        <p:nvCxnSpPr>
          <p:cNvPr id="503" name="Straight Connector 502"/>
          <p:cNvCxnSpPr/>
          <p:nvPr/>
        </p:nvCxnSpPr>
        <p:spPr>
          <a:xfrm>
            <a:off x="3839182" y="3644438"/>
            <a:ext cx="6198227" cy="1181"/>
          </a:xfrm>
          <a:prstGeom prst="line">
            <a:avLst/>
          </a:prstGeom>
          <a:ln w="508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504" name="Straight Connector 503"/>
          <p:cNvCxnSpPr/>
          <p:nvPr/>
        </p:nvCxnSpPr>
        <p:spPr>
          <a:xfrm>
            <a:off x="9806287" y="3598539"/>
            <a:ext cx="0" cy="1111679"/>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grpSp>
        <p:nvGrpSpPr>
          <p:cNvPr id="510" name="Group 509"/>
          <p:cNvGrpSpPr/>
          <p:nvPr/>
        </p:nvGrpSpPr>
        <p:grpSpPr>
          <a:xfrm rot="16200000">
            <a:off x="9957997" y="4360303"/>
            <a:ext cx="154362" cy="717932"/>
            <a:chOff x="4503761" y="685800"/>
            <a:chExt cx="139700" cy="657225"/>
          </a:xfrm>
        </p:grpSpPr>
        <p:sp>
          <p:nvSpPr>
            <p:cNvPr id="511" name="Rectangle 510"/>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Oval 511"/>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 name="Oval 512"/>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4" name="Oval 513"/>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515" name="Group 514"/>
          <p:cNvGrpSpPr/>
          <p:nvPr/>
        </p:nvGrpSpPr>
        <p:grpSpPr>
          <a:xfrm rot="16200000">
            <a:off x="9957997" y="3988532"/>
            <a:ext cx="154362" cy="717932"/>
            <a:chOff x="4503761" y="685800"/>
            <a:chExt cx="139700" cy="657225"/>
          </a:xfrm>
        </p:grpSpPr>
        <p:sp>
          <p:nvSpPr>
            <p:cNvPr id="516" name="Rectangle 515"/>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 name="Oval 516"/>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8" name="Oval 517"/>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9" name="Oval 518"/>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520" name="Group 519"/>
          <p:cNvGrpSpPr/>
          <p:nvPr/>
        </p:nvGrpSpPr>
        <p:grpSpPr>
          <a:xfrm rot="16200000">
            <a:off x="9964724" y="3650944"/>
            <a:ext cx="154362" cy="717932"/>
            <a:chOff x="4503761" y="685800"/>
            <a:chExt cx="139700" cy="657225"/>
          </a:xfrm>
        </p:grpSpPr>
        <p:sp>
          <p:nvSpPr>
            <p:cNvPr id="521" name="Rectangle 520"/>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2" name="Oval 521"/>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3" name="Oval 522"/>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4" name="Oval 523"/>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525" name="TextBox 524"/>
          <p:cNvSpPr txBox="1"/>
          <p:nvPr/>
        </p:nvSpPr>
        <p:spPr>
          <a:xfrm>
            <a:off x="11142791" y="5478903"/>
            <a:ext cx="606670" cy="338554"/>
          </a:xfrm>
          <a:prstGeom prst="rect">
            <a:avLst/>
          </a:prstGeom>
          <a:noFill/>
        </p:spPr>
        <p:txBody>
          <a:bodyPr wrap="square" rtlCol="0">
            <a:spAutoFit/>
          </a:bodyPr>
          <a:lstStyle/>
          <a:p>
            <a:r>
              <a:rPr lang="en-US" sz="1600" b="1" dirty="0" smtClean="0"/>
              <a:t>****</a:t>
            </a:r>
            <a:endParaRPr lang="en-US" sz="1600" b="1" dirty="0"/>
          </a:p>
        </p:txBody>
      </p:sp>
      <p:grpSp>
        <p:nvGrpSpPr>
          <p:cNvPr id="526" name="Group 525"/>
          <p:cNvGrpSpPr/>
          <p:nvPr/>
        </p:nvGrpSpPr>
        <p:grpSpPr>
          <a:xfrm rot="16200000">
            <a:off x="9964724" y="3288240"/>
            <a:ext cx="154362" cy="717932"/>
            <a:chOff x="4503761" y="685800"/>
            <a:chExt cx="139700" cy="657225"/>
          </a:xfrm>
        </p:grpSpPr>
        <p:sp>
          <p:nvSpPr>
            <p:cNvPr id="527" name="Rectangle 526"/>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8" name="Oval 527"/>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9" name="Oval 528"/>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0" name="Oval 529"/>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531" name="Oval 530"/>
          <p:cNvSpPr/>
          <p:nvPr/>
        </p:nvSpPr>
        <p:spPr>
          <a:xfrm>
            <a:off x="3806014" y="3585098"/>
            <a:ext cx="133350" cy="10926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2" name="Group 531"/>
          <p:cNvGrpSpPr/>
          <p:nvPr/>
        </p:nvGrpSpPr>
        <p:grpSpPr>
          <a:xfrm>
            <a:off x="10242506" y="4773275"/>
            <a:ext cx="141803" cy="828675"/>
            <a:chOff x="5189249" y="758825"/>
            <a:chExt cx="141803" cy="828675"/>
          </a:xfrm>
        </p:grpSpPr>
        <p:sp>
          <p:nvSpPr>
            <p:cNvPr id="533" name="Rectangle 532"/>
            <p:cNvSpPr/>
            <p:nvPr/>
          </p:nvSpPr>
          <p:spPr>
            <a:xfrm>
              <a:off x="5191352" y="758825"/>
              <a:ext cx="139700" cy="828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4" name="Oval 533"/>
            <p:cNvSpPr/>
            <p:nvPr/>
          </p:nvSpPr>
          <p:spPr>
            <a:xfrm>
              <a:off x="5191352" y="1220787"/>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5" name="Oval 534"/>
            <p:cNvSpPr/>
            <p:nvPr/>
          </p:nvSpPr>
          <p:spPr>
            <a:xfrm>
              <a:off x="5191352" y="1025565"/>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6" name="Oval 535"/>
            <p:cNvSpPr/>
            <p:nvPr/>
          </p:nvSpPr>
          <p:spPr>
            <a:xfrm>
              <a:off x="5189249" y="81805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7" name="Oval 536"/>
            <p:cNvSpPr/>
            <p:nvPr/>
          </p:nvSpPr>
          <p:spPr>
            <a:xfrm>
              <a:off x="5191352" y="1395412"/>
              <a:ext cx="139700" cy="1397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p:cNvPicPr>
            <a:picLocks noChangeAspect="1"/>
          </p:cNvPicPr>
          <p:nvPr/>
        </p:nvPicPr>
        <p:blipFill>
          <a:blip r:embed="rId5"/>
          <a:stretch>
            <a:fillRect/>
          </a:stretch>
        </p:blipFill>
        <p:spPr>
          <a:xfrm rot="16200000">
            <a:off x="1453293" y="5548199"/>
            <a:ext cx="583773" cy="1376419"/>
          </a:xfrm>
          <a:prstGeom prst="rect">
            <a:avLst/>
          </a:prstGeom>
        </p:spPr>
      </p:pic>
      <p:cxnSp>
        <p:nvCxnSpPr>
          <p:cNvPr id="414" name="Straight Connector 413"/>
          <p:cNvCxnSpPr>
            <a:stCxn id="4" idx="2"/>
            <a:endCxn id="286" idx="4"/>
          </p:cNvCxnSpPr>
          <p:nvPr/>
        </p:nvCxnSpPr>
        <p:spPr>
          <a:xfrm>
            <a:off x="2433389" y="6236408"/>
            <a:ext cx="5656728" cy="5866"/>
          </a:xfrm>
          <a:prstGeom prst="line">
            <a:avLst/>
          </a:prstGeom>
          <a:ln w="38100">
            <a:solidFill>
              <a:srgbClr val="92D050"/>
            </a:solidFill>
          </a:ln>
        </p:spPr>
        <p:style>
          <a:lnRef idx="1">
            <a:schemeClr val="dk1"/>
          </a:lnRef>
          <a:fillRef idx="0">
            <a:schemeClr val="dk1"/>
          </a:fillRef>
          <a:effectRef idx="0">
            <a:schemeClr val="dk1"/>
          </a:effectRef>
          <a:fontRef idx="minor">
            <a:schemeClr val="tx1"/>
          </a:fontRef>
        </p:style>
      </p:cxnSp>
      <p:sp>
        <p:nvSpPr>
          <p:cNvPr id="7" name="Rectangular Callout 6"/>
          <p:cNvSpPr/>
          <p:nvPr/>
        </p:nvSpPr>
        <p:spPr>
          <a:xfrm>
            <a:off x="3092089" y="5530294"/>
            <a:ext cx="520424" cy="332255"/>
          </a:xfrm>
          <a:prstGeom prst="wedgeRectCallout">
            <a:avLst>
              <a:gd name="adj1" fmla="val -36173"/>
              <a:gd name="adj2" fmla="val 26840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a:t>
            </a:r>
            <a:endParaRPr lang="en-US" dirty="0">
              <a:solidFill>
                <a:sysClr val="windowText" lastClr="000000"/>
              </a:solidFill>
            </a:endParaRPr>
          </a:p>
        </p:txBody>
      </p:sp>
      <p:sp>
        <p:nvSpPr>
          <p:cNvPr id="491" name="TextBox 490"/>
          <p:cNvSpPr txBox="1"/>
          <p:nvPr/>
        </p:nvSpPr>
        <p:spPr>
          <a:xfrm>
            <a:off x="1702499" y="4907690"/>
            <a:ext cx="1205376" cy="646331"/>
          </a:xfrm>
          <a:prstGeom prst="rect">
            <a:avLst/>
          </a:prstGeom>
          <a:noFill/>
        </p:spPr>
        <p:txBody>
          <a:bodyPr wrap="square" rtlCol="0">
            <a:spAutoFit/>
          </a:bodyPr>
          <a:lstStyle/>
          <a:p>
            <a:r>
              <a:rPr lang="en-US" dirty="0" smtClean="0"/>
              <a:t>100n</a:t>
            </a:r>
          </a:p>
          <a:p>
            <a:r>
              <a:rPr lang="en-US" dirty="0" smtClean="0"/>
              <a:t>(ceramic)</a:t>
            </a:r>
            <a:endParaRPr lang="en-US" dirty="0"/>
          </a:p>
        </p:txBody>
      </p:sp>
      <p:cxnSp>
        <p:nvCxnSpPr>
          <p:cNvPr id="538" name="Straight Connector 537"/>
          <p:cNvCxnSpPr>
            <a:stCxn id="418" idx="6"/>
          </p:cNvCxnSpPr>
          <p:nvPr/>
        </p:nvCxnSpPr>
        <p:spPr>
          <a:xfrm flipV="1">
            <a:off x="2986995" y="6544540"/>
            <a:ext cx="8676050" cy="47789"/>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539" name="Straight Connector 538"/>
          <p:cNvCxnSpPr>
            <a:stCxn id="393" idx="4"/>
            <a:endCxn id="394" idx="0"/>
          </p:cNvCxnSpPr>
          <p:nvPr/>
        </p:nvCxnSpPr>
        <p:spPr>
          <a:xfrm flipH="1">
            <a:off x="2912458" y="913751"/>
            <a:ext cx="5775" cy="665717"/>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540" name="Rectangular Callout 539"/>
          <p:cNvSpPr/>
          <p:nvPr/>
        </p:nvSpPr>
        <p:spPr>
          <a:xfrm>
            <a:off x="3089247" y="1431645"/>
            <a:ext cx="520424" cy="332255"/>
          </a:xfrm>
          <a:prstGeom prst="wedgeRectCallout">
            <a:avLst>
              <a:gd name="adj1" fmla="val 88981"/>
              <a:gd name="adj2" fmla="val -137312"/>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B</a:t>
            </a:r>
            <a:endParaRPr lang="en-US" dirty="0">
              <a:solidFill>
                <a:sysClr val="windowText" lastClr="000000"/>
              </a:solidFill>
            </a:endParaRPr>
          </a:p>
        </p:txBody>
      </p:sp>
      <p:sp>
        <p:nvSpPr>
          <p:cNvPr id="541" name="Rectangular Callout 540"/>
          <p:cNvSpPr/>
          <p:nvPr/>
        </p:nvSpPr>
        <p:spPr>
          <a:xfrm>
            <a:off x="574104" y="1124494"/>
            <a:ext cx="520424" cy="332255"/>
          </a:xfrm>
          <a:prstGeom prst="wedgeRectCallout">
            <a:avLst>
              <a:gd name="adj1" fmla="val 67018"/>
              <a:gd name="adj2" fmla="val -114378"/>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A</a:t>
            </a:r>
            <a:endParaRPr lang="en-US" dirty="0">
              <a:solidFill>
                <a:sysClr val="windowText" lastClr="000000"/>
              </a:solidFill>
            </a:endParaRPr>
          </a:p>
        </p:txBody>
      </p:sp>
    </p:spTree>
    <p:extLst>
      <p:ext uri="{BB962C8B-B14F-4D97-AF65-F5344CB8AC3E}">
        <p14:creationId xmlns:p14="http://schemas.microsoft.com/office/powerpoint/2010/main" val="34992355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48432" y="78712"/>
            <a:ext cx="5622180" cy="369332"/>
          </a:xfrm>
          <a:prstGeom prst="rect">
            <a:avLst/>
          </a:prstGeom>
        </p:spPr>
        <p:txBody>
          <a:bodyPr wrap="none">
            <a:spAutoFit/>
          </a:bodyPr>
          <a:lstStyle/>
          <a:p>
            <a:r>
              <a:rPr lang="en-US" dirty="0">
                <a:solidFill>
                  <a:srgbClr val="0B0080"/>
                </a:solidFill>
                <a:latin typeface="Arial" panose="020B0604020202020204" pitchFamily="34" charset="0"/>
                <a:hlinkClick r:id="rId2" tooltip="Ks0342 Keyestudio MEGA 2560 Compatible Board Advanced"/>
              </a:rPr>
              <a:t>Keyestudio MEGA 2560 Compatible Board Advanced</a:t>
            </a:r>
            <a:endParaRPr lang="en-US" dirty="0"/>
          </a:p>
        </p:txBody>
      </p:sp>
      <p:pic>
        <p:nvPicPr>
          <p:cNvPr id="6" name="Picture 5"/>
          <p:cNvPicPr>
            <a:picLocks noChangeAspect="1"/>
          </p:cNvPicPr>
          <p:nvPr/>
        </p:nvPicPr>
        <p:blipFill>
          <a:blip r:embed="rId3"/>
          <a:stretch>
            <a:fillRect/>
          </a:stretch>
        </p:blipFill>
        <p:spPr>
          <a:xfrm>
            <a:off x="1245147" y="586076"/>
            <a:ext cx="4153889" cy="2058821"/>
          </a:xfrm>
          <a:prstGeom prst="rect">
            <a:avLst/>
          </a:prstGeom>
          <a:solidFill>
            <a:schemeClr val="accent2">
              <a:lumMod val="40000"/>
              <a:lumOff val="60000"/>
            </a:schemeClr>
          </a:solidFill>
        </p:spPr>
      </p:pic>
      <p:sp>
        <p:nvSpPr>
          <p:cNvPr id="7" name="TextBox 6"/>
          <p:cNvSpPr txBox="1"/>
          <p:nvPr/>
        </p:nvSpPr>
        <p:spPr>
          <a:xfrm>
            <a:off x="2858996" y="3807360"/>
            <a:ext cx="1774208" cy="646331"/>
          </a:xfrm>
          <a:prstGeom prst="rect">
            <a:avLst/>
          </a:prstGeom>
          <a:solidFill>
            <a:schemeClr val="accent2">
              <a:lumMod val="40000"/>
              <a:lumOff val="60000"/>
            </a:schemeClr>
          </a:solidFill>
        </p:spPr>
        <p:txBody>
          <a:bodyPr wrap="square" rtlCol="0">
            <a:spAutoFit/>
          </a:bodyPr>
          <a:lstStyle/>
          <a:p>
            <a:pPr algn="ctr"/>
            <a:r>
              <a:rPr lang="en-US" dirty="0" smtClean="0"/>
              <a:t>Motor controller LEFT side</a:t>
            </a:r>
            <a:endParaRPr lang="en-US" dirty="0"/>
          </a:p>
        </p:txBody>
      </p:sp>
      <p:sp>
        <p:nvSpPr>
          <p:cNvPr id="8" name="TextBox 7"/>
          <p:cNvSpPr txBox="1"/>
          <p:nvPr/>
        </p:nvSpPr>
        <p:spPr>
          <a:xfrm>
            <a:off x="2858996" y="4697672"/>
            <a:ext cx="1774208" cy="646331"/>
          </a:xfrm>
          <a:prstGeom prst="rect">
            <a:avLst/>
          </a:prstGeom>
          <a:solidFill>
            <a:schemeClr val="accent2">
              <a:lumMod val="40000"/>
              <a:lumOff val="60000"/>
            </a:schemeClr>
          </a:solidFill>
        </p:spPr>
        <p:txBody>
          <a:bodyPr wrap="square" rtlCol="0">
            <a:spAutoFit/>
          </a:bodyPr>
          <a:lstStyle/>
          <a:p>
            <a:pPr algn="ctr"/>
            <a:r>
              <a:rPr lang="en-US" dirty="0" smtClean="0"/>
              <a:t>Motor controller RIGHT side</a:t>
            </a:r>
            <a:endParaRPr lang="en-US" dirty="0"/>
          </a:p>
        </p:txBody>
      </p:sp>
      <p:sp>
        <p:nvSpPr>
          <p:cNvPr id="9" name="TextBox 8"/>
          <p:cNvSpPr txBox="1"/>
          <p:nvPr/>
        </p:nvSpPr>
        <p:spPr>
          <a:xfrm>
            <a:off x="786810" y="3722025"/>
            <a:ext cx="1774208" cy="369332"/>
          </a:xfrm>
          <a:prstGeom prst="rect">
            <a:avLst/>
          </a:prstGeom>
          <a:solidFill>
            <a:srgbClr val="FFFFCC"/>
          </a:solidFill>
        </p:spPr>
        <p:txBody>
          <a:bodyPr wrap="square" rtlCol="0">
            <a:spAutoFit/>
          </a:bodyPr>
          <a:lstStyle/>
          <a:p>
            <a:pPr algn="ctr"/>
            <a:r>
              <a:rPr lang="en-US" dirty="0" smtClean="0"/>
              <a:t>Battery voltage</a:t>
            </a:r>
            <a:endParaRPr lang="en-US" dirty="0"/>
          </a:p>
        </p:txBody>
      </p:sp>
      <p:sp>
        <p:nvSpPr>
          <p:cNvPr id="10" name="TextBox 9"/>
          <p:cNvSpPr txBox="1"/>
          <p:nvPr/>
        </p:nvSpPr>
        <p:spPr>
          <a:xfrm>
            <a:off x="786810" y="4276774"/>
            <a:ext cx="1774208" cy="369332"/>
          </a:xfrm>
          <a:prstGeom prst="rect">
            <a:avLst/>
          </a:prstGeom>
          <a:solidFill>
            <a:srgbClr val="FFFFCC"/>
          </a:solidFill>
        </p:spPr>
        <p:txBody>
          <a:bodyPr wrap="square" rtlCol="0">
            <a:spAutoFit/>
          </a:bodyPr>
          <a:lstStyle/>
          <a:p>
            <a:pPr algn="ctr"/>
            <a:r>
              <a:rPr lang="en-US" dirty="0" smtClean="0"/>
              <a:t>Battery current</a:t>
            </a:r>
            <a:endParaRPr lang="en-US" dirty="0"/>
          </a:p>
        </p:txBody>
      </p:sp>
      <p:sp>
        <p:nvSpPr>
          <p:cNvPr id="11" name="TextBox 10"/>
          <p:cNvSpPr txBox="1"/>
          <p:nvPr/>
        </p:nvSpPr>
        <p:spPr>
          <a:xfrm>
            <a:off x="786810" y="5479805"/>
            <a:ext cx="1774208" cy="646331"/>
          </a:xfrm>
          <a:prstGeom prst="rect">
            <a:avLst/>
          </a:prstGeom>
          <a:solidFill>
            <a:srgbClr val="FFFFCC"/>
          </a:solidFill>
        </p:spPr>
        <p:txBody>
          <a:bodyPr wrap="square" rtlCol="0">
            <a:spAutoFit/>
          </a:bodyPr>
          <a:lstStyle/>
          <a:p>
            <a:pPr algn="ctr"/>
            <a:r>
              <a:rPr lang="en-US" dirty="0" smtClean="0"/>
              <a:t>Battery temperature</a:t>
            </a:r>
            <a:endParaRPr lang="en-US" dirty="0"/>
          </a:p>
        </p:txBody>
      </p:sp>
      <p:sp>
        <p:nvSpPr>
          <p:cNvPr id="12" name="TextBox 11"/>
          <p:cNvSpPr txBox="1"/>
          <p:nvPr/>
        </p:nvSpPr>
        <p:spPr>
          <a:xfrm>
            <a:off x="4910499" y="3783288"/>
            <a:ext cx="2049858" cy="369332"/>
          </a:xfrm>
          <a:prstGeom prst="rect">
            <a:avLst/>
          </a:prstGeom>
          <a:solidFill>
            <a:schemeClr val="accent1">
              <a:lumMod val="20000"/>
              <a:lumOff val="80000"/>
            </a:schemeClr>
          </a:solidFill>
        </p:spPr>
        <p:txBody>
          <a:bodyPr wrap="square" rtlCol="0">
            <a:spAutoFit/>
          </a:bodyPr>
          <a:lstStyle/>
          <a:p>
            <a:pPr algn="ctr"/>
            <a:r>
              <a:rPr lang="en-US" dirty="0" smtClean="0"/>
              <a:t>GPS</a:t>
            </a:r>
            <a:endParaRPr lang="en-US" dirty="0"/>
          </a:p>
        </p:txBody>
      </p:sp>
      <p:sp>
        <p:nvSpPr>
          <p:cNvPr id="13" name="TextBox 12"/>
          <p:cNvSpPr txBox="1"/>
          <p:nvPr/>
        </p:nvSpPr>
        <p:spPr>
          <a:xfrm>
            <a:off x="4931181" y="4328340"/>
            <a:ext cx="2029176" cy="369332"/>
          </a:xfrm>
          <a:prstGeom prst="rect">
            <a:avLst/>
          </a:prstGeom>
          <a:solidFill>
            <a:schemeClr val="accent1">
              <a:lumMod val="20000"/>
              <a:lumOff val="80000"/>
            </a:schemeClr>
          </a:solidFill>
        </p:spPr>
        <p:txBody>
          <a:bodyPr wrap="square" rtlCol="0">
            <a:spAutoFit/>
          </a:bodyPr>
          <a:lstStyle/>
          <a:p>
            <a:pPr algn="ctr"/>
            <a:r>
              <a:rPr lang="en-US" dirty="0" smtClean="0"/>
              <a:t>GSM</a:t>
            </a:r>
            <a:endParaRPr lang="en-US" dirty="0"/>
          </a:p>
        </p:txBody>
      </p:sp>
      <p:sp>
        <p:nvSpPr>
          <p:cNvPr id="14" name="TextBox 13"/>
          <p:cNvSpPr txBox="1"/>
          <p:nvPr/>
        </p:nvSpPr>
        <p:spPr>
          <a:xfrm>
            <a:off x="4910498" y="4873392"/>
            <a:ext cx="2049859" cy="369332"/>
          </a:xfrm>
          <a:prstGeom prst="rect">
            <a:avLst/>
          </a:prstGeom>
          <a:solidFill>
            <a:schemeClr val="accent1">
              <a:lumMod val="20000"/>
              <a:lumOff val="80000"/>
            </a:schemeClr>
          </a:solidFill>
        </p:spPr>
        <p:txBody>
          <a:bodyPr wrap="square" rtlCol="0">
            <a:spAutoFit/>
          </a:bodyPr>
          <a:lstStyle/>
          <a:p>
            <a:pPr algn="ctr"/>
            <a:r>
              <a:rPr lang="en-US" dirty="0" smtClean="0"/>
              <a:t>Jetson Nano</a:t>
            </a:r>
            <a:endParaRPr lang="en-US" dirty="0"/>
          </a:p>
        </p:txBody>
      </p:sp>
      <p:sp>
        <p:nvSpPr>
          <p:cNvPr id="15" name="TextBox 14"/>
          <p:cNvSpPr txBox="1"/>
          <p:nvPr/>
        </p:nvSpPr>
        <p:spPr>
          <a:xfrm>
            <a:off x="4931181" y="5356401"/>
            <a:ext cx="2049859" cy="369332"/>
          </a:xfrm>
          <a:prstGeom prst="rect">
            <a:avLst/>
          </a:prstGeom>
          <a:solidFill>
            <a:schemeClr val="accent1">
              <a:lumMod val="20000"/>
              <a:lumOff val="80000"/>
            </a:schemeClr>
          </a:solidFill>
        </p:spPr>
        <p:txBody>
          <a:bodyPr wrap="square" rtlCol="0">
            <a:spAutoFit/>
          </a:bodyPr>
          <a:lstStyle/>
          <a:p>
            <a:pPr algn="ctr"/>
            <a:r>
              <a:rPr lang="en-US" dirty="0" smtClean="0"/>
              <a:t>XBee</a:t>
            </a:r>
            <a:endParaRPr lang="en-US" dirty="0"/>
          </a:p>
        </p:txBody>
      </p:sp>
      <p:sp>
        <p:nvSpPr>
          <p:cNvPr id="16" name="TextBox 15"/>
          <p:cNvSpPr txBox="1"/>
          <p:nvPr/>
        </p:nvSpPr>
        <p:spPr>
          <a:xfrm>
            <a:off x="7217391" y="3807360"/>
            <a:ext cx="2049858" cy="369332"/>
          </a:xfrm>
          <a:prstGeom prst="rect">
            <a:avLst/>
          </a:prstGeom>
          <a:solidFill>
            <a:schemeClr val="tx2">
              <a:lumMod val="20000"/>
              <a:lumOff val="80000"/>
            </a:schemeClr>
          </a:solidFill>
        </p:spPr>
        <p:txBody>
          <a:bodyPr wrap="square" rtlCol="0">
            <a:spAutoFit/>
          </a:bodyPr>
          <a:lstStyle/>
          <a:p>
            <a:pPr algn="ctr"/>
            <a:r>
              <a:rPr lang="en-US" dirty="0" smtClean="0"/>
              <a:t>PS2 controller (3V3)</a:t>
            </a:r>
            <a:endParaRPr lang="en-US" dirty="0"/>
          </a:p>
        </p:txBody>
      </p:sp>
      <p:sp>
        <p:nvSpPr>
          <p:cNvPr id="17" name="TextBox 16"/>
          <p:cNvSpPr txBox="1"/>
          <p:nvPr/>
        </p:nvSpPr>
        <p:spPr>
          <a:xfrm>
            <a:off x="786810" y="3165325"/>
            <a:ext cx="1774208" cy="369332"/>
          </a:xfrm>
          <a:prstGeom prst="rect">
            <a:avLst/>
          </a:prstGeom>
          <a:solidFill>
            <a:srgbClr val="FFFF00"/>
          </a:solidFill>
        </p:spPr>
        <p:txBody>
          <a:bodyPr wrap="square" rtlCol="0">
            <a:spAutoFit/>
          </a:bodyPr>
          <a:lstStyle/>
          <a:p>
            <a:pPr algn="ctr"/>
            <a:r>
              <a:rPr lang="en-US" dirty="0" smtClean="0"/>
              <a:t>Analog pins</a:t>
            </a:r>
            <a:endParaRPr lang="en-US" dirty="0"/>
          </a:p>
        </p:txBody>
      </p:sp>
      <p:sp>
        <p:nvSpPr>
          <p:cNvPr id="18" name="TextBox 17"/>
          <p:cNvSpPr txBox="1"/>
          <p:nvPr/>
        </p:nvSpPr>
        <p:spPr>
          <a:xfrm>
            <a:off x="786810" y="4932193"/>
            <a:ext cx="1774208" cy="369332"/>
          </a:xfrm>
          <a:prstGeom prst="rect">
            <a:avLst/>
          </a:prstGeom>
          <a:solidFill>
            <a:srgbClr val="FFFF00"/>
          </a:solidFill>
        </p:spPr>
        <p:txBody>
          <a:bodyPr wrap="square" rtlCol="0">
            <a:spAutoFit/>
          </a:bodyPr>
          <a:lstStyle/>
          <a:p>
            <a:pPr algn="ctr"/>
            <a:r>
              <a:rPr lang="en-US" dirty="0" smtClean="0"/>
              <a:t>Digital pins</a:t>
            </a:r>
            <a:endParaRPr lang="en-US" dirty="0"/>
          </a:p>
        </p:txBody>
      </p:sp>
      <p:sp>
        <p:nvSpPr>
          <p:cNvPr id="19" name="TextBox 18"/>
          <p:cNvSpPr txBox="1"/>
          <p:nvPr/>
        </p:nvSpPr>
        <p:spPr>
          <a:xfrm>
            <a:off x="2858996" y="3185394"/>
            <a:ext cx="1774208" cy="369332"/>
          </a:xfrm>
          <a:prstGeom prst="rect">
            <a:avLst/>
          </a:prstGeom>
          <a:solidFill>
            <a:schemeClr val="accent2">
              <a:lumMod val="60000"/>
              <a:lumOff val="40000"/>
            </a:schemeClr>
          </a:solidFill>
        </p:spPr>
        <p:txBody>
          <a:bodyPr wrap="square" rtlCol="0">
            <a:spAutoFit/>
          </a:bodyPr>
          <a:lstStyle/>
          <a:p>
            <a:pPr algn="ctr"/>
            <a:r>
              <a:rPr lang="en-US" dirty="0" smtClean="0"/>
              <a:t>Digital/pwm pins</a:t>
            </a:r>
            <a:endParaRPr lang="en-US" dirty="0"/>
          </a:p>
        </p:txBody>
      </p:sp>
      <p:sp>
        <p:nvSpPr>
          <p:cNvPr id="20" name="TextBox 19"/>
          <p:cNvSpPr txBox="1"/>
          <p:nvPr/>
        </p:nvSpPr>
        <p:spPr>
          <a:xfrm>
            <a:off x="4931182" y="3171244"/>
            <a:ext cx="2049858" cy="369332"/>
          </a:xfrm>
          <a:prstGeom prst="rect">
            <a:avLst/>
          </a:prstGeom>
          <a:solidFill>
            <a:schemeClr val="accent1">
              <a:lumMod val="40000"/>
              <a:lumOff val="60000"/>
            </a:schemeClr>
          </a:solidFill>
        </p:spPr>
        <p:txBody>
          <a:bodyPr wrap="square" rtlCol="0">
            <a:spAutoFit/>
          </a:bodyPr>
          <a:lstStyle/>
          <a:p>
            <a:pPr algn="ctr"/>
            <a:r>
              <a:rPr lang="en-US" dirty="0" smtClean="0"/>
              <a:t>Serial pins</a:t>
            </a:r>
            <a:endParaRPr lang="en-US" dirty="0"/>
          </a:p>
        </p:txBody>
      </p:sp>
      <p:sp>
        <p:nvSpPr>
          <p:cNvPr id="21" name="TextBox 20"/>
          <p:cNvSpPr txBox="1"/>
          <p:nvPr/>
        </p:nvSpPr>
        <p:spPr>
          <a:xfrm>
            <a:off x="7217391" y="3185394"/>
            <a:ext cx="2049858" cy="369332"/>
          </a:xfrm>
          <a:prstGeom prst="rect">
            <a:avLst/>
          </a:prstGeom>
          <a:solidFill>
            <a:schemeClr val="tx2">
              <a:lumMod val="40000"/>
              <a:lumOff val="60000"/>
            </a:schemeClr>
          </a:solidFill>
        </p:spPr>
        <p:txBody>
          <a:bodyPr wrap="square" rtlCol="0">
            <a:spAutoFit/>
          </a:bodyPr>
          <a:lstStyle/>
          <a:p>
            <a:pPr algn="ctr"/>
            <a:r>
              <a:rPr lang="en-US" dirty="0" smtClean="0"/>
              <a:t>Digital pins</a:t>
            </a:r>
            <a:endParaRPr lang="en-US" dirty="0"/>
          </a:p>
        </p:txBody>
      </p:sp>
      <p:sp>
        <p:nvSpPr>
          <p:cNvPr id="23" name="TextBox 22"/>
          <p:cNvSpPr txBox="1"/>
          <p:nvPr/>
        </p:nvSpPr>
        <p:spPr>
          <a:xfrm>
            <a:off x="7217391" y="4326388"/>
            <a:ext cx="2049858" cy="369332"/>
          </a:xfrm>
          <a:prstGeom prst="rect">
            <a:avLst/>
          </a:prstGeom>
          <a:solidFill>
            <a:schemeClr val="tx2">
              <a:lumMod val="20000"/>
              <a:lumOff val="80000"/>
            </a:schemeClr>
          </a:solidFill>
        </p:spPr>
        <p:txBody>
          <a:bodyPr wrap="square" rtlCol="0">
            <a:spAutoFit/>
          </a:bodyPr>
          <a:lstStyle/>
          <a:p>
            <a:pPr algn="ctr"/>
            <a:r>
              <a:rPr lang="en-US" dirty="0" smtClean="0"/>
              <a:t>Rain drop sensor</a:t>
            </a:r>
            <a:endParaRPr lang="en-US" dirty="0"/>
          </a:p>
        </p:txBody>
      </p:sp>
      <p:sp>
        <p:nvSpPr>
          <p:cNvPr id="24" name="TextBox 23"/>
          <p:cNvSpPr txBox="1"/>
          <p:nvPr/>
        </p:nvSpPr>
        <p:spPr>
          <a:xfrm>
            <a:off x="7237651" y="4873392"/>
            <a:ext cx="2049858" cy="369332"/>
          </a:xfrm>
          <a:prstGeom prst="rect">
            <a:avLst/>
          </a:prstGeom>
          <a:solidFill>
            <a:schemeClr val="tx2">
              <a:lumMod val="20000"/>
              <a:lumOff val="80000"/>
            </a:schemeClr>
          </a:solidFill>
        </p:spPr>
        <p:txBody>
          <a:bodyPr wrap="square" rtlCol="0">
            <a:spAutoFit/>
          </a:bodyPr>
          <a:lstStyle/>
          <a:p>
            <a:pPr algn="ctr"/>
            <a:r>
              <a:rPr lang="en-US" dirty="0" smtClean="0"/>
              <a:t>Ambient temp.</a:t>
            </a:r>
            <a:endParaRPr lang="en-US" dirty="0"/>
          </a:p>
        </p:txBody>
      </p:sp>
      <p:sp>
        <p:nvSpPr>
          <p:cNvPr id="25" name="TextBox 24"/>
          <p:cNvSpPr txBox="1"/>
          <p:nvPr/>
        </p:nvSpPr>
        <p:spPr>
          <a:xfrm>
            <a:off x="7237651" y="5362787"/>
            <a:ext cx="2049858" cy="646331"/>
          </a:xfrm>
          <a:prstGeom prst="rect">
            <a:avLst/>
          </a:prstGeom>
          <a:solidFill>
            <a:schemeClr val="tx2">
              <a:lumMod val="20000"/>
              <a:lumOff val="80000"/>
            </a:schemeClr>
          </a:solidFill>
        </p:spPr>
        <p:txBody>
          <a:bodyPr wrap="square" rtlCol="0">
            <a:spAutoFit/>
          </a:bodyPr>
          <a:lstStyle/>
          <a:p>
            <a:pPr algn="ctr"/>
            <a:r>
              <a:rPr lang="en-US" dirty="0" smtClean="0"/>
              <a:t>3 ultrasonic distance sensors</a:t>
            </a:r>
            <a:endParaRPr lang="en-US" dirty="0"/>
          </a:p>
        </p:txBody>
      </p:sp>
      <p:sp>
        <p:nvSpPr>
          <p:cNvPr id="26" name="TextBox 25"/>
          <p:cNvSpPr txBox="1"/>
          <p:nvPr/>
        </p:nvSpPr>
        <p:spPr>
          <a:xfrm>
            <a:off x="7237651" y="6129181"/>
            <a:ext cx="2049858" cy="369332"/>
          </a:xfrm>
          <a:prstGeom prst="rect">
            <a:avLst/>
          </a:prstGeom>
          <a:solidFill>
            <a:schemeClr val="tx2">
              <a:lumMod val="20000"/>
              <a:lumOff val="80000"/>
            </a:schemeClr>
          </a:solidFill>
        </p:spPr>
        <p:txBody>
          <a:bodyPr wrap="square" rtlCol="0">
            <a:spAutoFit/>
          </a:bodyPr>
          <a:lstStyle/>
          <a:p>
            <a:pPr algn="ctr"/>
            <a:r>
              <a:rPr lang="en-US" dirty="0" smtClean="0"/>
              <a:t>5 buttons</a:t>
            </a:r>
            <a:endParaRPr lang="en-US" dirty="0"/>
          </a:p>
        </p:txBody>
      </p:sp>
      <p:sp>
        <p:nvSpPr>
          <p:cNvPr id="27" name="TextBox 26"/>
          <p:cNvSpPr txBox="1"/>
          <p:nvPr/>
        </p:nvSpPr>
        <p:spPr>
          <a:xfrm>
            <a:off x="9524283" y="3185394"/>
            <a:ext cx="2049858" cy="369332"/>
          </a:xfrm>
          <a:prstGeom prst="rect">
            <a:avLst/>
          </a:prstGeom>
          <a:solidFill>
            <a:schemeClr val="accent4">
              <a:lumMod val="60000"/>
              <a:lumOff val="40000"/>
            </a:schemeClr>
          </a:solidFill>
        </p:spPr>
        <p:txBody>
          <a:bodyPr wrap="square" rtlCol="0">
            <a:spAutoFit/>
          </a:bodyPr>
          <a:lstStyle/>
          <a:p>
            <a:pPr algn="ctr"/>
            <a:r>
              <a:rPr lang="en-US" dirty="0" smtClean="0"/>
              <a:t>I2C</a:t>
            </a:r>
            <a:endParaRPr lang="en-US" dirty="0"/>
          </a:p>
        </p:txBody>
      </p:sp>
      <p:sp>
        <p:nvSpPr>
          <p:cNvPr id="28" name="TextBox 27"/>
          <p:cNvSpPr txBox="1"/>
          <p:nvPr/>
        </p:nvSpPr>
        <p:spPr>
          <a:xfrm>
            <a:off x="9524283" y="3795347"/>
            <a:ext cx="2049858" cy="369332"/>
          </a:xfrm>
          <a:prstGeom prst="rect">
            <a:avLst/>
          </a:prstGeom>
          <a:solidFill>
            <a:schemeClr val="accent4">
              <a:lumMod val="20000"/>
              <a:lumOff val="80000"/>
            </a:schemeClr>
          </a:solidFill>
        </p:spPr>
        <p:txBody>
          <a:bodyPr wrap="square" rtlCol="0">
            <a:spAutoFit/>
          </a:bodyPr>
          <a:lstStyle/>
          <a:p>
            <a:pPr algn="ctr"/>
            <a:r>
              <a:rPr lang="en-US" dirty="0" smtClean="0"/>
              <a:t>4x20 LCD panel</a:t>
            </a:r>
            <a:endParaRPr lang="en-US" dirty="0"/>
          </a:p>
        </p:txBody>
      </p:sp>
      <p:sp>
        <p:nvSpPr>
          <p:cNvPr id="29" name="TextBox 28"/>
          <p:cNvSpPr txBox="1"/>
          <p:nvPr/>
        </p:nvSpPr>
        <p:spPr>
          <a:xfrm>
            <a:off x="9544966" y="4362405"/>
            <a:ext cx="2049858" cy="369332"/>
          </a:xfrm>
          <a:prstGeom prst="rect">
            <a:avLst/>
          </a:prstGeom>
          <a:solidFill>
            <a:schemeClr val="accent4">
              <a:lumMod val="20000"/>
              <a:lumOff val="80000"/>
            </a:schemeClr>
          </a:solidFill>
        </p:spPr>
        <p:txBody>
          <a:bodyPr wrap="square" rtlCol="0">
            <a:spAutoFit/>
          </a:bodyPr>
          <a:lstStyle/>
          <a:p>
            <a:pPr algn="ctr"/>
            <a:r>
              <a:rPr lang="en-US" dirty="0" smtClean="0"/>
              <a:t>IMU</a:t>
            </a:r>
            <a:endParaRPr lang="en-US" dirty="0"/>
          </a:p>
        </p:txBody>
      </p:sp>
      <p:pic>
        <p:nvPicPr>
          <p:cNvPr id="2" name="Picture 1"/>
          <p:cNvPicPr>
            <a:picLocks noChangeAspect="1"/>
          </p:cNvPicPr>
          <p:nvPr/>
        </p:nvPicPr>
        <p:blipFill>
          <a:blip r:embed="rId4"/>
          <a:stretch>
            <a:fillRect/>
          </a:stretch>
        </p:blipFill>
        <p:spPr>
          <a:xfrm>
            <a:off x="5764117" y="649008"/>
            <a:ext cx="3780849" cy="1983307"/>
          </a:xfrm>
          <a:prstGeom prst="rect">
            <a:avLst/>
          </a:prstGeom>
        </p:spPr>
      </p:pic>
      <p:sp>
        <p:nvSpPr>
          <p:cNvPr id="3" name="Rectangle 2"/>
          <p:cNvSpPr/>
          <p:nvPr/>
        </p:nvSpPr>
        <p:spPr>
          <a:xfrm>
            <a:off x="10004030" y="5394454"/>
            <a:ext cx="1612942" cy="369332"/>
          </a:xfrm>
          <a:prstGeom prst="rect">
            <a:avLst/>
          </a:prstGeom>
        </p:spPr>
        <p:txBody>
          <a:bodyPr wrap="none">
            <a:spAutoFit/>
          </a:bodyPr>
          <a:lstStyle/>
          <a:p>
            <a:r>
              <a:rPr lang="en-US" dirty="0" smtClean="0"/>
              <a:t>AMS1117 – 1A </a:t>
            </a:r>
            <a:endParaRPr lang="en-US" dirty="0"/>
          </a:p>
        </p:txBody>
      </p:sp>
      <p:sp>
        <p:nvSpPr>
          <p:cNvPr id="5" name="Rectangle 4"/>
          <p:cNvSpPr/>
          <p:nvPr/>
        </p:nvSpPr>
        <p:spPr>
          <a:xfrm>
            <a:off x="9980274" y="5711230"/>
            <a:ext cx="1676485" cy="369332"/>
          </a:xfrm>
          <a:prstGeom prst="rect">
            <a:avLst/>
          </a:prstGeom>
        </p:spPr>
        <p:txBody>
          <a:bodyPr wrap="none">
            <a:spAutoFit/>
          </a:bodyPr>
          <a:lstStyle/>
          <a:p>
            <a:r>
              <a:rPr lang="en-US" dirty="0" smtClean="0">
                <a:solidFill>
                  <a:srgbClr val="FF0000"/>
                </a:solidFill>
                <a:latin typeface="Arial" panose="020B0604020202020204" pitchFamily="34" charset="0"/>
              </a:rPr>
              <a:t>NSP1117 – 1A</a:t>
            </a:r>
            <a:endParaRPr lang="en-US" dirty="0"/>
          </a:p>
        </p:txBody>
      </p:sp>
      <p:sp>
        <p:nvSpPr>
          <p:cNvPr id="22" name="Rectangle 21"/>
          <p:cNvSpPr/>
          <p:nvPr/>
        </p:nvSpPr>
        <p:spPr>
          <a:xfrm>
            <a:off x="10004030" y="6126136"/>
            <a:ext cx="2647007" cy="923330"/>
          </a:xfrm>
          <a:prstGeom prst="rect">
            <a:avLst/>
          </a:prstGeom>
        </p:spPr>
        <p:txBody>
          <a:bodyPr wrap="none">
            <a:spAutoFit/>
          </a:bodyPr>
          <a:lstStyle/>
          <a:p>
            <a:r>
              <a:rPr lang="en-US" dirty="0" smtClean="0">
                <a:solidFill>
                  <a:srgbClr val="FF0000"/>
                </a:solidFill>
                <a:latin typeface="Arial" panose="020B0604020202020204" pitchFamily="34" charset="0"/>
              </a:rPr>
              <a:t>MP2307DN - 2A or </a:t>
            </a:r>
            <a:r>
              <a:rPr lang="en-US" b="1" dirty="0" smtClean="0">
                <a:solidFill>
                  <a:srgbClr val="FF0000"/>
                </a:solidFill>
                <a:latin typeface="Arial" panose="020B0604020202020204" pitchFamily="34" charset="0"/>
              </a:rPr>
              <a:t>3A</a:t>
            </a:r>
            <a:r>
              <a:rPr lang="en-US" dirty="0" smtClean="0">
                <a:solidFill>
                  <a:srgbClr val="FF0000"/>
                </a:solidFill>
                <a:latin typeface="Arial" panose="020B0604020202020204" pitchFamily="34" charset="0"/>
              </a:rPr>
              <a:t> ?</a:t>
            </a:r>
          </a:p>
          <a:p>
            <a:r>
              <a:rPr lang="en-US" dirty="0" smtClean="0">
                <a:solidFill>
                  <a:srgbClr val="FF0000"/>
                </a:solidFill>
                <a:latin typeface="Arial" panose="020B0604020202020204" pitchFamily="34" charset="0"/>
              </a:rPr>
              <a:t>MP2308DN - 4A </a:t>
            </a:r>
            <a:endParaRPr lang="en-US" dirty="0"/>
          </a:p>
          <a:p>
            <a:endParaRPr lang="en-US" dirty="0"/>
          </a:p>
        </p:txBody>
      </p:sp>
      <p:sp>
        <p:nvSpPr>
          <p:cNvPr id="30" name="Rectangle 29"/>
          <p:cNvSpPr/>
          <p:nvPr/>
        </p:nvSpPr>
        <p:spPr>
          <a:xfrm>
            <a:off x="5036457" y="-541808"/>
            <a:ext cx="6096000" cy="646331"/>
          </a:xfrm>
          <a:prstGeom prst="rect">
            <a:avLst/>
          </a:prstGeom>
        </p:spPr>
        <p:txBody>
          <a:bodyPr>
            <a:spAutoFit/>
          </a:bodyPr>
          <a:lstStyle/>
          <a:p>
            <a:r>
              <a:rPr lang="en-US" dirty="0">
                <a:hlinkClick r:id="rId2"/>
              </a:rPr>
              <a:t>https://wiki.keyestudio.com/Ks0342_Keyestudio_MEGA_2560_Compatible_Board_Advanced</a:t>
            </a:r>
            <a:endParaRPr lang="en-US" dirty="0"/>
          </a:p>
        </p:txBody>
      </p:sp>
    </p:spTree>
    <p:extLst>
      <p:ext uri="{BB962C8B-B14F-4D97-AF65-F5344CB8AC3E}">
        <p14:creationId xmlns:p14="http://schemas.microsoft.com/office/powerpoint/2010/main" val="14663440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2317649" y="1109761"/>
            <a:ext cx="2769145" cy="734736"/>
            <a:chOff x="6701421" y="602190"/>
            <a:chExt cx="2769145" cy="734736"/>
          </a:xfrm>
        </p:grpSpPr>
        <p:sp>
          <p:nvSpPr>
            <p:cNvPr id="426" name="Isosceles Triangle 425"/>
            <p:cNvSpPr/>
            <p:nvPr/>
          </p:nvSpPr>
          <p:spPr>
            <a:xfrm rot="16200000">
              <a:off x="7881102" y="1032122"/>
              <a:ext cx="369332" cy="2402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427" name="Straight Connector 426"/>
            <p:cNvCxnSpPr/>
            <p:nvPr/>
          </p:nvCxnSpPr>
          <p:spPr>
            <a:xfrm rot="16200000" flipH="1">
              <a:off x="7748336" y="1152259"/>
              <a:ext cx="369331" cy="1"/>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428" name="TextBox 4"/>
            <p:cNvSpPr txBox="1"/>
            <p:nvPr/>
          </p:nvSpPr>
          <p:spPr>
            <a:xfrm>
              <a:off x="7620814" y="602190"/>
              <a:ext cx="115640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1N4001</a:t>
              </a:r>
              <a:endParaRPr lang="en-US" dirty="0"/>
            </a:p>
          </p:txBody>
        </p:sp>
        <p:cxnSp>
          <p:nvCxnSpPr>
            <p:cNvPr id="429" name="Straight Connector 428"/>
            <p:cNvCxnSpPr>
              <a:endCxn id="426" idx="0"/>
            </p:cNvCxnSpPr>
            <p:nvPr/>
          </p:nvCxnSpPr>
          <p:spPr>
            <a:xfrm flipV="1">
              <a:off x="6701421" y="1152260"/>
              <a:ext cx="1244209" cy="8634"/>
            </a:xfrm>
            <a:prstGeom prst="line">
              <a:avLst/>
            </a:prstGeom>
            <a:ln w="41275">
              <a:solidFill>
                <a:srgbClr val="FF0000"/>
              </a:solidFill>
              <a:headEnd w="lg" len="lg"/>
              <a:tailEnd type="none"/>
            </a:ln>
          </p:spPr>
          <p:style>
            <a:lnRef idx="1">
              <a:schemeClr val="accent1"/>
            </a:lnRef>
            <a:fillRef idx="0">
              <a:schemeClr val="accent1"/>
            </a:fillRef>
            <a:effectRef idx="0">
              <a:schemeClr val="accent1"/>
            </a:effectRef>
            <a:fontRef idx="minor">
              <a:schemeClr val="tx1"/>
            </a:fontRef>
          </p:style>
        </p:cxnSp>
        <p:cxnSp>
          <p:nvCxnSpPr>
            <p:cNvPr id="430" name="Straight Connector 429"/>
            <p:cNvCxnSpPr>
              <a:stCxn id="426" idx="3"/>
            </p:cNvCxnSpPr>
            <p:nvPr/>
          </p:nvCxnSpPr>
          <p:spPr>
            <a:xfrm>
              <a:off x="8185906" y="1152260"/>
              <a:ext cx="1284660" cy="5576"/>
            </a:xfrm>
            <a:prstGeom prst="line">
              <a:avLst/>
            </a:prstGeom>
            <a:ln w="41275">
              <a:solidFill>
                <a:srgbClr val="FF0000"/>
              </a:solidFill>
              <a:headEnd w="lg" len="lg"/>
              <a:tailEnd type="none"/>
            </a:ln>
          </p:spPr>
          <p:style>
            <a:lnRef idx="1">
              <a:schemeClr val="accent1"/>
            </a:lnRef>
            <a:fillRef idx="0">
              <a:schemeClr val="accent1"/>
            </a:fillRef>
            <a:effectRef idx="0">
              <a:schemeClr val="accent1"/>
            </a:effectRef>
            <a:fontRef idx="minor">
              <a:schemeClr val="tx1"/>
            </a:fontRef>
          </p:style>
        </p:cxnSp>
      </p:grpSp>
      <p:grpSp>
        <p:nvGrpSpPr>
          <p:cNvPr id="505" name="Group 504"/>
          <p:cNvGrpSpPr/>
          <p:nvPr/>
        </p:nvGrpSpPr>
        <p:grpSpPr>
          <a:xfrm rot="16200000">
            <a:off x="13203611" y="3760686"/>
            <a:ext cx="154362" cy="717932"/>
            <a:chOff x="4503761" y="685800"/>
            <a:chExt cx="139700" cy="657225"/>
          </a:xfrm>
        </p:grpSpPr>
        <p:sp>
          <p:nvSpPr>
            <p:cNvPr id="506" name="Rectangle 505"/>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7" name="Oval 506"/>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8" name="Oval 507"/>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9" name="Oval 508"/>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6" name="Down Arrow 15"/>
          <p:cNvSpPr/>
          <p:nvPr/>
        </p:nvSpPr>
        <p:spPr>
          <a:xfrm>
            <a:off x="3433075" y="128705"/>
            <a:ext cx="406585" cy="428106"/>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Down Arrow 495"/>
          <p:cNvSpPr/>
          <p:nvPr/>
        </p:nvSpPr>
        <p:spPr>
          <a:xfrm rot="10800000">
            <a:off x="2105455" y="47541"/>
            <a:ext cx="416809" cy="510259"/>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9" name="Picture 398"/>
          <p:cNvPicPr>
            <a:picLocks noChangeAspect="1"/>
          </p:cNvPicPr>
          <p:nvPr/>
        </p:nvPicPr>
        <p:blipFill rotWithShape="1">
          <a:blip r:embed="rId2"/>
          <a:srcRect t="1" b="22832"/>
          <a:stretch/>
        </p:blipFill>
        <p:spPr>
          <a:xfrm>
            <a:off x="2057231" y="2341559"/>
            <a:ext cx="561975" cy="294007"/>
          </a:xfrm>
          <a:prstGeom prst="rect">
            <a:avLst/>
          </a:prstGeom>
        </p:spPr>
      </p:pic>
      <p:pic>
        <p:nvPicPr>
          <p:cNvPr id="373" name="Picture 372"/>
          <p:cNvPicPr>
            <a:picLocks noChangeAspect="1"/>
          </p:cNvPicPr>
          <p:nvPr/>
        </p:nvPicPr>
        <p:blipFill>
          <a:blip r:embed="rId2"/>
          <a:stretch>
            <a:fillRect/>
          </a:stretch>
        </p:blipFill>
        <p:spPr>
          <a:xfrm>
            <a:off x="3310238" y="715797"/>
            <a:ext cx="561975" cy="381000"/>
          </a:xfrm>
          <a:prstGeom prst="rect">
            <a:avLst/>
          </a:prstGeom>
        </p:spPr>
      </p:pic>
      <p:pic>
        <p:nvPicPr>
          <p:cNvPr id="2" name="Picture 1"/>
          <p:cNvPicPr>
            <a:picLocks noChangeAspect="1"/>
          </p:cNvPicPr>
          <p:nvPr/>
        </p:nvPicPr>
        <p:blipFill rotWithShape="1">
          <a:blip r:embed="rId3"/>
          <a:srcRect l="7960"/>
          <a:stretch/>
        </p:blipFill>
        <p:spPr>
          <a:xfrm>
            <a:off x="4089400" y="2256152"/>
            <a:ext cx="7264326" cy="3929647"/>
          </a:xfrm>
          <a:prstGeom prst="rect">
            <a:avLst/>
          </a:prstGeom>
        </p:spPr>
      </p:pic>
      <p:grpSp>
        <p:nvGrpSpPr>
          <p:cNvPr id="228" name="Group 227"/>
          <p:cNvGrpSpPr/>
          <p:nvPr/>
        </p:nvGrpSpPr>
        <p:grpSpPr>
          <a:xfrm>
            <a:off x="7794206" y="1569901"/>
            <a:ext cx="139700" cy="657225"/>
            <a:chOff x="4503761" y="685800"/>
            <a:chExt cx="139700" cy="657225"/>
          </a:xfrm>
        </p:grpSpPr>
        <p:sp>
          <p:nvSpPr>
            <p:cNvPr id="229" name="Rectangle 228"/>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2" name="Oval 231"/>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33" name="Group 232"/>
          <p:cNvGrpSpPr/>
          <p:nvPr/>
        </p:nvGrpSpPr>
        <p:grpSpPr>
          <a:xfrm>
            <a:off x="7433439" y="1570275"/>
            <a:ext cx="139700" cy="657225"/>
            <a:chOff x="4503761" y="685800"/>
            <a:chExt cx="139700" cy="657225"/>
          </a:xfrm>
        </p:grpSpPr>
        <p:sp>
          <p:nvSpPr>
            <p:cNvPr id="234" name="Rectangle 233"/>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7" name="Oval 236"/>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38" name="Group 237"/>
          <p:cNvGrpSpPr/>
          <p:nvPr/>
        </p:nvGrpSpPr>
        <p:grpSpPr>
          <a:xfrm>
            <a:off x="9378426" y="1562465"/>
            <a:ext cx="139700" cy="828675"/>
            <a:chOff x="5191352" y="758825"/>
            <a:chExt cx="139700" cy="828675"/>
          </a:xfrm>
        </p:grpSpPr>
        <p:sp>
          <p:nvSpPr>
            <p:cNvPr id="239" name="Rectangle 238"/>
            <p:cNvSpPr/>
            <p:nvPr/>
          </p:nvSpPr>
          <p:spPr>
            <a:xfrm>
              <a:off x="5191352" y="758825"/>
              <a:ext cx="139700" cy="828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p:cNvSpPr/>
            <p:nvPr/>
          </p:nvSpPr>
          <p:spPr>
            <a:xfrm>
              <a:off x="5191352" y="1220787"/>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p:cNvSpPr/>
            <p:nvPr/>
          </p:nvSpPr>
          <p:spPr>
            <a:xfrm>
              <a:off x="5191352" y="819166"/>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2" name="Oval 241"/>
            <p:cNvSpPr/>
            <p:nvPr/>
          </p:nvSpPr>
          <p:spPr>
            <a:xfrm>
              <a:off x="5191352" y="1019976"/>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3" name="Oval 242"/>
            <p:cNvSpPr/>
            <p:nvPr/>
          </p:nvSpPr>
          <p:spPr>
            <a:xfrm>
              <a:off x="5191352" y="1395412"/>
              <a:ext cx="139700" cy="1397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4" name="Group 243"/>
          <p:cNvGrpSpPr/>
          <p:nvPr/>
        </p:nvGrpSpPr>
        <p:grpSpPr>
          <a:xfrm>
            <a:off x="9724805" y="1547483"/>
            <a:ext cx="139700" cy="828675"/>
            <a:chOff x="5191352" y="758825"/>
            <a:chExt cx="139700" cy="828675"/>
          </a:xfrm>
        </p:grpSpPr>
        <p:sp>
          <p:nvSpPr>
            <p:cNvPr id="245" name="Rectangle 244"/>
            <p:cNvSpPr/>
            <p:nvPr/>
          </p:nvSpPr>
          <p:spPr>
            <a:xfrm>
              <a:off x="5191352" y="758825"/>
              <a:ext cx="139700" cy="828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p:cNvSpPr/>
            <p:nvPr/>
          </p:nvSpPr>
          <p:spPr>
            <a:xfrm>
              <a:off x="5191352" y="1220787"/>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p:cNvSpPr/>
            <p:nvPr/>
          </p:nvSpPr>
          <p:spPr>
            <a:xfrm>
              <a:off x="5191352" y="819166"/>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8" name="Oval 247"/>
            <p:cNvSpPr/>
            <p:nvPr/>
          </p:nvSpPr>
          <p:spPr>
            <a:xfrm>
              <a:off x="5191352" y="1019976"/>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9" name="Oval 248"/>
            <p:cNvSpPr/>
            <p:nvPr/>
          </p:nvSpPr>
          <p:spPr>
            <a:xfrm>
              <a:off x="5191352" y="1395412"/>
              <a:ext cx="139700" cy="1397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0" name="Group 249"/>
          <p:cNvGrpSpPr/>
          <p:nvPr/>
        </p:nvGrpSpPr>
        <p:grpSpPr>
          <a:xfrm>
            <a:off x="10076395" y="1547483"/>
            <a:ext cx="139700" cy="828675"/>
            <a:chOff x="5191352" y="758825"/>
            <a:chExt cx="139700" cy="828675"/>
          </a:xfrm>
        </p:grpSpPr>
        <p:sp>
          <p:nvSpPr>
            <p:cNvPr id="251" name="Rectangle 250"/>
            <p:cNvSpPr/>
            <p:nvPr/>
          </p:nvSpPr>
          <p:spPr>
            <a:xfrm>
              <a:off x="5191352" y="758825"/>
              <a:ext cx="139700" cy="828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p:cNvSpPr/>
            <p:nvPr/>
          </p:nvSpPr>
          <p:spPr>
            <a:xfrm>
              <a:off x="5191352" y="1220787"/>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p:cNvSpPr/>
            <p:nvPr/>
          </p:nvSpPr>
          <p:spPr>
            <a:xfrm>
              <a:off x="5191352" y="819166"/>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4" name="Oval 253"/>
            <p:cNvSpPr/>
            <p:nvPr/>
          </p:nvSpPr>
          <p:spPr>
            <a:xfrm>
              <a:off x="5191352" y="1019976"/>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5" name="Oval 254"/>
            <p:cNvSpPr/>
            <p:nvPr/>
          </p:nvSpPr>
          <p:spPr>
            <a:xfrm>
              <a:off x="5191352" y="1395412"/>
              <a:ext cx="139700" cy="1397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p:cNvGrpSpPr/>
          <p:nvPr/>
        </p:nvGrpSpPr>
        <p:grpSpPr>
          <a:xfrm>
            <a:off x="10266565" y="1533115"/>
            <a:ext cx="139700" cy="828675"/>
            <a:chOff x="5191352" y="758825"/>
            <a:chExt cx="139700" cy="828675"/>
          </a:xfrm>
        </p:grpSpPr>
        <p:sp>
          <p:nvSpPr>
            <p:cNvPr id="257" name="Rectangle 256"/>
            <p:cNvSpPr/>
            <p:nvPr/>
          </p:nvSpPr>
          <p:spPr>
            <a:xfrm>
              <a:off x="5191352" y="758825"/>
              <a:ext cx="139700" cy="828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p:cNvSpPr/>
            <p:nvPr/>
          </p:nvSpPr>
          <p:spPr>
            <a:xfrm>
              <a:off x="5191352" y="1220787"/>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p:cNvSpPr/>
            <p:nvPr/>
          </p:nvSpPr>
          <p:spPr>
            <a:xfrm>
              <a:off x="5191352" y="819166"/>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0" name="Oval 259"/>
            <p:cNvSpPr/>
            <p:nvPr/>
          </p:nvSpPr>
          <p:spPr>
            <a:xfrm>
              <a:off x="5191352" y="1019976"/>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1" name="Oval 260"/>
            <p:cNvSpPr/>
            <p:nvPr/>
          </p:nvSpPr>
          <p:spPr>
            <a:xfrm>
              <a:off x="5191352" y="1395412"/>
              <a:ext cx="139700" cy="1397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2" name="Group 261"/>
          <p:cNvGrpSpPr/>
          <p:nvPr/>
        </p:nvGrpSpPr>
        <p:grpSpPr>
          <a:xfrm>
            <a:off x="10484217" y="1527562"/>
            <a:ext cx="139700" cy="828675"/>
            <a:chOff x="5191352" y="758825"/>
            <a:chExt cx="139700" cy="828675"/>
          </a:xfrm>
        </p:grpSpPr>
        <p:sp>
          <p:nvSpPr>
            <p:cNvPr id="263" name="Rectangle 262"/>
            <p:cNvSpPr/>
            <p:nvPr/>
          </p:nvSpPr>
          <p:spPr>
            <a:xfrm>
              <a:off x="5191352" y="758825"/>
              <a:ext cx="139700" cy="828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p:cNvSpPr/>
            <p:nvPr/>
          </p:nvSpPr>
          <p:spPr>
            <a:xfrm>
              <a:off x="5191352" y="1220787"/>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p:cNvSpPr/>
            <p:nvPr/>
          </p:nvSpPr>
          <p:spPr>
            <a:xfrm>
              <a:off x="5191352" y="819166"/>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6" name="Oval 265"/>
            <p:cNvSpPr/>
            <p:nvPr/>
          </p:nvSpPr>
          <p:spPr>
            <a:xfrm>
              <a:off x="5191352" y="1019976"/>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7" name="Oval 266"/>
            <p:cNvSpPr/>
            <p:nvPr/>
          </p:nvSpPr>
          <p:spPr>
            <a:xfrm>
              <a:off x="5191352" y="1395412"/>
              <a:ext cx="139700" cy="1397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9019624" y="1555280"/>
            <a:ext cx="139700" cy="828675"/>
            <a:chOff x="5191352" y="758825"/>
            <a:chExt cx="139700" cy="828675"/>
          </a:xfrm>
        </p:grpSpPr>
        <p:sp>
          <p:nvSpPr>
            <p:cNvPr id="24" name="Rectangle 23"/>
            <p:cNvSpPr/>
            <p:nvPr/>
          </p:nvSpPr>
          <p:spPr>
            <a:xfrm>
              <a:off x="5191352" y="758825"/>
              <a:ext cx="139700" cy="828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5191352" y="1220787"/>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5191352" y="819166"/>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p:cNvSpPr/>
            <p:nvPr/>
          </p:nvSpPr>
          <p:spPr>
            <a:xfrm>
              <a:off x="5191352" y="1019976"/>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p:cNvSpPr/>
            <p:nvPr/>
          </p:nvSpPr>
          <p:spPr>
            <a:xfrm>
              <a:off x="5191352" y="1395412"/>
              <a:ext cx="139700" cy="1397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rot="5400000">
            <a:off x="11480429" y="3188957"/>
            <a:ext cx="132293" cy="787115"/>
            <a:chOff x="5191352" y="758825"/>
            <a:chExt cx="139700" cy="828675"/>
          </a:xfrm>
        </p:grpSpPr>
        <p:sp>
          <p:nvSpPr>
            <p:cNvPr id="48" name="Rectangle 47"/>
            <p:cNvSpPr/>
            <p:nvPr/>
          </p:nvSpPr>
          <p:spPr>
            <a:xfrm>
              <a:off x="5191352" y="758825"/>
              <a:ext cx="139700" cy="828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5191352" y="1220787"/>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5191352" y="819166"/>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Oval 50"/>
            <p:cNvSpPr/>
            <p:nvPr/>
          </p:nvSpPr>
          <p:spPr>
            <a:xfrm>
              <a:off x="5191352" y="1019976"/>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Oval 51"/>
            <p:cNvSpPr/>
            <p:nvPr/>
          </p:nvSpPr>
          <p:spPr>
            <a:xfrm>
              <a:off x="5191352" y="1395412"/>
              <a:ext cx="139700" cy="1397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p:cNvGrpSpPr/>
          <p:nvPr/>
        </p:nvGrpSpPr>
        <p:grpSpPr>
          <a:xfrm rot="5400000">
            <a:off x="11502007" y="3560432"/>
            <a:ext cx="132293" cy="787115"/>
            <a:chOff x="5191352" y="758825"/>
            <a:chExt cx="139700" cy="828675"/>
          </a:xfrm>
        </p:grpSpPr>
        <p:sp>
          <p:nvSpPr>
            <p:cNvPr id="57" name="Rectangle 56"/>
            <p:cNvSpPr/>
            <p:nvPr/>
          </p:nvSpPr>
          <p:spPr>
            <a:xfrm>
              <a:off x="5191352" y="758825"/>
              <a:ext cx="139700" cy="828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5191352" y="1220787"/>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191352" y="819166"/>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Oval 59"/>
            <p:cNvSpPr/>
            <p:nvPr/>
          </p:nvSpPr>
          <p:spPr>
            <a:xfrm>
              <a:off x="5191352" y="1019976"/>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Oval 60"/>
            <p:cNvSpPr/>
            <p:nvPr/>
          </p:nvSpPr>
          <p:spPr>
            <a:xfrm>
              <a:off x="5191352" y="1395412"/>
              <a:ext cx="139700" cy="1397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p:cNvGrpSpPr/>
          <p:nvPr/>
        </p:nvGrpSpPr>
        <p:grpSpPr>
          <a:xfrm rot="5400000">
            <a:off x="11524988" y="3914640"/>
            <a:ext cx="132293" cy="787115"/>
            <a:chOff x="5191352" y="758825"/>
            <a:chExt cx="139700" cy="828675"/>
          </a:xfrm>
        </p:grpSpPr>
        <p:sp>
          <p:nvSpPr>
            <p:cNvPr id="63" name="Rectangle 62"/>
            <p:cNvSpPr/>
            <p:nvPr/>
          </p:nvSpPr>
          <p:spPr>
            <a:xfrm>
              <a:off x="5191352" y="758825"/>
              <a:ext cx="139700" cy="828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5191352" y="1220787"/>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5191352" y="819166"/>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6" name="Oval 65"/>
            <p:cNvSpPr/>
            <p:nvPr/>
          </p:nvSpPr>
          <p:spPr>
            <a:xfrm>
              <a:off x="5191352" y="1019976"/>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7" name="Oval 66"/>
            <p:cNvSpPr/>
            <p:nvPr/>
          </p:nvSpPr>
          <p:spPr>
            <a:xfrm>
              <a:off x="5191352" y="1395412"/>
              <a:ext cx="139700" cy="1397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TextBox 55"/>
          <p:cNvSpPr txBox="1"/>
          <p:nvPr/>
        </p:nvSpPr>
        <p:spPr>
          <a:xfrm rot="16200000">
            <a:off x="822960" y="3226316"/>
            <a:ext cx="809224" cy="369332"/>
          </a:xfrm>
          <a:prstGeom prst="rect">
            <a:avLst/>
          </a:prstGeom>
          <a:noFill/>
          <a:ln w="38100">
            <a:solidFill>
              <a:schemeClr val="accent1">
                <a:shade val="5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smtClean="0"/>
              <a:t>R2</a:t>
            </a:r>
            <a:endParaRPr lang="en-US" b="1" dirty="0"/>
          </a:p>
        </p:txBody>
      </p:sp>
      <p:sp>
        <p:nvSpPr>
          <p:cNvPr id="79" name="TextBox 56"/>
          <p:cNvSpPr txBox="1"/>
          <p:nvPr/>
        </p:nvSpPr>
        <p:spPr>
          <a:xfrm rot="16200000">
            <a:off x="812800" y="4617860"/>
            <a:ext cx="809224" cy="369332"/>
          </a:xfrm>
          <a:prstGeom prst="rect">
            <a:avLst/>
          </a:prstGeom>
          <a:noFill/>
          <a:ln w="38100">
            <a:solidFill>
              <a:schemeClr val="accent1">
                <a:shade val="5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smtClean="0"/>
              <a:t>R3</a:t>
            </a:r>
            <a:endParaRPr lang="en-US" b="1" dirty="0"/>
          </a:p>
        </p:txBody>
      </p:sp>
      <p:cxnSp>
        <p:nvCxnSpPr>
          <p:cNvPr id="80" name="Straight Connector 79"/>
          <p:cNvCxnSpPr>
            <a:stCxn id="79" idx="1"/>
          </p:cNvCxnSpPr>
          <p:nvPr/>
        </p:nvCxnSpPr>
        <p:spPr>
          <a:xfrm flipH="1">
            <a:off x="1217029" y="5207138"/>
            <a:ext cx="383" cy="55139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78" idx="1"/>
            <a:endCxn id="79" idx="3"/>
          </p:cNvCxnSpPr>
          <p:nvPr/>
        </p:nvCxnSpPr>
        <p:spPr>
          <a:xfrm flipH="1">
            <a:off x="1217412" y="3815594"/>
            <a:ext cx="10160" cy="58232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2" name="Oval 81"/>
          <p:cNvSpPr/>
          <p:nvPr/>
        </p:nvSpPr>
        <p:spPr>
          <a:xfrm>
            <a:off x="1162279" y="4086765"/>
            <a:ext cx="133350" cy="1183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4" name="Oval 83"/>
          <p:cNvSpPr/>
          <p:nvPr/>
        </p:nvSpPr>
        <p:spPr>
          <a:xfrm>
            <a:off x="1170525" y="2422493"/>
            <a:ext cx="133350" cy="125837"/>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5" name="Oval 84"/>
          <p:cNvSpPr/>
          <p:nvPr/>
        </p:nvSpPr>
        <p:spPr>
          <a:xfrm>
            <a:off x="1147621" y="5976180"/>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86" name="Straight Connector 85"/>
          <p:cNvCxnSpPr>
            <a:endCxn id="360" idx="6"/>
          </p:cNvCxnSpPr>
          <p:nvPr/>
        </p:nvCxnSpPr>
        <p:spPr>
          <a:xfrm>
            <a:off x="2743815" y="6312550"/>
            <a:ext cx="4933374" cy="79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122083" y="3787508"/>
            <a:ext cx="838811" cy="7168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12V</a:t>
            </a:r>
          </a:p>
          <a:p>
            <a:pPr algn="ctr"/>
            <a:r>
              <a:rPr lang="en-US" sz="1400" dirty="0" smtClean="0"/>
              <a:t>LiFePO4</a:t>
            </a:r>
            <a:endParaRPr lang="en-US" sz="1400" dirty="0"/>
          </a:p>
        </p:txBody>
      </p:sp>
      <p:cxnSp>
        <p:nvCxnSpPr>
          <p:cNvPr id="94" name="Elbow Connector 93"/>
          <p:cNvCxnSpPr>
            <a:stCxn id="89" idx="2"/>
          </p:cNvCxnSpPr>
          <p:nvPr/>
        </p:nvCxnSpPr>
        <p:spPr>
          <a:xfrm rot="16200000" flipH="1">
            <a:off x="-169564" y="5215459"/>
            <a:ext cx="2081252" cy="659146"/>
          </a:xfrm>
          <a:prstGeom prst="bentConnector3">
            <a:avLst>
              <a:gd name="adj1" fmla="val 50000"/>
            </a:avLst>
          </a:prstGeom>
          <a:ln w="127000">
            <a:solidFill>
              <a:schemeClr val="tx1"/>
            </a:solidFill>
          </a:ln>
        </p:spPr>
        <p:style>
          <a:lnRef idx="1">
            <a:schemeClr val="dk1"/>
          </a:lnRef>
          <a:fillRef idx="0">
            <a:schemeClr val="dk1"/>
          </a:fillRef>
          <a:effectRef idx="0">
            <a:schemeClr val="dk1"/>
          </a:effectRef>
          <a:fontRef idx="minor">
            <a:schemeClr val="tx1"/>
          </a:fontRef>
        </p:style>
      </p:cxnSp>
      <p:cxnSp>
        <p:nvCxnSpPr>
          <p:cNvPr id="138" name="Straight Connector 137"/>
          <p:cNvCxnSpPr/>
          <p:nvPr/>
        </p:nvCxnSpPr>
        <p:spPr>
          <a:xfrm flipH="1">
            <a:off x="4161031" y="1885668"/>
            <a:ext cx="7490659" cy="20912"/>
          </a:xfrm>
          <a:prstGeom prst="line">
            <a:avLst/>
          </a:prstGeom>
          <a:ln w="38100"/>
        </p:spPr>
        <p:style>
          <a:lnRef idx="1">
            <a:schemeClr val="dk1"/>
          </a:lnRef>
          <a:fillRef idx="0">
            <a:schemeClr val="dk1"/>
          </a:fillRef>
          <a:effectRef idx="0">
            <a:schemeClr val="dk1"/>
          </a:effectRef>
          <a:fontRef idx="minor">
            <a:schemeClr val="tx1"/>
          </a:fontRef>
        </p:style>
      </p:cxnSp>
      <p:cxnSp>
        <p:nvCxnSpPr>
          <p:cNvPr id="176" name="Straight Connector 175"/>
          <p:cNvCxnSpPr/>
          <p:nvPr/>
        </p:nvCxnSpPr>
        <p:spPr>
          <a:xfrm flipV="1">
            <a:off x="3842745" y="3245397"/>
            <a:ext cx="4466863" cy="14723"/>
          </a:xfrm>
          <a:prstGeom prst="line">
            <a:avLst/>
          </a:prstGeom>
          <a:ln w="508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79" name="Straight Connector 178"/>
          <p:cNvCxnSpPr/>
          <p:nvPr/>
        </p:nvCxnSpPr>
        <p:spPr>
          <a:xfrm>
            <a:off x="6422842" y="3449571"/>
            <a:ext cx="3875573"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82" name="Straight Connector 181"/>
          <p:cNvCxnSpPr/>
          <p:nvPr/>
        </p:nvCxnSpPr>
        <p:spPr>
          <a:xfrm flipH="1">
            <a:off x="3879798" y="556812"/>
            <a:ext cx="48271" cy="4568783"/>
          </a:xfrm>
          <a:prstGeom prst="line">
            <a:avLst/>
          </a:prstGeom>
          <a:ln w="508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84" name="Straight Connector 183"/>
          <p:cNvCxnSpPr>
            <a:stCxn id="535" idx="2"/>
          </p:cNvCxnSpPr>
          <p:nvPr/>
        </p:nvCxnSpPr>
        <p:spPr>
          <a:xfrm flipH="1" flipV="1">
            <a:off x="3860582" y="5098302"/>
            <a:ext cx="6384027" cy="11563"/>
          </a:xfrm>
          <a:prstGeom prst="line">
            <a:avLst/>
          </a:prstGeom>
          <a:ln w="508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87" name="Straight Connector 186"/>
          <p:cNvCxnSpPr>
            <a:stCxn id="371" idx="2"/>
            <a:endCxn id="536" idx="2"/>
          </p:cNvCxnSpPr>
          <p:nvPr/>
        </p:nvCxnSpPr>
        <p:spPr>
          <a:xfrm flipV="1">
            <a:off x="7825226" y="4902359"/>
            <a:ext cx="2417280" cy="1941"/>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94" name="Straight Connector 193"/>
          <p:cNvCxnSpPr/>
          <p:nvPr/>
        </p:nvCxnSpPr>
        <p:spPr>
          <a:xfrm flipH="1">
            <a:off x="6812280" y="5067114"/>
            <a:ext cx="10029" cy="617710"/>
          </a:xfrm>
          <a:prstGeom prst="line">
            <a:avLst/>
          </a:prstGeom>
          <a:ln w="508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97" name="Straight Connector 196"/>
          <p:cNvCxnSpPr/>
          <p:nvPr/>
        </p:nvCxnSpPr>
        <p:spPr>
          <a:xfrm>
            <a:off x="10009512" y="3443776"/>
            <a:ext cx="8279" cy="1492504"/>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02" name="Straight Connector 201"/>
          <p:cNvCxnSpPr/>
          <p:nvPr/>
        </p:nvCxnSpPr>
        <p:spPr>
          <a:xfrm flipH="1">
            <a:off x="7573139" y="6738196"/>
            <a:ext cx="4251781"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212" name="Straight Connector 211"/>
          <p:cNvCxnSpPr/>
          <p:nvPr/>
        </p:nvCxnSpPr>
        <p:spPr>
          <a:xfrm>
            <a:off x="5236228" y="556812"/>
            <a:ext cx="0" cy="1111679"/>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15" name="Straight Connector 214"/>
          <p:cNvCxnSpPr/>
          <p:nvPr/>
        </p:nvCxnSpPr>
        <p:spPr>
          <a:xfrm>
            <a:off x="3928069" y="556812"/>
            <a:ext cx="132428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18" name="Straight Connector 217"/>
          <p:cNvCxnSpPr>
            <a:endCxn id="111" idx="1"/>
          </p:cNvCxnSpPr>
          <p:nvPr/>
        </p:nvCxnSpPr>
        <p:spPr>
          <a:xfrm>
            <a:off x="3708400" y="1049785"/>
            <a:ext cx="35817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
        <p:nvSpPr>
          <p:cNvPr id="224" name="TextBox 223"/>
          <p:cNvSpPr txBox="1"/>
          <p:nvPr/>
        </p:nvSpPr>
        <p:spPr>
          <a:xfrm>
            <a:off x="655451" y="204550"/>
            <a:ext cx="2050203" cy="369332"/>
          </a:xfrm>
          <a:prstGeom prst="rect">
            <a:avLst/>
          </a:prstGeom>
          <a:noFill/>
        </p:spPr>
        <p:txBody>
          <a:bodyPr wrap="square" rtlCol="0">
            <a:spAutoFit/>
          </a:bodyPr>
          <a:lstStyle/>
          <a:p>
            <a:r>
              <a:rPr lang="en-US" b="1" dirty="0" smtClean="0"/>
              <a:t>To buck converter</a:t>
            </a:r>
          </a:p>
        </p:txBody>
      </p:sp>
      <p:sp>
        <p:nvSpPr>
          <p:cNvPr id="225" name="Rectangle 224"/>
          <p:cNvSpPr/>
          <p:nvPr/>
        </p:nvSpPr>
        <p:spPr>
          <a:xfrm>
            <a:off x="475062" y="5742880"/>
            <a:ext cx="1485296" cy="7168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ACS712</a:t>
            </a:r>
          </a:p>
          <a:p>
            <a:pPr algn="ctr"/>
            <a:endParaRPr lang="en-US" dirty="0"/>
          </a:p>
          <a:p>
            <a:pPr algn="ctr"/>
            <a:endParaRPr lang="en-US" dirty="0"/>
          </a:p>
        </p:txBody>
      </p:sp>
      <p:grpSp>
        <p:nvGrpSpPr>
          <p:cNvPr id="284" name="Group 283"/>
          <p:cNvGrpSpPr/>
          <p:nvPr/>
        </p:nvGrpSpPr>
        <p:grpSpPr>
          <a:xfrm rot="10800000">
            <a:off x="8011328" y="6175193"/>
            <a:ext cx="157579" cy="661228"/>
            <a:chOff x="4503761" y="685800"/>
            <a:chExt cx="139700" cy="657225"/>
          </a:xfrm>
        </p:grpSpPr>
        <p:sp>
          <p:nvSpPr>
            <p:cNvPr id="285" name="Rectangle 284"/>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8" name="Oval 287"/>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03" name="Group 302"/>
          <p:cNvGrpSpPr/>
          <p:nvPr/>
        </p:nvGrpSpPr>
        <p:grpSpPr>
          <a:xfrm rot="10800000">
            <a:off x="7949368" y="2918998"/>
            <a:ext cx="157579" cy="661228"/>
            <a:chOff x="4503761" y="685800"/>
            <a:chExt cx="139700" cy="657225"/>
          </a:xfrm>
        </p:grpSpPr>
        <p:sp>
          <p:nvSpPr>
            <p:cNvPr id="304" name="Rectangle 303"/>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p:cNvSpPr/>
            <p:nvPr/>
          </p:nvSpPr>
          <p:spPr>
            <a:xfrm>
              <a:off x="4503761" y="73502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7" name="Oval 306"/>
            <p:cNvSpPr/>
            <p:nvPr/>
          </p:nvSpPr>
          <p:spPr>
            <a:xfrm>
              <a:off x="4503761" y="93583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08" name="Group 307"/>
          <p:cNvGrpSpPr/>
          <p:nvPr/>
        </p:nvGrpSpPr>
        <p:grpSpPr>
          <a:xfrm>
            <a:off x="8169908" y="1575731"/>
            <a:ext cx="139700" cy="657225"/>
            <a:chOff x="4503761" y="685800"/>
            <a:chExt cx="139700" cy="657225"/>
          </a:xfrm>
        </p:grpSpPr>
        <p:sp>
          <p:nvSpPr>
            <p:cNvPr id="309" name="Rectangle 308"/>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2" name="Oval 311"/>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18" name="Group 317"/>
          <p:cNvGrpSpPr/>
          <p:nvPr/>
        </p:nvGrpSpPr>
        <p:grpSpPr>
          <a:xfrm>
            <a:off x="5809472" y="2038956"/>
            <a:ext cx="330227" cy="314622"/>
            <a:chOff x="8296309" y="3218774"/>
            <a:chExt cx="442922" cy="325605"/>
          </a:xfrm>
        </p:grpSpPr>
        <p:sp>
          <p:nvSpPr>
            <p:cNvPr id="319" name="Isosceles Triangle 318"/>
            <p:cNvSpPr/>
            <p:nvPr/>
          </p:nvSpPr>
          <p:spPr>
            <a:xfrm>
              <a:off x="8333011" y="3304103"/>
              <a:ext cx="369332" cy="2402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0" name="Straight Connector 319"/>
            <p:cNvCxnSpPr/>
            <p:nvPr/>
          </p:nvCxnSpPr>
          <p:spPr>
            <a:xfrm flipH="1">
              <a:off x="8333012" y="3304102"/>
              <a:ext cx="369331" cy="1"/>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flipH="1">
              <a:off x="8695245" y="3218774"/>
              <a:ext cx="43986" cy="86037"/>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p:nvCxnSpPr>
          <p:spPr>
            <a:xfrm flipH="1">
              <a:off x="8296309" y="3292888"/>
              <a:ext cx="43986" cy="86037"/>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323" name="TextBox 322"/>
          <p:cNvSpPr txBox="1"/>
          <p:nvPr/>
        </p:nvSpPr>
        <p:spPr>
          <a:xfrm rot="16200000">
            <a:off x="5604397" y="995201"/>
            <a:ext cx="750753" cy="369332"/>
          </a:xfrm>
          <a:prstGeom prst="rect">
            <a:avLst/>
          </a:prstGeom>
          <a:noFill/>
          <a:ln w="38100">
            <a:solidFill>
              <a:schemeClr val="accent1">
                <a:shade val="50000"/>
              </a:schemeClr>
            </a:solidFill>
          </a:ln>
        </p:spPr>
        <p:txBody>
          <a:bodyPr wrap="square" rtlCol="0">
            <a:spAutoFit/>
          </a:bodyPr>
          <a:lstStyle/>
          <a:p>
            <a:pPr algn="ctr"/>
            <a:r>
              <a:rPr lang="en-US" dirty="0" smtClean="0"/>
              <a:t>R1</a:t>
            </a:r>
            <a:endParaRPr lang="en-US" dirty="0"/>
          </a:p>
        </p:txBody>
      </p:sp>
      <p:grpSp>
        <p:nvGrpSpPr>
          <p:cNvPr id="330" name="Group 329"/>
          <p:cNvGrpSpPr/>
          <p:nvPr/>
        </p:nvGrpSpPr>
        <p:grpSpPr>
          <a:xfrm rot="5400000">
            <a:off x="11543014" y="4206900"/>
            <a:ext cx="133682" cy="703873"/>
            <a:chOff x="4503761" y="685800"/>
            <a:chExt cx="139700" cy="657225"/>
          </a:xfrm>
        </p:grpSpPr>
        <p:sp>
          <p:nvSpPr>
            <p:cNvPr id="331" name="Rectangle 330"/>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Oval 331"/>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Oval 332"/>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4" name="Oval 333"/>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35" name="Group 334"/>
          <p:cNvGrpSpPr/>
          <p:nvPr/>
        </p:nvGrpSpPr>
        <p:grpSpPr>
          <a:xfrm rot="5400000">
            <a:off x="11540720" y="4387376"/>
            <a:ext cx="133682" cy="703873"/>
            <a:chOff x="4503761" y="685800"/>
            <a:chExt cx="139700" cy="657225"/>
          </a:xfrm>
        </p:grpSpPr>
        <p:sp>
          <p:nvSpPr>
            <p:cNvPr id="336" name="Rectangle 335"/>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9" name="Oval 338"/>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40" name="Group 339"/>
          <p:cNvGrpSpPr/>
          <p:nvPr/>
        </p:nvGrpSpPr>
        <p:grpSpPr>
          <a:xfrm rot="5400000">
            <a:off x="11550062" y="4559205"/>
            <a:ext cx="133682" cy="703873"/>
            <a:chOff x="4503761" y="685800"/>
            <a:chExt cx="139700" cy="657225"/>
          </a:xfrm>
        </p:grpSpPr>
        <p:sp>
          <p:nvSpPr>
            <p:cNvPr id="341" name="Rectangle 340"/>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341"/>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Oval 342"/>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4" name="Oval 343"/>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45" name="Group 344"/>
          <p:cNvGrpSpPr/>
          <p:nvPr/>
        </p:nvGrpSpPr>
        <p:grpSpPr>
          <a:xfrm rot="5400000">
            <a:off x="11540720" y="4719035"/>
            <a:ext cx="133682" cy="703873"/>
            <a:chOff x="4503761" y="685800"/>
            <a:chExt cx="139700" cy="657225"/>
          </a:xfrm>
        </p:grpSpPr>
        <p:sp>
          <p:nvSpPr>
            <p:cNvPr id="346" name="Rectangle 345"/>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50" name="Group 349"/>
          <p:cNvGrpSpPr/>
          <p:nvPr/>
        </p:nvGrpSpPr>
        <p:grpSpPr>
          <a:xfrm rot="5400000">
            <a:off x="11558890" y="4910115"/>
            <a:ext cx="133682" cy="703873"/>
            <a:chOff x="4503761" y="685800"/>
            <a:chExt cx="139700" cy="657225"/>
          </a:xfrm>
        </p:grpSpPr>
        <p:sp>
          <p:nvSpPr>
            <p:cNvPr id="351" name="Rectangle 350"/>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351"/>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Oval 352"/>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54" name="Group 353"/>
          <p:cNvGrpSpPr/>
          <p:nvPr/>
        </p:nvGrpSpPr>
        <p:grpSpPr>
          <a:xfrm rot="5400000">
            <a:off x="11550061" y="5100250"/>
            <a:ext cx="133682" cy="703873"/>
            <a:chOff x="4503761" y="685800"/>
            <a:chExt cx="139700" cy="657225"/>
          </a:xfrm>
        </p:grpSpPr>
        <p:sp>
          <p:nvSpPr>
            <p:cNvPr id="355" name="Rectangle 354"/>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356"/>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58" name="Group 357"/>
          <p:cNvGrpSpPr/>
          <p:nvPr/>
        </p:nvGrpSpPr>
        <p:grpSpPr>
          <a:xfrm rot="10800000">
            <a:off x="7677189" y="6175991"/>
            <a:ext cx="157579" cy="661228"/>
            <a:chOff x="4503761" y="685800"/>
            <a:chExt cx="139700" cy="657225"/>
          </a:xfrm>
        </p:grpSpPr>
        <p:sp>
          <p:nvSpPr>
            <p:cNvPr id="359" name="Rectangle 358"/>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2" name="Oval 361"/>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63" name="Group 362"/>
          <p:cNvGrpSpPr/>
          <p:nvPr/>
        </p:nvGrpSpPr>
        <p:grpSpPr>
          <a:xfrm rot="10800000">
            <a:off x="8368326" y="6175991"/>
            <a:ext cx="157579" cy="661228"/>
            <a:chOff x="4503761" y="685800"/>
            <a:chExt cx="139700" cy="657225"/>
          </a:xfrm>
        </p:grpSpPr>
        <p:sp>
          <p:nvSpPr>
            <p:cNvPr id="364" name="Rectangle 363"/>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7" name="Oval 366"/>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68" name="Group 367"/>
          <p:cNvGrpSpPr/>
          <p:nvPr/>
        </p:nvGrpSpPr>
        <p:grpSpPr>
          <a:xfrm>
            <a:off x="7825226" y="4777737"/>
            <a:ext cx="145032" cy="698530"/>
            <a:chOff x="4503761" y="685800"/>
            <a:chExt cx="139700" cy="657225"/>
          </a:xfrm>
        </p:grpSpPr>
        <p:sp>
          <p:nvSpPr>
            <p:cNvPr id="369" name="Rectangle 368"/>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p:cNvSpPr/>
            <p:nvPr/>
          </p:nvSpPr>
          <p:spPr>
            <a:xfrm>
              <a:off x="4503761" y="73502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2" name="Oval 371"/>
            <p:cNvSpPr/>
            <p:nvPr/>
          </p:nvSpPr>
          <p:spPr>
            <a:xfrm>
              <a:off x="4503761" y="93583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76" name="Group 375"/>
          <p:cNvGrpSpPr/>
          <p:nvPr/>
        </p:nvGrpSpPr>
        <p:grpSpPr>
          <a:xfrm>
            <a:off x="8170554" y="4785895"/>
            <a:ext cx="145032" cy="698530"/>
            <a:chOff x="4503761" y="685800"/>
            <a:chExt cx="139700" cy="657225"/>
          </a:xfrm>
        </p:grpSpPr>
        <p:sp>
          <p:nvSpPr>
            <p:cNvPr id="377" name="Rectangle 376"/>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p:cNvSpPr/>
            <p:nvPr/>
          </p:nvSpPr>
          <p:spPr>
            <a:xfrm>
              <a:off x="4503761" y="73502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0" name="Oval 379"/>
            <p:cNvSpPr/>
            <p:nvPr/>
          </p:nvSpPr>
          <p:spPr>
            <a:xfrm>
              <a:off x="4503761" y="93583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213" name="Straight Connector 212"/>
          <p:cNvCxnSpPr/>
          <p:nvPr/>
        </p:nvCxnSpPr>
        <p:spPr>
          <a:xfrm flipH="1">
            <a:off x="10499582" y="1898207"/>
            <a:ext cx="1152108" cy="530312"/>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04" name="Straight Connector 203"/>
          <p:cNvCxnSpPr/>
          <p:nvPr/>
        </p:nvCxnSpPr>
        <p:spPr>
          <a:xfrm flipH="1" flipV="1">
            <a:off x="5773283" y="1998609"/>
            <a:ext cx="190053" cy="2922"/>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06" name="Straight Connector 205"/>
          <p:cNvCxnSpPr/>
          <p:nvPr/>
        </p:nvCxnSpPr>
        <p:spPr>
          <a:xfrm>
            <a:off x="5978285" y="2393946"/>
            <a:ext cx="6196" cy="325317"/>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08" name="Straight Connector 207"/>
          <p:cNvCxnSpPr/>
          <p:nvPr/>
        </p:nvCxnSpPr>
        <p:spPr>
          <a:xfrm flipV="1">
            <a:off x="5792214" y="2016414"/>
            <a:ext cx="11245" cy="458826"/>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14" name="Straight Connector 213"/>
          <p:cNvCxnSpPr>
            <a:stCxn id="319" idx="0"/>
            <a:endCxn id="323" idx="1"/>
          </p:cNvCxnSpPr>
          <p:nvPr/>
        </p:nvCxnSpPr>
        <p:spPr>
          <a:xfrm flipV="1">
            <a:off x="5974517" y="1555244"/>
            <a:ext cx="5257" cy="566163"/>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20" name="Straight Connector 219"/>
          <p:cNvCxnSpPr/>
          <p:nvPr/>
        </p:nvCxnSpPr>
        <p:spPr>
          <a:xfrm>
            <a:off x="6360178" y="556811"/>
            <a:ext cx="0" cy="1111679"/>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21" name="Straight Connector 220"/>
          <p:cNvCxnSpPr>
            <a:endCxn id="20" idx="2"/>
          </p:cNvCxnSpPr>
          <p:nvPr/>
        </p:nvCxnSpPr>
        <p:spPr>
          <a:xfrm>
            <a:off x="5938761" y="541573"/>
            <a:ext cx="443113" cy="3516"/>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
        <p:nvSpPr>
          <p:cNvPr id="226" name="Oval 225"/>
          <p:cNvSpPr/>
          <p:nvPr/>
        </p:nvSpPr>
        <p:spPr>
          <a:xfrm>
            <a:off x="6289492" y="1617215"/>
            <a:ext cx="133350" cy="10926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7" name="Straight Connector 226"/>
          <p:cNvCxnSpPr>
            <a:endCxn id="323" idx="3"/>
          </p:cNvCxnSpPr>
          <p:nvPr/>
        </p:nvCxnSpPr>
        <p:spPr>
          <a:xfrm flipH="1">
            <a:off x="5979774" y="529518"/>
            <a:ext cx="1610" cy="274973"/>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5298304" y="206535"/>
            <a:ext cx="2167139" cy="338554"/>
          </a:xfrm>
          <a:prstGeom prst="rect">
            <a:avLst/>
          </a:prstGeom>
          <a:noFill/>
        </p:spPr>
        <p:txBody>
          <a:bodyPr wrap="square" rtlCol="0">
            <a:spAutoFit/>
          </a:bodyPr>
          <a:lstStyle/>
          <a:p>
            <a:r>
              <a:rPr lang="en-US" sz="1600" b="1" dirty="0" smtClean="0"/>
              <a:t>For external reference</a:t>
            </a:r>
            <a:endParaRPr lang="en-US" sz="1600" b="1" dirty="0"/>
          </a:p>
        </p:txBody>
      </p:sp>
      <p:cxnSp>
        <p:nvCxnSpPr>
          <p:cNvPr id="272" name="Straight Connector 271"/>
          <p:cNvCxnSpPr/>
          <p:nvPr/>
        </p:nvCxnSpPr>
        <p:spPr>
          <a:xfrm flipV="1">
            <a:off x="4149302" y="1683305"/>
            <a:ext cx="3198" cy="2313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a:off x="4431572" y="1682637"/>
            <a:ext cx="285029" cy="268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4010080" y="691336"/>
            <a:ext cx="706521" cy="1230997"/>
            <a:chOff x="4010080" y="691336"/>
            <a:chExt cx="706521" cy="1230997"/>
          </a:xfrm>
        </p:grpSpPr>
        <p:sp>
          <p:nvSpPr>
            <p:cNvPr id="111" name="Rectangle 110"/>
            <p:cNvSpPr/>
            <p:nvPr/>
          </p:nvSpPr>
          <p:spPr>
            <a:xfrm>
              <a:off x="4066578" y="691336"/>
              <a:ext cx="609600" cy="7168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78333V3</a:t>
              </a:r>
              <a:endParaRPr lang="en-US" sz="1600" dirty="0"/>
            </a:p>
          </p:txBody>
        </p:sp>
        <p:cxnSp>
          <p:nvCxnSpPr>
            <p:cNvPr id="269" name="Straight Connector 268"/>
            <p:cNvCxnSpPr/>
            <p:nvPr/>
          </p:nvCxnSpPr>
          <p:spPr>
            <a:xfrm>
              <a:off x="4010080" y="1631954"/>
              <a:ext cx="28502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a:off x="4010080" y="1701949"/>
              <a:ext cx="285029" cy="2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flipV="1">
              <a:off x="4162002" y="1418530"/>
              <a:ext cx="3198" cy="22398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flipV="1">
              <a:off x="4372431" y="1405161"/>
              <a:ext cx="3198" cy="5171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a:off x="4431572" y="1612642"/>
              <a:ext cx="28502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p:nvCxnSpPr>
          <p:spPr>
            <a:xfrm flipV="1">
              <a:off x="4583494" y="1399218"/>
              <a:ext cx="3198" cy="22398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flipV="1">
              <a:off x="4570794" y="1663993"/>
              <a:ext cx="3198" cy="2313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79" name="Picture 278"/>
          <p:cNvPicPr>
            <a:picLocks noChangeAspect="1"/>
          </p:cNvPicPr>
          <p:nvPr/>
        </p:nvPicPr>
        <p:blipFill rotWithShape="1">
          <a:blip r:embed="rId2"/>
          <a:srcRect t="1" b="22832"/>
          <a:stretch/>
        </p:blipFill>
        <p:spPr>
          <a:xfrm>
            <a:off x="2065371" y="711208"/>
            <a:ext cx="561975" cy="294007"/>
          </a:xfrm>
          <a:prstGeom prst="rect">
            <a:avLst/>
          </a:prstGeom>
        </p:spPr>
      </p:pic>
      <p:cxnSp>
        <p:nvCxnSpPr>
          <p:cNvPr id="282" name="Straight Connector 281"/>
          <p:cNvCxnSpPr/>
          <p:nvPr/>
        </p:nvCxnSpPr>
        <p:spPr>
          <a:xfrm flipH="1" flipV="1">
            <a:off x="11651690" y="1854132"/>
            <a:ext cx="11355" cy="4698552"/>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89" name="Straight Connector 288"/>
          <p:cNvCxnSpPr/>
          <p:nvPr/>
        </p:nvCxnSpPr>
        <p:spPr>
          <a:xfrm flipH="1" flipV="1">
            <a:off x="3469417" y="1049785"/>
            <a:ext cx="6569" cy="5502899"/>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90" name="Straight Connector 289"/>
          <p:cNvCxnSpPr>
            <a:endCxn id="394" idx="4"/>
          </p:cNvCxnSpPr>
          <p:nvPr/>
        </p:nvCxnSpPr>
        <p:spPr>
          <a:xfrm flipH="1" flipV="1">
            <a:off x="2912458" y="1688729"/>
            <a:ext cx="15035" cy="4890458"/>
          </a:xfrm>
          <a:prstGeom prst="line">
            <a:avLst/>
          </a:prstGeom>
          <a:ln w="127000">
            <a:solidFill>
              <a:schemeClr val="tx1"/>
            </a:solidFill>
          </a:ln>
        </p:spPr>
        <p:style>
          <a:lnRef idx="1">
            <a:schemeClr val="dk1"/>
          </a:lnRef>
          <a:fillRef idx="0">
            <a:schemeClr val="dk1"/>
          </a:fillRef>
          <a:effectRef idx="0">
            <a:schemeClr val="dk1"/>
          </a:effectRef>
          <a:fontRef idx="minor">
            <a:schemeClr val="tx1"/>
          </a:fontRef>
        </p:style>
      </p:cxnSp>
      <p:cxnSp>
        <p:nvCxnSpPr>
          <p:cNvPr id="291" name="Straight Connector 290"/>
          <p:cNvCxnSpPr>
            <a:endCxn id="418" idx="2"/>
          </p:cNvCxnSpPr>
          <p:nvPr/>
        </p:nvCxnSpPr>
        <p:spPr>
          <a:xfrm flipV="1">
            <a:off x="1170525" y="6592329"/>
            <a:ext cx="1683120" cy="13142"/>
          </a:xfrm>
          <a:prstGeom prst="line">
            <a:avLst/>
          </a:prstGeom>
          <a:ln w="127000">
            <a:solidFill>
              <a:schemeClr val="tx1"/>
            </a:solidFill>
          </a:ln>
        </p:spPr>
        <p:style>
          <a:lnRef idx="1">
            <a:schemeClr val="dk1"/>
          </a:lnRef>
          <a:fillRef idx="0">
            <a:schemeClr val="dk1"/>
          </a:fillRef>
          <a:effectRef idx="0">
            <a:schemeClr val="dk1"/>
          </a:effectRef>
          <a:fontRef idx="minor">
            <a:schemeClr val="tx1"/>
          </a:fontRef>
        </p:style>
      </p:cxnSp>
      <p:sp>
        <p:nvSpPr>
          <p:cNvPr id="292" name="Oval 291"/>
          <p:cNvSpPr/>
          <p:nvPr/>
        </p:nvSpPr>
        <p:spPr>
          <a:xfrm>
            <a:off x="5915858" y="1948685"/>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3" name="Oval 292"/>
          <p:cNvSpPr/>
          <p:nvPr/>
        </p:nvSpPr>
        <p:spPr>
          <a:xfrm>
            <a:off x="4503248" y="1849518"/>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9" name="Oval 298"/>
          <p:cNvSpPr/>
          <p:nvPr/>
        </p:nvSpPr>
        <p:spPr>
          <a:xfrm>
            <a:off x="4306398" y="1855868"/>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0" name="Oval 299"/>
          <p:cNvSpPr/>
          <p:nvPr/>
        </p:nvSpPr>
        <p:spPr>
          <a:xfrm>
            <a:off x="4084148" y="1855868"/>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1" name="Oval 300"/>
          <p:cNvSpPr/>
          <p:nvPr/>
        </p:nvSpPr>
        <p:spPr>
          <a:xfrm>
            <a:off x="11557739" y="1861253"/>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49" name="Straight Connector 348"/>
          <p:cNvCxnSpPr>
            <a:endCxn id="398" idx="3"/>
          </p:cNvCxnSpPr>
          <p:nvPr/>
        </p:nvCxnSpPr>
        <p:spPr>
          <a:xfrm flipH="1" flipV="1">
            <a:off x="2636896" y="1631278"/>
            <a:ext cx="299823" cy="7069"/>
          </a:xfrm>
          <a:prstGeom prst="line">
            <a:avLst/>
          </a:prstGeom>
          <a:ln w="127000">
            <a:solidFill>
              <a:schemeClr val="tx1"/>
            </a:solidFill>
          </a:ln>
        </p:spPr>
        <p:style>
          <a:lnRef idx="1">
            <a:schemeClr val="dk1"/>
          </a:lnRef>
          <a:fillRef idx="0">
            <a:schemeClr val="dk1"/>
          </a:fillRef>
          <a:effectRef idx="0">
            <a:schemeClr val="dk1"/>
          </a:effectRef>
          <a:fontRef idx="minor">
            <a:schemeClr val="tx1"/>
          </a:fontRef>
        </p:style>
      </p:cxnSp>
      <p:sp>
        <p:nvSpPr>
          <p:cNvPr id="375" name="Oval 374"/>
          <p:cNvSpPr/>
          <p:nvPr/>
        </p:nvSpPr>
        <p:spPr>
          <a:xfrm>
            <a:off x="3820610" y="3208552"/>
            <a:ext cx="133350" cy="10926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Rectangle 380"/>
          <p:cNvSpPr/>
          <p:nvPr/>
        </p:nvSpPr>
        <p:spPr>
          <a:xfrm>
            <a:off x="1384979" y="2356014"/>
            <a:ext cx="623808" cy="24765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2" name="TextBox 4"/>
          <p:cNvSpPr txBox="1"/>
          <p:nvPr/>
        </p:nvSpPr>
        <p:spPr>
          <a:xfrm>
            <a:off x="1108622" y="2548673"/>
            <a:ext cx="122590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smtClean="0"/>
              <a:t>15 A</a:t>
            </a:r>
            <a:endParaRPr lang="en-US" b="1" dirty="0"/>
          </a:p>
        </p:txBody>
      </p:sp>
      <p:cxnSp>
        <p:nvCxnSpPr>
          <p:cNvPr id="383" name="Straight Connector 382"/>
          <p:cNvCxnSpPr/>
          <p:nvPr/>
        </p:nvCxnSpPr>
        <p:spPr>
          <a:xfrm flipV="1">
            <a:off x="11824919" y="1663747"/>
            <a:ext cx="0" cy="5074449"/>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385" name="Straight Connector 384"/>
          <p:cNvCxnSpPr>
            <a:endCxn id="78" idx="3"/>
          </p:cNvCxnSpPr>
          <p:nvPr/>
        </p:nvCxnSpPr>
        <p:spPr>
          <a:xfrm>
            <a:off x="1226737" y="861641"/>
            <a:ext cx="835" cy="2144729"/>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386" name="Straight Connector 385"/>
          <p:cNvCxnSpPr/>
          <p:nvPr/>
        </p:nvCxnSpPr>
        <p:spPr>
          <a:xfrm>
            <a:off x="1249583" y="885545"/>
            <a:ext cx="820657"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387" name="Straight Connector 386"/>
          <p:cNvCxnSpPr>
            <a:stCxn id="391" idx="6"/>
            <a:endCxn id="398" idx="1"/>
          </p:cNvCxnSpPr>
          <p:nvPr/>
        </p:nvCxnSpPr>
        <p:spPr>
          <a:xfrm flipV="1">
            <a:off x="1287124" y="1631278"/>
            <a:ext cx="787797" cy="5201"/>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388" name="Straight Connector 387"/>
          <p:cNvCxnSpPr>
            <a:stCxn id="84" idx="6"/>
            <a:endCxn id="399" idx="1"/>
          </p:cNvCxnSpPr>
          <p:nvPr/>
        </p:nvCxnSpPr>
        <p:spPr>
          <a:xfrm>
            <a:off x="1303875" y="2485412"/>
            <a:ext cx="753356" cy="3151"/>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389" name="Straight Connector 388"/>
          <p:cNvCxnSpPr>
            <a:stCxn id="393" idx="2"/>
            <a:endCxn id="279" idx="3"/>
          </p:cNvCxnSpPr>
          <p:nvPr/>
        </p:nvCxnSpPr>
        <p:spPr>
          <a:xfrm flipH="1" flipV="1">
            <a:off x="2627346" y="858212"/>
            <a:ext cx="224212" cy="909"/>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390" name="Straight Connector 389"/>
          <p:cNvCxnSpPr>
            <a:endCxn id="399" idx="3"/>
          </p:cNvCxnSpPr>
          <p:nvPr/>
        </p:nvCxnSpPr>
        <p:spPr>
          <a:xfrm flipH="1">
            <a:off x="2619206" y="2483556"/>
            <a:ext cx="282251" cy="5007"/>
          </a:xfrm>
          <a:prstGeom prst="line">
            <a:avLst/>
          </a:prstGeom>
          <a:ln w="127000">
            <a:solidFill>
              <a:schemeClr val="tx1"/>
            </a:solidFill>
          </a:ln>
        </p:spPr>
        <p:style>
          <a:lnRef idx="1">
            <a:schemeClr val="dk1"/>
          </a:lnRef>
          <a:fillRef idx="0">
            <a:schemeClr val="dk1"/>
          </a:fillRef>
          <a:effectRef idx="0">
            <a:schemeClr val="dk1"/>
          </a:effectRef>
          <a:fontRef idx="minor">
            <a:schemeClr val="tx1"/>
          </a:fontRef>
        </p:style>
      </p:cxnSp>
      <p:sp>
        <p:nvSpPr>
          <p:cNvPr id="391" name="Oval 390"/>
          <p:cNvSpPr/>
          <p:nvPr/>
        </p:nvSpPr>
        <p:spPr>
          <a:xfrm>
            <a:off x="1153774" y="1573560"/>
            <a:ext cx="133350" cy="125837"/>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92" name="Oval 391"/>
          <p:cNvSpPr/>
          <p:nvPr/>
        </p:nvSpPr>
        <p:spPr>
          <a:xfrm>
            <a:off x="1144395" y="827864"/>
            <a:ext cx="133350" cy="125837"/>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93" name="Oval 392"/>
          <p:cNvSpPr/>
          <p:nvPr/>
        </p:nvSpPr>
        <p:spPr>
          <a:xfrm>
            <a:off x="2851558" y="804490"/>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4" name="Oval 393"/>
          <p:cNvSpPr/>
          <p:nvPr/>
        </p:nvSpPr>
        <p:spPr>
          <a:xfrm>
            <a:off x="2845783" y="1579468"/>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5" name="Oval 394"/>
          <p:cNvSpPr/>
          <p:nvPr/>
        </p:nvSpPr>
        <p:spPr>
          <a:xfrm>
            <a:off x="2856496" y="2425290"/>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6" name="Rectangle 395"/>
          <p:cNvSpPr/>
          <p:nvPr/>
        </p:nvSpPr>
        <p:spPr>
          <a:xfrm>
            <a:off x="1393069" y="741216"/>
            <a:ext cx="623808" cy="24765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97" name="TextBox 4"/>
          <p:cNvSpPr txBox="1"/>
          <p:nvPr/>
        </p:nvSpPr>
        <p:spPr>
          <a:xfrm>
            <a:off x="1443575" y="396597"/>
            <a:ext cx="55140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1</a:t>
            </a:r>
            <a:r>
              <a:rPr lang="en-US" b="1" dirty="0" smtClean="0"/>
              <a:t> A</a:t>
            </a:r>
            <a:endParaRPr lang="en-US" b="1" dirty="0"/>
          </a:p>
        </p:txBody>
      </p:sp>
      <p:pic>
        <p:nvPicPr>
          <p:cNvPr id="398" name="Picture 397"/>
          <p:cNvPicPr>
            <a:picLocks noChangeAspect="1"/>
          </p:cNvPicPr>
          <p:nvPr/>
        </p:nvPicPr>
        <p:blipFill rotWithShape="1">
          <a:blip r:embed="rId2"/>
          <a:srcRect t="1" b="22832"/>
          <a:stretch/>
        </p:blipFill>
        <p:spPr>
          <a:xfrm>
            <a:off x="2074921" y="1484274"/>
            <a:ext cx="561975" cy="294007"/>
          </a:xfrm>
          <a:prstGeom prst="rect">
            <a:avLst/>
          </a:prstGeom>
        </p:spPr>
      </p:pic>
      <p:sp>
        <p:nvSpPr>
          <p:cNvPr id="131" name="Rectangle 130"/>
          <p:cNvSpPr/>
          <p:nvPr/>
        </p:nvSpPr>
        <p:spPr>
          <a:xfrm>
            <a:off x="1222922" y="1750102"/>
            <a:ext cx="1670911" cy="584775"/>
          </a:xfrm>
          <a:prstGeom prst="rect">
            <a:avLst/>
          </a:prstGeom>
        </p:spPr>
        <p:txBody>
          <a:bodyPr wrap="square">
            <a:spAutoFit/>
          </a:bodyPr>
          <a:lstStyle/>
          <a:p>
            <a:r>
              <a:rPr lang="en-US" sz="1600" b="1" dirty="0" smtClean="0"/>
              <a:t>To 2 x motor controller power</a:t>
            </a:r>
            <a:endParaRPr lang="en-US" sz="1600" b="1" dirty="0"/>
          </a:p>
        </p:txBody>
      </p:sp>
      <p:cxnSp>
        <p:nvCxnSpPr>
          <p:cNvPr id="400" name="Straight Connector 399"/>
          <p:cNvCxnSpPr>
            <a:endCxn id="89" idx="0"/>
          </p:cNvCxnSpPr>
          <p:nvPr/>
        </p:nvCxnSpPr>
        <p:spPr>
          <a:xfrm>
            <a:off x="536255" y="2482225"/>
            <a:ext cx="5234" cy="1305283"/>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401" name="Straight Connector 400"/>
          <p:cNvCxnSpPr/>
          <p:nvPr/>
        </p:nvCxnSpPr>
        <p:spPr>
          <a:xfrm>
            <a:off x="543549" y="2482225"/>
            <a:ext cx="64287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
        <p:nvSpPr>
          <p:cNvPr id="403" name="Rectangle 402"/>
          <p:cNvSpPr/>
          <p:nvPr/>
        </p:nvSpPr>
        <p:spPr>
          <a:xfrm>
            <a:off x="1401357" y="1504214"/>
            <a:ext cx="623808" cy="24765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4" name="TextBox 4"/>
          <p:cNvSpPr txBox="1"/>
          <p:nvPr/>
        </p:nvSpPr>
        <p:spPr>
          <a:xfrm>
            <a:off x="1098457" y="1164308"/>
            <a:ext cx="122590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smtClean="0"/>
              <a:t>15 A</a:t>
            </a:r>
            <a:endParaRPr lang="en-US" b="1" dirty="0"/>
          </a:p>
        </p:txBody>
      </p:sp>
      <p:sp>
        <p:nvSpPr>
          <p:cNvPr id="405" name="Oval 404"/>
          <p:cNvSpPr/>
          <p:nvPr/>
        </p:nvSpPr>
        <p:spPr>
          <a:xfrm>
            <a:off x="3855004" y="1010015"/>
            <a:ext cx="133350" cy="10926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TextBox 405"/>
          <p:cNvSpPr txBox="1"/>
          <p:nvPr/>
        </p:nvSpPr>
        <p:spPr>
          <a:xfrm>
            <a:off x="3059046" y="128705"/>
            <a:ext cx="1223335" cy="646331"/>
          </a:xfrm>
          <a:prstGeom prst="rect">
            <a:avLst/>
          </a:prstGeom>
          <a:noFill/>
        </p:spPr>
        <p:txBody>
          <a:bodyPr wrap="square" rtlCol="0">
            <a:spAutoFit/>
          </a:bodyPr>
          <a:lstStyle/>
          <a:p>
            <a:r>
              <a:rPr lang="en-US" b="1" dirty="0" smtClean="0"/>
              <a:t>From buck converter</a:t>
            </a:r>
          </a:p>
        </p:txBody>
      </p:sp>
      <p:cxnSp>
        <p:nvCxnSpPr>
          <p:cNvPr id="407" name="Straight Connector 406"/>
          <p:cNvCxnSpPr/>
          <p:nvPr/>
        </p:nvCxnSpPr>
        <p:spPr>
          <a:xfrm flipV="1">
            <a:off x="1277162" y="4154375"/>
            <a:ext cx="1466653" cy="53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8" name="Straight Connector 407"/>
          <p:cNvCxnSpPr/>
          <p:nvPr/>
        </p:nvCxnSpPr>
        <p:spPr>
          <a:xfrm>
            <a:off x="2735023" y="4154375"/>
            <a:ext cx="8792" cy="215817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09" name="Oval 408"/>
          <p:cNvSpPr/>
          <p:nvPr/>
        </p:nvSpPr>
        <p:spPr>
          <a:xfrm>
            <a:off x="1147076" y="5496150"/>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10" name="Straight Connector 409"/>
          <p:cNvCxnSpPr/>
          <p:nvPr/>
        </p:nvCxnSpPr>
        <p:spPr>
          <a:xfrm flipV="1">
            <a:off x="2362200" y="4994738"/>
            <a:ext cx="329413" cy="939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1" name="Straight Connector 410"/>
          <p:cNvCxnSpPr/>
          <p:nvPr/>
        </p:nvCxnSpPr>
        <p:spPr>
          <a:xfrm flipV="1">
            <a:off x="2368550" y="5138894"/>
            <a:ext cx="310617" cy="209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p:nvCxnSpPr>
        <p:spPr>
          <a:xfrm flipV="1">
            <a:off x="2522002" y="4174518"/>
            <a:ext cx="3198" cy="83232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3" name="Straight Connector 412"/>
          <p:cNvCxnSpPr>
            <a:stCxn id="416" idx="0"/>
          </p:cNvCxnSpPr>
          <p:nvPr/>
        </p:nvCxnSpPr>
        <p:spPr>
          <a:xfrm flipV="1">
            <a:off x="2512499" y="5133032"/>
            <a:ext cx="1" cy="141150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5" name="Oval 414"/>
          <p:cNvSpPr/>
          <p:nvPr/>
        </p:nvSpPr>
        <p:spPr>
          <a:xfrm>
            <a:off x="2474400" y="4102445"/>
            <a:ext cx="133350" cy="109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Oval 415"/>
          <p:cNvSpPr/>
          <p:nvPr/>
        </p:nvSpPr>
        <p:spPr>
          <a:xfrm>
            <a:off x="2445824" y="6544538"/>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8" name="Oval 417"/>
          <p:cNvSpPr/>
          <p:nvPr/>
        </p:nvSpPr>
        <p:spPr>
          <a:xfrm>
            <a:off x="2853645" y="6537698"/>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9" name="Oval 418"/>
          <p:cNvSpPr/>
          <p:nvPr/>
        </p:nvSpPr>
        <p:spPr>
          <a:xfrm>
            <a:off x="3390909" y="6522106"/>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0" name="TextBox 419"/>
          <p:cNvSpPr txBox="1"/>
          <p:nvPr/>
        </p:nvSpPr>
        <p:spPr>
          <a:xfrm>
            <a:off x="1360411" y="4303288"/>
            <a:ext cx="1186744" cy="584775"/>
          </a:xfrm>
          <a:prstGeom prst="rect">
            <a:avLst/>
          </a:prstGeom>
          <a:noFill/>
        </p:spPr>
        <p:txBody>
          <a:bodyPr wrap="square" rtlCol="0">
            <a:spAutoFit/>
          </a:bodyPr>
          <a:lstStyle/>
          <a:p>
            <a:r>
              <a:rPr lang="en-US" sz="1600" b="1" dirty="0" smtClean="0"/>
              <a:t>For battery volt meter</a:t>
            </a:r>
            <a:endParaRPr lang="en-US" sz="1600" b="1" dirty="0"/>
          </a:p>
        </p:txBody>
      </p:sp>
      <p:sp>
        <p:nvSpPr>
          <p:cNvPr id="274" name="Oval 273"/>
          <p:cNvSpPr/>
          <p:nvPr/>
        </p:nvSpPr>
        <p:spPr>
          <a:xfrm>
            <a:off x="6745605" y="5054226"/>
            <a:ext cx="133350" cy="10926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0" name="Group 279"/>
          <p:cNvGrpSpPr/>
          <p:nvPr/>
        </p:nvGrpSpPr>
        <p:grpSpPr>
          <a:xfrm rot="10800000">
            <a:off x="9280983" y="6181968"/>
            <a:ext cx="157579" cy="661228"/>
            <a:chOff x="4503761" y="685800"/>
            <a:chExt cx="139700" cy="657225"/>
          </a:xfrm>
        </p:grpSpPr>
        <p:sp>
          <p:nvSpPr>
            <p:cNvPr id="281" name="Rectangle 280"/>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4" name="Oval 373"/>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02" name="Group 401"/>
          <p:cNvGrpSpPr/>
          <p:nvPr/>
        </p:nvGrpSpPr>
        <p:grpSpPr>
          <a:xfrm rot="10800000">
            <a:off x="8745530" y="6173191"/>
            <a:ext cx="157579" cy="661228"/>
            <a:chOff x="4503761" y="685800"/>
            <a:chExt cx="139700" cy="657225"/>
          </a:xfrm>
        </p:grpSpPr>
        <p:sp>
          <p:nvSpPr>
            <p:cNvPr id="421" name="Rectangle 420"/>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Oval 421"/>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Oval 422"/>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4" name="Oval 423"/>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25" name="Group 424"/>
          <p:cNvGrpSpPr/>
          <p:nvPr/>
        </p:nvGrpSpPr>
        <p:grpSpPr>
          <a:xfrm rot="10800000">
            <a:off x="9641951" y="6160967"/>
            <a:ext cx="157579" cy="661228"/>
            <a:chOff x="4503761" y="685800"/>
            <a:chExt cx="139700" cy="657225"/>
          </a:xfrm>
        </p:grpSpPr>
        <p:sp>
          <p:nvSpPr>
            <p:cNvPr id="431" name="Rectangle 430"/>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Oval 431"/>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Oval 432"/>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4" name="Oval 433"/>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35" name="Group 434"/>
          <p:cNvGrpSpPr/>
          <p:nvPr/>
        </p:nvGrpSpPr>
        <p:grpSpPr>
          <a:xfrm>
            <a:off x="8533161" y="4785895"/>
            <a:ext cx="145032" cy="698530"/>
            <a:chOff x="4503761" y="685800"/>
            <a:chExt cx="139700" cy="657225"/>
          </a:xfrm>
        </p:grpSpPr>
        <p:sp>
          <p:nvSpPr>
            <p:cNvPr id="436" name="Rectangle 435"/>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7" name="Oval 436"/>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8" name="Oval 437"/>
            <p:cNvSpPr/>
            <p:nvPr/>
          </p:nvSpPr>
          <p:spPr>
            <a:xfrm>
              <a:off x="4503761" y="73502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9" name="Oval 438"/>
            <p:cNvSpPr/>
            <p:nvPr/>
          </p:nvSpPr>
          <p:spPr>
            <a:xfrm>
              <a:off x="4503761" y="93583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40" name="Group 439"/>
          <p:cNvGrpSpPr/>
          <p:nvPr/>
        </p:nvGrpSpPr>
        <p:grpSpPr>
          <a:xfrm>
            <a:off x="8866845" y="4791722"/>
            <a:ext cx="145032" cy="698530"/>
            <a:chOff x="4503761" y="685800"/>
            <a:chExt cx="139700" cy="657225"/>
          </a:xfrm>
        </p:grpSpPr>
        <p:sp>
          <p:nvSpPr>
            <p:cNvPr id="441" name="Rectangle 440"/>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Oval 441"/>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Oval 442"/>
            <p:cNvSpPr/>
            <p:nvPr/>
          </p:nvSpPr>
          <p:spPr>
            <a:xfrm>
              <a:off x="4503761" y="73502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4" name="Oval 443"/>
            <p:cNvSpPr/>
            <p:nvPr/>
          </p:nvSpPr>
          <p:spPr>
            <a:xfrm>
              <a:off x="4503761" y="93583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45" name="Group 444"/>
          <p:cNvGrpSpPr/>
          <p:nvPr/>
        </p:nvGrpSpPr>
        <p:grpSpPr>
          <a:xfrm>
            <a:off x="9400157" y="4785895"/>
            <a:ext cx="145032" cy="698530"/>
            <a:chOff x="4503761" y="685800"/>
            <a:chExt cx="139700" cy="657225"/>
          </a:xfrm>
        </p:grpSpPr>
        <p:sp>
          <p:nvSpPr>
            <p:cNvPr id="446" name="Rectangle 445"/>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Oval 446"/>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Oval 447"/>
            <p:cNvSpPr/>
            <p:nvPr/>
          </p:nvSpPr>
          <p:spPr>
            <a:xfrm>
              <a:off x="4503761" y="73502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9" name="Oval 448"/>
            <p:cNvSpPr/>
            <p:nvPr/>
          </p:nvSpPr>
          <p:spPr>
            <a:xfrm>
              <a:off x="4503761" y="93583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450" name="TextBox 449"/>
          <p:cNvSpPr txBox="1"/>
          <p:nvPr/>
        </p:nvSpPr>
        <p:spPr>
          <a:xfrm>
            <a:off x="10067403" y="1183621"/>
            <a:ext cx="792392" cy="338554"/>
          </a:xfrm>
          <a:prstGeom prst="rect">
            <a:avLst/>
          </a:prstGeom>
          <a:noFill/>
        </p:spPr>
        <p:txBody>
          <a:bodyPr wrap="square" rtlCol="0">
            <a:spAutoFit/>
          </a:bodyPr>
          <a:lstStyle/>
          <a:p>
            <a:r>
              <a:rPr lang="en-US" sz="1600" b="1" dirty="0" smtClean="0"/>
              <a:t>3xI2C</a:t>
            </a:r>
            <a:endParaRPr lang="en-US" sz="1600" b="1" dirty="0"/>
          </a:p>
        </p:txBody>
      </p:sp>
      <p:sp>
        <p:nvSpPr>
          <p:cNvPr id="451" name="TextBox 450"/>
          <p:cNvSpPr txBox="1"/>
          <p:nvPr/>
        </p:nvSpPr>
        <p:spPr>
          <a:xfrm>
            <a:off x="9724805" y="54552"/>
            <a:ext cx="2453727" cy="1323439"/>
          </a:xfrm>
          <a:prstGeom prst="rect">
            <a:avLst/>
          </a:prstGeom>
          <a:noFill/>
        </p:spPr>
        <p:txBody>
          <a:bodyPr wrap="square" rtlCol="0">
            <a:spAutoFit/>
          </a:bodyPr>
          <a:lstStyle/>
          <a:p>
            <a:r>
              <a:rPr lang="en-US" sz="1600" b="1" dirty="0" smtClean="0"/>
              <a:t>* PS2 controller</a:t>
            </a:r>
            <a:br>
              <a:rPr lang="en-US" sz="1600" b="1" dirty="0" smtClean="0"/>
            </a:br>
            <a:r>
              <a:rPr lang="en-US" sz="1600" b="1" dirty="0" smtClean="0"/>
              <a:t>** 3xUltras. Distance</a:t>
            </a:r>
            <a:br>
              <a:rPr lang="en-US" sz="1600" b="1" dirty="0" smtClean="0"/>
            </a:br>
            <a:r>
              <a:rPr lang="en-US" sz="1600" b="1" dirty="0" smtClean="0">
                <a:solidFill>
                  <a:srgbClr val="FF0000"/>
                </a:solidFill>
              </a:rPr>
              <a:t>*** Motor Direction</a:t>
            </a:r>
            <a:r>
              <a:rPr lang="en-US" sz="1600" b="1" dirty="0" smtClean="0"/>
              <a:t/>
            </a:r>
            <a:br>
              <a:rPr lang="en-US" sz="1600" b="1" dirty="0" smtClean="0"/>
            </a:br>
            <a:r>
              <a:rPr lang="en-US" sz="1600" b="1" dirty="0" smtClean="0"/>
              <a:t>**** 3xPush buttons</a:t>
            </a:r>
          </a:p>
          <a:p>
            <a:r>
              <a:rPr lang="en-US" sz="1600" b="1" dirty="0" smtClean="0">
                <a:solidFill>
                  <a:srgbClr val="FF0000"/>
                </a:solidFill>
              </a:rPr>
              <a:t>***** PWM</a:t>
            </a:r>
            <a:r>
              <a:rPr lang="en-US" sz="1600" b="1" dirty="0" smtClean="0"/>
              <a:t>, encoder etc.</a:t>
            </a:r>
          </a:p>
        </p:txBody>
      </p:sp>
      <p:sp>
        <p:nvSpPr>
          <p:cNvPr id="452" name="TextBox 451"/>
          <p:cNvSpPr txBox="1"/>
          <p:nvPr/>
        </p:nvSpPr>
        <p:spPr>
          <a:xfrm>
            <a:off x="11161471" y="2422978"/>
            <a:ext cx="291046" cy="338554"/>
          </a:xfrm>
          <a:prstGeom prst="rect">
            <a:avLst/>
          </a:prstGeom>
          <a:noFill/>
        </p:spPr>
        <p:txBody>
          <a:bodyPr wrap="square" rtlCol="0">
            <a:spAutoFit/>
          </a:bodyPr>
          <a:lstStyle/>
          <a:p>
            <a:r>
              <a:rPr lang="en-US" sz="1600" b="1" dirty="0" smtClean="0"/>
              <a:t>*</a:t>
            </a:r>
            <a:endParaRPr lang="en-US" sz="1600" b="1" dirty="0"/>
          </a:p>
        </p:txBody>
      </p:sp>
      <p:sp>
        <p:nvSpPr>
          <p:cNvPr id="453" name="TextBox 452"/>
          <p:cNvSpPr txBox="1"/>
          <p:nvPr/>
        </p:nvSpPr>
        <p:spPr>
          <a:xfrm>
            <a:off x="11212721" y="3249250"/>
            <a:ext cx="494627" cy="338554"/>
          </a:xfrm>
          <a:prstGeom prst="rect">
            <a:avLst/>
          </a:prstGeom>
          <a:noFill/>
        </p:spPr>
        <p:txBody>
          <a:bodyPr wrap="square" rtlCol="0">
            <a:spAutoFit/>
          </a:bodyPr>
          <a:lstStyle/>
          <a:p>
            <a:r>
              <a:rPr lang="en-US" sz="1600" b="1" dirty="0" smtClean="0"/>
              <a:t>**</a:t>
            </a:r>
            <a:endParaRPr lang="en-US" sz="1600" b="1" dirty="0"/>
          </a:p>
        </p:txBody>
      </p:sp>
      <p:sp>
        <p:nvSpPr>
          <p:cNvPr id="454" name="TextBox 453"/>
          <p:cNvSpPr txBox="1"/>
          <p:nvPr/>
        </p:nvSpPr>
        <p:spPr>
          <a:xfrm>
            <a:off x="9240983" y="3707101"/>
            <a:ext cx="658264" cy="400110"/>
          </a:xfrm>
          <a:prstGeom prst="rect">
            <a:avLst/>
          </a:prstGeom>
          <a:noFill/>
        </p:spPr>
        <p:txBody>
          <a:bodyPr wrap="square" rtlCol="0">
            <a:spAutoFit/>
          </a:bodyPr>
          <a:lstStyle/>
          <a:p>
            <a:r>
              <a:rPr lang="en-US" sz="2000" b="1" dirty="0" smtClean="0">
                <a:solidFill>
                  <a:srgbClr val="FF0000"/>
                </a:solidFill>
              </a:rPr>
              <a:t>***</a:t>
            </a:r>
            <a:endParaRPr lang="en-US" sz="2000" b="1" dirty="0">
              <a:solidFill>
                <a:srgbClr val="FF0000"/>
              </a:solidFill>
            </a:endParaRPr>
          </a:p>
        </p:txBody>
      </p:sp>
      <p:sp>
        <p:nvSpPr>
          <p:cNvPr id="455" name="TextBox 454"/>
          <p:cNvSpPr txBox="1"/>
          <p:nvPr/>
        </p:nvSpPr>
        <p:spPr>
          <a:xfrm>
            <a:off x="7644894" y="2205206"/>
            <a:ext cx="888267" cy="338554"/>
          </a:xfrm>
          <a:prstGeom prst="rect">
            <a:avLst/>
          </a:prstGeom>
          <a:noFill/>
        </p:spPr>
        <p:txBody>
          <a:bodyPr wrap="square" rtlCol="0">
            <a:spAutoFit/>
          </a:bodyPr>
          <a:lstStyle/>
          <a:p>
            <a:r>
              <a:rPr lang="en-US" sz="1600" b="1" dirty="0" smtClean="0">
                <a:solidFill>
                  <a:srgbClr val="FF0000"/>
                </a:solidFill>
              </a:rPr>
              <a:t>*****</a:t>
            </a:r>
            <a:endParaRPr lang="en-US" sz="1600" b="1" dirty="0">
              <a:solidFill>
                <a:srgbClr val="FF0000"/>
              </a:solidFill>
            </a:endParaRPr>
          </a:p>
        </p:txBody>
      </p:sp>
      <p:grpSp>
        <p:nvGrpSpPr>
          <p:cNvPr id="456" name="Group 455"/>
          <p:cNvGrpSpPr/>
          <p:nvPr/>
        </p:nvGrpSpPr>
        <p:grpSpPr>
          <a:xfrm>
            <a:off x="6967225" y="1570274"/>
            <a:ext cx="139700" cy="657225"/>
            <a:chOff x="4503761" y="685800"/>
            <a:chExt cx="139700" cy="657225"/>
          </a:xfrm>
        </p:grpSpPr>
        <p:sp>
          <p:nvSpPr>
            <p:cNvPr id="457" name="Rectangle 456"/>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8" name="Oval 457"/>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Oval 458"/>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0" name="Oval 459"/>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66" name="Group 465"/>
          <p:cNvGrpSpPr/>
          <p:nvPr/>
        </p:nvGrpSpPr>
        <p:grpSpPr>
          <a:xfrm rot="10800000">
            <a:off x="7613604" y="2904323"/>
            <a:ext cx="157579" cy="661228"/>
            <a:chOff x="4503761" y="685800"/>
            <a:chExt cx="139700" cy="657225"/>
          </a:xfrm>
        </p:grpSpPr>
        <p:sp>
          <p:nvSpPr>
            <p:cNvPr id="467" name="Rectangle 466"/>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Oval 467"/>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Oval 468"/>
            <p:cNvSpPr/>
            <p:nvPr/>
          </p:nvSpPr>
          <p:spPr>
            <a:xfrm>
              <a:off x="4503761" y="73502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0" name="Oval 469"/>
            <p:cNvSpPr/>
            <p:nvPr/>
          </p:nvSpPr>
          <p:spPr>
            <a:xfrm>
              <a:off x="4503761" y="93583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71" name="Group 470"/>
          <p:cNvGrpSpPr/>
          <p:nvPr/>
        </p:nvGrpSpPr>
        <p:grpSpPr>
          <a:xfrm rot="10800000">
            <a:off x="7257477" y="2913518"/>
            <a:ext cx="157579" cy="661228"/>
            <a:chOff x="4503761" y="685800"/>
            <a:chExt cx="139700" cy="657225"/>
          </a:xfrm>
        </p:grpSpPr>
        <p:sp>
          <p:nvSpPr>
            <p:cNvPr id="472" name="Rectangle 471"/>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Oval 472"/>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Oval 473"/>
            <p:cNvSpPr/>
            <p:nvPr/>
          </p:nvSpPr>
          <p:spPr>
            <a:xfrm>
              <a:off x="4503761" y="73502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5" name="Oval 474"/>
            <p:cNvSpPr/>
            <p:nvPr/>
          </p:nvSpPr>
          <p:spPr>
            <a:xfrm>
              <a:off x="4503761" y="93583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76" name="Group 475"/>
          <p:cNvGrpSpPr/>
          <p:nvPr/>
        </p:nvGrpSpPr>
        <p:grpSpPr>
          <a:xfrm rot="10800000">
            <a:off x="6831091" y="2929912"/>
            <a:ext cx="157579" cy="661228"/>
            <a:chOff x="4503761" y="685800"/>
            <a:chExt cx="139700" cy="657225"/>
          </a:xfrm>
        </p:grpSpPr>
        <p:sp>
          <p:nvSpPr>
            <p:cNvPr id="477" name="Rectangle 476"/>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Oval 477"/>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Oval 478"/>
            <p:cNvSpPr/>
            <p:nvPr/>
          </p:nvSpPr>
          <p:spPr>
            <a:xfrm>
              <a:off x="4503761" y="73502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0" name="Oval 479"/>
            <p:cNvSpPr/>
            <p:nvPr/>
          </p:nvSpPr>
          <p:spPr>
            <a:xfrm>
              <a:off x="4503761" y="93583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81" name="Group 480"/>
          <p:cNvGrpSpPr/>
          <p:nvPr/>
        </p:nvGrpSpPr>
        <p:grpSpPr>
          <a:xfrm>
            <a:off x="6632429" y="1570273"/>
            <a:ext cx="139700" cy="657225"/>
            <a:chOff x="4503761" y="685800"/>
            <a:chExt cx="139700" cy="657225"/>
          </a:xfrm>
        </p:grpSpPr>
        <p:sp>
          <p:nvSpPr>
            <p:cNvPr id="482" name="Rectangle 481"/>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Oval 482"/>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Oval 483"/>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5" name="Oval 484"/>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86" name="Group 485"/>
          <p:cNvGrpSpPr/>
          <p:nvPr/>
        </p:nvGrpSpPr>
        <p:grpSpPr>
          <a:xfrm rot="10800000">
            <a:off x="6466733" y="2917748"/>
            <a:ext cx="157579" cy="661228"/>
            <a:chOff x="4503761" y="685800"/>
            <a:chExt cx="139700" cy="657225"/>
          </a:xfrm>
        </p:grpSpPr>
        <p:sp>
          <p:nvSpPr>
            <p:cNvPr id="487" name="Rectangle 486"/>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Oval 487"/>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Oval 488"/>
            <p:cNvSpPr/>
            <p:nvPr/>
          </p:nvSpPr>
          <p:spPr>
            <a:xfrm>
              <a:off x="4503761" y="73502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0" name="Oval 489"/>
            <p:cNvSpPr/>
            <p:nvPr/>
          </p:nvSpPr>
          <p:spPr>
            <a:xfrm>
              <a:off x="4503761" y="93583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pic>
        <p:nvPicPr>
          <p:cNvPr id="10" name="Picture 9"/>
          <p:cNvPicPr>
            <a:picLocks noChangeAspect="1"/>
          </p:cNvPicPr>
          <p:nvPr/>
        </p:nvPicPr>
        <p:blipFill>
          <a:blip r:embed="rId4"/>
          <a:stretch>
            <a:fillRect/>
          </a:stretch>
        </p:blipFill>
        <p:spPr>
          <a:xfrm>
            <a:off x="7189954" y="709563"/>
            <a:ext cx="819150" cy="771525"/>
          </a:xfrm>
          <a:prstGeom prst="rect">
            <a:avLst/>
          </a:prstGeom>
        </p:spPr>
      </p:pic>
      <p:sp>
        <p:nvSpPr>
          <p:cNvPr id="461" name="TextBox 460"/>
          <p:cNvSpPr txBox="1"/>
          <p:nvPr/>
        </p:nvSpPr>
        <p:spPr>
          <a:xfrm>
            <a:off x="7876690" y="397806"/>
            <a:ext cx="1737679" cy="584775"/>
          </a:xfrm>
          <a:prstGeom prst="rect">
            <a:avLst/>
          </a:prstGeom>
          <a:noFill/>
        </p:spPr>
        <p:txBody>
          <a:bodyPr wrap="square" rtlCol="0">
            <a:spAutoFit/>
          </a:bodyPr>
          <a:lstStyle/>
          <a:p>
            <a:r>
              <a:rPr lang="en-US" sz="1600" b="1" dirty="0" smtClean="0"/>
              <a:t>JST-XH 2.5mm</a:t>
            </a:r>
          </a:p>
          <a:p>
            <a:r>
              <a:rPr lang="en-US" sz="1600" b="1" dirty="0" smtClean="0"/>
              <a:t>With 2,3,4,7 pins</a:t>
            </a:r>
            <a:endParaRPr lang="en-US" sz="1600" b="1" dirty="0"/>
          </a:p>
        </p:txBody>
      </p:sp>
      <p:cxnSp>
        <p:nvCxnSpPr>
          <p:cNvPr id="462" name="Straight Connector 461"/>
          <p:cNvCxnSpPr/>
          <p:nvPr/>
        </p:nvCxnSpPr>
        <p:spPr>
          <a:xfrm flipV="1">
            <a:off x="10298415" y="2431202"/>
            <a:ext cx="213881" cy="1018369"/>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463" name="TextBox 462"/>
          <p:cNvSpPr txBox="1"/>
          <p:nvPr/>
        </p:nvSpPr>
        <p:spPr>
          <a:xfrm>
            <a:off x="8728621" y="1203919"/>
            <a:ext cx="958610" cy="338554"/>
          </a:xfrm>
          <a:prstGeom prst="rect">
            <a:avLst/>
          </a:prstGeom>
          <a:noFill/>
        </p:spPr>
        <p:txBody>
          <a:bodyPr wrap="square" rtlCol="0">
            <a:spAutoFit/>
          </a:bodyPr>
          <a:lstStyle/>
          <a:p>
            <a:r>
              <a:rPr lang="en-US" sz="1600" b="1" dirty="0" smtClean="0"/>
              <a:t>4xSerial</a:t>
            </a:r>
            <a:endParaRPr lang="en-US" sz="1600" b="1" dirty="0"/>
          </a:p>
        </p:txBody>
      </p:sp>
      <p:grpSp>
        <p:nvGrpSpPr>
          <p:cNvPr id="464" name="Group 463"/>
          <p:cNvGrpSpPr/>
          <p:nvPr/>
        </p:nvGrpSpPr>
        <p:grpSpPr>
          <a:xfrm>
            <a:off x="8470304" y="1543521"/>
            <a:ext cx="139700" cy="828675"/>
            <a:chOff x="5191352" y="758825"/>
            <a:chExt cx="139700" cy="828675"/>
          </a:xfrm>
        </p:grpSpPr>
        <p:sp>
          <p:nvSpPr>
            <p:cNvPr id="465" name="Rectangle 464"/>
            <p:cNvSpPr/>
            <p:nvPr/>
          </p:nvSpPr>
          <p:spPr>
            <a:xfrm>
              <a:off x="5191352" y="758825"/>
              <a:ext cx="139700" cy="828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Oval 491"/>
            <p:cNvSpPr/>
            <p:nvPr/>
          </p:nvSpPr>
          <p:spPr>
            <a:xfrm>
              <a:off x="5191352" y="1220787"/>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Oval 492"/>
            <p:cNvSpPr/>
            <p:nvPr/>
          </p:nvSpPr>
          <p:spPr>
            <a:xfrm>
              <a:off x="5191352" y="819166"/>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4" name="Oval 493"/>
            <p:cNvSpPr/>
            <p:nvPr/>
          </p:nvSpPr>
          <p:spPr>
            <a:xfrm>
              <a:off x="5191352" y="1019976"/>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5" name="Oval 494"/>
            <p:cNvSpPr/>
            <p:nvPr/>
          </p:nvSpPr>
          <p:spPr>
            <a:xfrm>
              <a:off x="5191352" y="1395412"/>
              <a:ext cx="139700" cy="1397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84" name="Straight Connector 383"/>
          <p:cNvCxnSpPr/>
          <p:nvPr/>
        </p:nvCxnSpPr>
        <p:spPr>
          <a:xfrm flipV="1">
            <a:off x="5236228" y="1663747"/>
            <a:ext cx="6588691" cy="18891"/>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sp>
        <p:nvSpPr>
          <p:cNvPr id="497" name="Down Arrow 496"/>
          <p:cNvSpPr/>
          <p:nvPr/>
        </p:nvSpPr>
        <p:spPr>
          <a:xfrm rot="5400000">
            <a:off x="69559" y="1596839"/>
            <a:ext cx="1038773" cy="743821"/>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8" name="Straight Connector 497"/>
          <p:cNvCxnSpPr/>
          <p:nvPr/>
        </p:nvCxnSpPr>
        <p:spPr>
          <a:xfrm flipV="1">
            <a:off x="5011462" y="47541"/>
            <a:ext cx="7020662" cy="7011"/>
          </a:xfrm>
          <a:prstGeom prst="line">
            <a:avLst/>
          </a:prstGeom>
          <a:ln w="38100">
            <a:solidFill>
              <a:srgbClr val="7030A0"/>
            </a:solidFill>
          </a:ln>
        </p:spPr>
        <p:style>
          <a:lnRef idx="1">
            <a:schemeClr val="dk1"/>
          </a:lnRef>
          <a:fillRef idx="0">
            <a:schemeClr val="dk1"/>
          </a:fillRef>
          <a:effectRef idx="0">
            <a:schemeClr val="dk1"/>
          </a:effectRef>
          <a:fontRef idx="minor">
            <a:schemeClr val="tx1"/>
          </a:fontRef>
        </p:style>
      </p:cxnSp>
      <p:cxnSp>
        <p:nvCxnSpPr>
          <p:cNvPr id="499" name="Straight Connector 498"/>
          <p:cNvCxnSpPr/>
          <p:nvPr/>
        </p:nvCxnSpPr>
        <p:spPr>
          <a:xfrm flipV="1">
            <a:off x="4669053" y="1042657"/>
            <a:ext cx="371437" cy="1525"/>
          </a:xfrm>
          <a:prstGeom prst="line">
            <a:avLst/>
          </a:prstGeom>
          <a:ln w="38100">
            <a:solidFill>
              <a:srgbClr val="7030A0"/>
            </a:solidFill>
          </a:ln>
        </p:spPr>
        <p:style>
          <a:lnRef idx="1">
            <a:schemeClr val="dk1"/>
          </a:lnRef>
          <a:fillRef idx="0">
            <a:schemeClr val="dk1"/>
          </a:fillRef>
          <a:effectRef idx="0">
            <a:schemeClr val="dk1"/>
          </a:effectRef>
          <a:fontRef idx="minor">
            <a:schemeClr val="tx1"/>
          </a:fontRef>
        </p:style>
      </p:cxnSp>
      <p:cxnSp>
        <p:nvCxnSpPr>
          <p:cNvPr id="500" name="Straight Connector 499"/>
          <p:cNvCxnSpPr/>
          <p:nvPr/>
        </p:nvCxnSpPr>
        <p:spPr>
          <a:xfrm flipH="1">
            <a:off x="5011462" y="54552"/>
            <a:ext cx="29028" cy="1020271"/>
          </a:xfrm>
          <a:prstGeom prst="line">
            <a:avLst/>
          </a:prstGeom>
          <a:ln w="38100">
            <a:solidFill>
              <a:srgbClr val="7030A0"/>
            </a:solidFill>
          </a:ln>
        </p:spPr>
        <p:style>
          <a:lnRef idx="1">
            <a:schemeClr val="dk1"/>
          </a:lnRef>
          <a:fillRef idx="0">
            <a:schemeClr val="dk1"/>
          </a:fillRef>
          <a:effectRef idx="0">
            <a:schemeClr val="dk1"/>
          </a:effectRef>
          <a:fontRef idx="minor">
            <a:schemeClr val="tx1"/>
          </a:fontRef>
        </p:style>
      </p:cxnSp>
      <p:grpSp>
        <p:nvGrpSpPr>
          <p:cNvPr id="3" name="Group 2"/>
          <p:cNvGrpSpPr/>
          <p:nvPr/>
        </p:nvGrpSpPr>
        <p:grpSpPr>
          <a:xfrm>
            <a:off x="10837108" y="2654744"/>
            <a:ext cx="1254505" cy="135390"/>
            <a:chOff x="11951380" y="2547450"/>
            <a:chExt cx="1254505" cy="135390"/>
          </a:xfrm>
        </p:grpSpPr>
        <p:sp>
          <p:nvSpPr>
            <p:cNvPr id="42" name="Rectangle 41"/>
            <p:cNvSpPr/>
            <p:nvPr/>
          </p:nvSpPr>
          <p:spPr>
            <a:xfrm rot="5400000">
              <a:off x="12510938" y="1987892"/>
              <a:ext cx="135390" cy="12545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rot="5400000">
              <a:off x="12509929" y="2554477"/>
              <a:ext cx="135390" cy="12133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rot="5400000">
              <a:off x="12858755" y="2554477"/>
              <a:ext cx="135390" cy="121336"/>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Oval 44"/>
            <p:cNvSpPr/>
            <p:nvPr/>
          </p:nvSpPr>
          <p:spPr>
            <a:xfrm rot="5400000">
              <a:off x="12684342" y="2554477"/>
              <a:ext cx="135390" cy="121336"/>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Oval 45"/>
            <p:cNvSpPr/>
            <p:nvPr/>
          </p:nvSpPr>
          <p:spPr>
            <a:xfrm rot="5400000">
              <a:off x="12358260" y="2554477"/>
              <a:ext cx="135390" cy="12133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rot="5400000">
              <a:off x="12183016" y="2554477"/>
              <a:ext cx="135390" cy="1213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rot="5400000">
              <a:off x="12014802" y="2554477"/>
              <a:ext cx="135390" cy="12133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1" name="Oval 500"/>
            <p:cNvSpPr/>
            <p:nvPr/>
          </p:nvSpPr>
          <p:spPr>
            <a:xfrm rot="5400000">
              <a:off x="13029569" y="2554477"/>
              <a:ext cx="135390" cy="121336"/>
            </a:xfrm>
            <a:prstGeom prst="ellipse">
              <a:avLst/>
            </a:prstGeom>
            <a:solidFill>
              <a:srgbClr val="7030A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502" name="Straight Connector 501"/>
          <p:cNvCxnSpPr>
            <a:endCxn id="501" idx="2"/>
          </p:cNvCxnSpPr>
          <p:nvPr/>
        </p:nvCxnSpPr>
        <p:spPr>
          <a:xfrm flipH="1">
            <a:off x="11982992" y="54552"/>
            <a:ext cx="49132" cy="2600192"/>
          </a:xfrm>
          <a:prstGeom prst="line">
            <a:avLst/>
          </a:prstGeom>
          <a:ln w="38100">
            <a:solidFill>
              <a:srgbClr val="7030A0"/>
            </a:solidFill>
          </a:ln>
        </p:spPr>
        <p:style>
          <a:lnRef idx="1">
            <a:schemeClr val="dk1"/>
          </a:lnRef>
          <a:fillRef idx="0">
            <a:schemeClr val="dk1"/>
          </a:fillRef>
          <a:effectRef idx="0">
            <a:schemeClr val="dk1"/>
          </a:effectRef>
          <a:fontRef idx="minor">
            <a:schemeClr val="tx1"/>
          </a:fontRef>
        </p:style>
      </p:cxnSp>
      <p:cxnSp>
        <p:nvCxnSpPr>
          <p:cNvPr id="503" name="Straight Connector 502"/>
          <p:cNvCxnSpPr/>
          <p:nvPr/>
        </p:nvCxnSpPr>
        <p:spPr>
          <a:xfrm>
            <a:off x="3839182" y="3644438"/>
            <a:ext cx="6198227" cy="1181"/>
          </a:xfrm>
          <a:prstGeom prst="line">
            <a:avLst/>
          </a:prstGeom>
          <a:ln w="508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504" name="Straight Connector 503"/>
          <p:cNvCxnSpPr/>
          <p:nvPr/>
        </p:nvCxnSpPr>
        <p:spPr>
          <a:xfrm>
            <a:off x="9806287" y="3598539"/>
            <a:ext cx="0" cy="1111679"/>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grpSp>
        <p:nvGrpSpPr>
          <p:cNvPr id="510" name="Group 509"/>
          <p:cNvGrpSpPr/>
          <p:nvPr/>
        </p:nvGrpSpPr>
        <p:grpSpPr>
          <a:xfrm rot="16200000">
            <a:off x="9957997" y="4360303"/>
            <a:ext cx="154362" cy="717932"/>
            <a:chOff x="4503761" y="685800"/>
            <a:chExt cx="139700" cy="657225"/>
          </a:xfrm>
        </p:grpSpPr>
        <p:sp>
          <p:nvSpPr>
            <p:cNvPr id="511" name="Rectangle 510"/>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Oval 511"/>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 name="Oval 512"/>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4" name="Oval 513"/>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515" name="Group 514"/>
          <p:cNvGrpSpPr/>
          <p:nvPr/>
        </p:nvGrpSpPr>
        <p:grpSpPr>
          <a:xfrm rot="16200000">
            <a:off x="9957997" y="3988532"/>
            <a:ext cx="154362" cy="717932"/>
            <a:chOff x="4503761" y="685800"/>
            <a:chExt cx="139700" cy="657225"/>
          </a:xfrm>
        </p:grpSpPr>
        <p:sp>
          <p:nvSpPr>
            <p:cNvPr id="516" name="Rectangle 515"/>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 name="Oval 516"/>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8" name="Oval 517"/>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9" name="Oval 518"/>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520" name="Group 519"/>
          <p:cNvGrpSpPr/>
          <p:nvPr/>
        </p:nvGrpSpPr>
        <p:grpSpPr>
          <a:xfrm rot="16200000">
            <a:off x="9964724" y="3650944"/>
            <a:ext cx="154362" cy="717932"/>
            <a:chOff x="4503761" y="685800"/>
            <a:chExt cx="139700" cy="657225"/>
          </a:xfrm>
        </p:grpSpPr>
        <p:sp>
          <p:nvSpPr>
            <p:cNvPr id="521" name="Rectangle 520"/>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2" name="Oval 521"/>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3" name="Oval 522"/>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4" name="Oval 523"/>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525" name="TextBox 524"/>
          <p:cNvSpPr txBox="1"/>
          <p:nvPr/>
        </p:nvSpPr>
        <p:spPr>
          <a:xfrm>
            <a:off x="11142791" y="5478903"/>
            <a:ext cx="606670" cy="338554"/>
          </a:xfrm>
          <a:prstGeom prst="rect">
            <a:avLst/>
          </a:prstGeom>
          <a:noFill/>
        </p:spPr>
        <p:txBody>
          <a:bodyPr wrap="square" rtlCol="0">
            <a:spAutoFit/>
          </a:bodyPr>
          <a:lstStyle/>
          <a:p>
            <a:r>
              <a:rPr lang="en-US" sz="1600" b="1" dirty="0" smtClean="0"/>
              <a:t>****</a:t>
            </a:r>
            <a:endParaRPr lang="en-US" sz="1600" b="1" dirty="0"/>
          </a:p>
        </p:txBody>
      </p:sp>
      <p:grpSp>
        <p:nvGrpSpPr>
          <p:cNvPr id="526" name="Group 525"/>
          <p:cNvGrpSpPr/>
          <p:nvPr/>
        </p:nvGrpSpPr>
        <p:grpSpPr>
          <a:xfrm rot="16200000">
            <a:off x="9964724" y="3288240"/>
            <a:ext cx="154362" cy="717932"/>
            <a:chOff x="4503761" y="685800"/>
            <a:chExt cx="139700" cy="657225"/>
          </a:xfrm>
        </p:grpSpPr>
        <p:sp>
          <p:nvSpPr>
            <p:cNvPr id="527" name="Rectangle 526"/>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8" name="Oval 527"/>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9" name="Oval 528"/>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0" name="Oval 529"/>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531" name="Oval 530"/>
          <p:cNvSpPr/>
          <p:nvPr/>
        </p:nvSpPr>
        <p:spPr>
          <a:xfrm>
            <a:off x="3806014" y="3585098"/>
            <a:ext cx="133350" cy="10926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2" name="Group 531"/>
          <p:cNvGrpSpPr/>
          <p:nvPr/>
        </p:nvGrpSpPr>
        <p:grpSpPr>
          <a:xfrm>
            <a:off x="10242506" y="4773275"/>
            <a:ext cx="141803" cy="828675"/>
            <a:chOff x="5189249" y="758825"/>
            <a:chExt cx="141803" cy="828675"/>
          </a:xfrm>
        </p:grpSpPr>
        <p:sp>
          <p:nvSpPr>
            <p:cNvPr id="533" name="Rectangle 532"/>
            <p:cNvSpPr/>
            <p:nvPr/>
          </p:nvSpPr>
          <p:spPr>
            <a:xfrm>
              <a:off x="5191352" y="758825"/>
              <a:ext cx="139700" cy="828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4" name="Oval 533"/>
            <p:cNvSpPr/>
            <p:nvPr/>
          </p:nvSpPr>
          <p:spPr>
            <a:xfrm>
              <a:off x="5191352" y="1220787"/>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5" name="Oval 534"/>
            <p:cNvSpPr/>
            <p:nvPr/>
          </p:nvSpPr>
          <p:spPr>
            <a:xfrm>
              <a:off x="5191352" y="1025565"/>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6" name="Oval 535"/>
            <p:cNvSpPr/>
            <p:nvPr/>
          </p:nvSpPr>
          <p:spPr>
            <a:xfrm>
              <a:off x="5189249" y="81805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7" name="Oval 536"/>
            <p:cNvSpPr/>
            <p:nvPr/>
          </p:nvSpPr>
          <p:spPr>
            <a:xfrm>
              <a:off x="5191352" y="1395412"/>
              <a:ext cx="139700" cy="1397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p:cNvPicPr>
            <a:picLocks noChangeAspect="1"/>
          </p:cNvPicPr>
          <p:nvPr/>
        </p:nvPicPr>
        <p:blipFill>
          <a:blip r:embed="rId5"/>
          <a:stretch>
            <a:fillRect/>
          </a:stretch>
        </p:blipFill>
        <p:spPr>
          <a:xfrm rot="16200000">
            <a:off x="1453293" y="5548199"/>
            <a:ext cx="583773" cy="1376419"/>
          </a:xfrm>
          <a:prstGeom prst="rect">
            <a:avLst/>
          </a:prstGeom>
        </p:spPr>
      </p:pic>
      <p:cxnSp>
        <p:nvCxnSpPr>
          <p:cNvPr id="414" name="Straight Connector 413"/>
          <p:cNvCxnSpPr>
            <a:stCxn id="4" idx="2"/>
            <a:endCxn id="286" idx="4"/>
          </p:cNvCxnSpPr>
          <p:nvPr/>
        </p:nvCxnSpPr>
        <p:spPr>
          <a:xfrm>
            <a:off x="2433389" y="6236408"/>
            <a:ext cx="5656728" cy="5866"/>
          </a:xfrm>
          <a:prstGeom prst="line">
            <a:avLst/>
          </a:prstGeom>
          <a:ln w="38100">
            <a:solidFill>
              <a:srgbClr val="92D050"/>
            </a:solidFill>
          </a:ln>
        </p:spPr>
        <p:style>
          <a:lnRef idx="1">
            <a:schemeClr val="dk1"/>
          </a:lnRef>
          <a:fillRef idx="0">
            <a:schemeClr val="dk1"/>
          </a:fillRef>
          <a:effectRef idx="0">
            <a:schemeClr val="dk1"/>
          </a:effectRef>
          <a:fontRef idx="minor">
            <a:schemeClr val="tx1"/>
          </a:fontRef>
        </p:style>
      </p:cxnSp>
      <p:sp>
        <p:nvSpPr>
          <p:cNvPr id="491" name="TextBox 490"/>
          <p:cNvSpPr txBox="1"/>
          <p:nvPr/>
        </p:nvSpPr>
        <p:spPr>
          <a:xfrm>
            <a:off x="1702499" y="4907690"/>
            <a:ext cx="1205376" cy="646331"/>
          </a:xfrm>
          <a:prstGeom prst="rect">
            <a:avLst/>
          </a:prstGeom>
          <a:noFill/>
        </p:spPr>
        <p:txBody>
          <a:bodyPr wrap="square" rtlCol="0">
            <a:spAutoFit/>
          </a:bodyPr>
          <a:lstStyle/>
          <a:p>
            <a:r>
              <a:rPr lang="en-US" dirty="0" smtClean="0"/>
              <a:t>100n</a:t>
            </a:r>
          </a:p>
          <a:p>
            <a:r>
              <a:rPr lang="en-US" dirty="0" smtClean="0"/>
              <a:t>(ceramic)</a:t>
            </a:r>
            <a:endParaRPr lang="en-US" dirty="0"/>
          </a:p>
        </p:txBody>
      </p:sp>
      <p:cxnSp>
        <p:nvCxnSpPr>
          <p:cNvPr id="538" name="Straight Connector 537"/>
          <p:cNvCxnSpPr>
            <a:stCxn id="418" idx="6"/>
          </p:cNvCxnSpPr>
          <p:nvPr/>
        </p:nvCxnSpPr>
        <p:spPr>
          <a:xfrm flipV="1">
            <a:off x="2986995" y="6544540"/>
            <a:ext cx="8676050" cy="47789"/>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539" name="Straight Connector 538"/>
          <p:cNvCxnSpPr>
            <a:stCxn id="393" idx="4"/>
            <a:endCxn id="394" idx="0"/>
          </p:cNvCxnSpPr>
          <p:nvPr/>
        </p:nvCxnSpPr>
        <p:spPr>
          <a:xfrm flipH="1">
            <a:off x="2912458" y="913751"/>
            <a:ext cx="5775" cy="665717"/>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190706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354316" y="1905104"/>
            <a:ext cx="7924800" cy="4495800"/>
          </a:xfrm>
          <a:prstGeom prst="rect">
            <a:avLst/>
          </a:prstGeom>
        </p:spPr>
      </p:pic>
      <p:pic>
        <p:nvPicPr>
          <p:cNvPr id="46" name="Picture 45"/>
          <p:cNvPicPr>
            <a:picLocks noChangeAspect="1"/>
          </p:cNvPicPr>
          <p:nvPr/>
        </p:nvPicPr>
        <p:blipFill>
          <a:blip r:embed="rId3"/>
          <a:stretch>
            <a:fillRect/>
          </a:stretch>
        </p:blipFill>
        <p:spPr>
          <a:xfrm rot="10800000">
            <a:off x="-2090714" y="1093929"/>
            <a:ext cx="1351081" cy="1018515"/>
          </a:xfrm>
          <a:prstGeom prst="rect">
            <a:avLst/>
          </a:prstGeom>
        </p:spPr>
      </p:pic>
      <p:pic>
        <p:nvPicPr>
          <p:cNvPr id="45" name="Picture 44"/>
          <p:cNvPicPr>
            <a:picLocks noChangeAspect="1"/>
          </p:cNvPicPr>
          <p:nvPr/>
        </p:nvPicPr>
        <p:blipFill>
          <a:blip r:embed="rId3"/>
          <a:stretch>
            <a:fillRect/>
          </a:stretch>
        </p:blipFill>
        <p:spPr>
          <a:xfrm rot="21409915">
            <a:off x="-1480710" y="162439"/>
            <a:ext cx="1322868" cy="1018515"/>
          </a:xfrm>
          <a:prstGeom prst="rect">
            <a:avLst/>
          </a:prstGeom>
        </p:spPr>
      </p:pic>
      <p:cxnSp>
        <p:nvCxnSpPr>
          <p:cNvPr id="21" name="Straight Connector 20"/>
          <p:cNvCxnSpPr/>
          <p:nvPr/>
        </p:nvCxnSpPr>
        <p:spPr>
          <a:xfrm flipV="1">
            <a:off x="4789931" y="2691122"/>
            <a:ext cx="0" cy="216344"/>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flipV="1">
            <a:off x="4960071" y="2629513"/>
            <a:ext cx="0" cy="277953"/>
          </a:xfrm>
          <a:prstGeom prst="line">
            <a:avLst/>
          </a:prstGeom>
          <a:ln w="76200"/>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flipH="1">
            <a:off x="2327399" y="2622703"/>
            <a:ext cx="2651696" cy="3314"/>
          </a:xfrm>
          <a:prstGeom prst="line">
            <a:avLst/>
          </a:prstGeom>
          <a:ln w="76200"/>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flipV="1">
            <a:off x="2327399" y="2713561"/>
            <a:ext cx="2462532" cy="11516"/>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grpSp>
        <p:nvGrpSpPr>
          <p:cNvPr id="54" name="Group 53"/>
          <p:cNvGrpSpPr/>
          <p:nvPr/>
        </p:nvGrpSpPr>
        <p:grpSpPr>
          <a:xfrm>
            <a:off x="798257" y="2506642"/>
            <a:ext cx="832362" cy="553998"/>
            <a:chOff x="1275425" y="2188993"/>
            <a:chExt cx="832362" cy="553998"/>
          </a:xfrm>
        </p:grpSpPr>
        <p:cxnSp>
          <p:nvCxnSpPr>
            <p:cNvPr id="14" name="Straight Connector 13"/>
            <p:cNvCxnSpPr/>
            <p:nvPr/>
          </p:nvCxnSpPr>
          <p:spPr>
            <a:xfrm flipH="1">
              <a:off x="1744614" y="2347570"/>
              <a:ext cx="363172" cy="0"/>
            </a:xfrm>
            <a:prstGeom prst="line">
              <a:avLst/>
            </a:prstGeom>
            <a:ln w="38100">
              <a:solidFill>
                <a:srgbClr val="00B050"/>
              </a:solidFill>
            </a:ln>
          </p:spPr>
          <p:style>
            <a:lnRef idx="1">
              <a:schemeClr val="dk1"/>
            </a:lnRef>
            <a:fillRef idx="0">
              <a:schemeClr val="dk1"/>
            </a:fillRef>
            <a:effectRef idx="0">
              <a:schemeClr val="dk1"/>
            </a:effectRef>
            <a:fontRef idx="minor">
              <a:schemeClr val="tx1"/>
            </a:fontRef>
          </p:style>
        </p:cxnSp>
        <p:cxnSp>
          <p:nvCxnSpPr>
            <p:cNvPr id="16" name="Straight Connector 15"/>
            <p:cNvCxnSpPr/>
            <p:nvPr/>
          </p:nvCxnSpPr>
          <p:spPr>
            <a:xfrm flipH="1">
              <a:off x="1744615" y="2465992"/>
              <a:ext cx="363172" cy="0"/>
            </a:xfrm>
            <a:prstGeom prst="line">
              <a:avLst/>
            </a:prstGeom>
            <a:ln w="38100">
              <a:solidFill>
                <a:srgbClr val="00B0F0"/>
              </a:solidFill>
            </a:ln>
          </p:spPr>
          <p:style>
            <a:lnRef idx="1">
              <a:schemeClr val="dk1"/>
            </a:lnRef>
            <a:fillRef idx="0">
              <a:schemeClr val="dk1"/>
            </a:fillRef>
            <a:effectRef idx="0">
              <a:schemeClr val="dk1"/>
            </a:effectRef>
            <a:fontRef idx="minor">
              <a:schemeClr val="tx1"/>
            </a:fontRef>
          </p:style>
        </p:cxnSp>
        <p:cxnSp>
          <p:nvCxnSpPr>
            <p:cNvPr id="25" name="Straight Connector 24"/>
            <p:cNvCxnSpPr/>
            <p:nvPr/>
          </p:nvCxnSpPr>
          <p:spPr>
            <a:xfrm flipH="1">
              <a:off x="1744615" y="2589817"/>
              <a:ext cx="363172" cy="0"/>
            </a:xfrm>
            <a:prstGeom prst="line">
              <a:avLst/>
            </a:prstGeom>
            <a:ln w="38100">
              <a:solidFill>
                <a:srgbClr val="FFC000"/>
              </a:solidFill>
            </a:ln>
          </p:spPr>
          <p:style>
            <a:lnRef idx="1">
              <a:schemeClr val="dk1"/>
            </a:lnRef>
            <a:fillRef idx="0">
              <a:schemeClr val="dk1"/>
            </a:fillRef>
            <a:effectRef idx="0">
              <a:schemeClr val="dk1"/>
            </a:effectRef>
            <a:fontRef idx="minor">
              <a:schemeClr val="tx1"/>
            </a:fontRef>
          </p:style>
        </p:cxnSp>
        <p:sp>
          <p:nvSpPr>
            <p:cNvPr id="26" name="TextBox 25"/>
            <p:cNvSpPr txBox="1"/>
            <p:nvPr/>
          </p:nvSpPr>
          <p:spPr>
            <a:xfrm flipH="1">
              <a:off x="1275425" y="2188993"/>
              <a:ext cx="772349" cy="553998"/>
            </a:xfrm>
            <a:prstGeom prst="rect">
              <a:avLst/>
            </a:prstGeom>
            <a:noFill/>
          </p:spPr>
          <p:txBody>
            <a:bodyPr wrap="square" rtlCol="0">
              <a:spAutoFit/>
            </a:bodyPr>
            <a:lstStyle/>
            <a:p>
              <a:r>
                <a:rPr lang="en-US" sz="1000" dirty="0" smtClean="0"/>
                <a:t>PWMA</a:t>
              </a:r>
            </a:p>
            <a:p>
              <a:r>
                <a:rPr lang="en-US" sz="1000" dirty="0" smtClean="0"/>
                <a:t>DIR1A</a:t>
              </a:r>
            </a:p>
            <a:p>
              <a:r>
                <a:rPr lang="en-US" sz="1000" dirty="0" smtClean="0"/>
                <a:t>DIR2A</a:t>
              </a:r>
              <a:endParaRPr lang="en-US" sz="1000" dirty="0"/>
            </a:p>
          </p:txBody>
        </p:sp>
      </p:grpSp>
      <p:cxnSp>
        <p:nvCxnSpPr>
          <p:cNvPr id="30" name="Straight Connector 29"/>
          <p:cNvCxnSpPr/>
          <p:nvPr/>
        </p:nvCxnSpPr>
        <p:spPr>
          <a:xfrm flipH="1">
            <a:off x="2348923" y="3856932"/>
            <a:ext cx="2630172" cy="4616"/>
          </a:xfrm>
          <a:prstGeom prst="line">
            <a:avLst/>
          </a:prstGeom>
          <a:ln w="76200"/>
        </p:spPr>
        <p:style>
          <a:lnRef idx="1">
            <a:schemeClr val="dk1"/>
          </a:lnRef>
          <a:fillRef idx="0">
            <a:schemeClr val="dk1"/>
          </a:fillRef>
          <a:effectRef idx="0">
            <a:schemeClr val="dk1"/>
          </a:effectRef>
          <a:fontRef idx="minor">
            <a:schemeClr val="tx1"/>
          </a:fontRef>
        </p:style>
      </p:cxnSp>
      <p:cxnSp>
        <p:nvCxnSpPr>
          <p:cNvPr id="31" name="Straight Connector 30"/>
          <p:cNvCxnSpPr/>
          <p:nvPr/>
        </p:nvCxnSpPr>
        <p:spPr>
          <a:xfrm flipV="1">
            <a:off x="2348923" y="3770873"/>
            <a:ext cx="2462532" cy="11516"/>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38" name="Straight Connector 37"/>
          <p:cNvCxnSpPr/>
          <p:nvPr/>
        </p:nvCxnSpPr>
        <p:spPr>
          <a:xfrm flipV="1">
            <a:off x="4789931" y="3617299"/>
            <a:ext cx="0" cy="153574"/>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39" name="Straight Connector 38"/>
          <p:cNvCxnSpPr/>
          <p:nvPr/>
        </p:nvCxnSpPr>
        <p:spPr>
          <a:xfrm flipH="1" flipV="1">
            <a:off x="4952904" y="3613857"/>
            <a:ext cx="7167" cy="235065"/>
          </a:xfrm>
          <a:prstGeom prst="line">
            <a:avLst/>
          </a:prstGeom>
          <a:ln w="76200"/>
        </p:spPr>
        <p:style>
          <a:lnRef idx="1">
            <a:schemeClr val="dk1"/>
          </a:lnRef>
          <a:fillRef idx="0">
            <a:schemeClr val="dk1"/>
          </a:fillRef>
          <a:effectRef idx="0">
            <a:schemeClr val="dk1"/>
          </a:effectRef>
          <a:fontRef idx="minor">
            <a:schemeClr val="tx1"/>
          </a:fontRef>
        </p:style>
      </p:cxnSp>
      <p:sp>
        <p:nvSpPr>
          <p:cNvPr id="41" name="TextBox 40"/>
          <p:cNvSpPr txBox="1"/>
          <p:nvPr/>
        </p:nvSpPr>
        <p:spPr>
          <a:xfrm>
            <a:off x="39993" y="323686"/>
            <a:ext cx="12300638" cy="1200329"/>
          </a:xfrm>
          <a:prstGeom prst="rect">
            <a:avLst/>
          </a:prstGeom>
          <a:noFill/>
        </p:spPr>
        <p:txBody>
          <a:bodyPr wrap="square" rtlCol="0">
            <a:spAutoFit/>
          </a:bodyPr>
          <a:lstStyle/>
          <a:p>
            <a:r>
              <a:rPr lang="en-US" dirty="0" smtClean="0"/>
              <a:t>The motors, the Shield &amp; MEGA are powered by the same, 12V battery. The motor controllers are physically already separated (20cm).</a:t>
            </a:r>
          </a:p>
          <a:p>
            <a:r>
              <a:rPr lang="en-US" dirty="0" smtClean="0"/>
              <a:t>I just moved the power line for the motors on the PCB to easily connect the parts (volt &amp; current meter, fuses &amp; screw terminal).</a:t>
            </a:r>
          </a:p>
          <a:p>
            <a:r>
              <a:rPr lang="en-US" dirty="0" smtClean="0"/>
              <a:t>If I make the orange, dashed rectangle on a separated PCB (connection remain the same.) will it help ?</a:t>
            </a:r>
            <a:endParaRPr lang="en-US" dirty="0"/>
          </a:p>
        </p:txBody>
      </p:sp>
      <p:sp>
        <p:nvSpPr>
          <p:cNvPr id="47" name="Right Arrow 46"/>
          <p:cNvSpPr/>
          <p:nvPr/>
        </p:nvSpPr>
        <p:spPr>
          <a:xfrm rot="20251789">
            <a:off x="2785119" y="5163199"/>
            <a:ext cx="1046186" cy="409576"/>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rot="20140507">
            <a:off x="2469950" y="4809396"/>
            <a:ext cx="979128" cy="584775"/>
          </a:xfrm>
          <a:prstGeom prst="rect">
            <a:avLst/>
          </a:prstGeom>
          <a:noFill/>
        </p:spPr>
        <p:txBody>
          <a:bodyPr wrap="square" rtlCol="0">
            <a:spAutoFit/>
          </a:bodyPr>
          <a:lstStyle/>
          <a:p>
            <a:r>
              <a:rPr lang="en-US" sz="1600" b="1" dirty="0" smtClean="0">
                <a:solidFill>
                  <a:srgbClr val="FFC000"/>
                </a:solidFill>
              </a:rPr>
              <a:t>Junction terminal</a:t>
            </a:r>
            <a:endParaRPr lang="en-US" sz="900" b="1" dirty="0">
              <a:solidFill>
                <a:srgbClr val="FFC000"/>
              </a:solidFill>
            </a:endParaRPr>
          </a:p>
        </p:txBody>
      </p:sp>
      <p:sp>
        <p:nvSpPr>
          <p:cNvPr id="49" name="Rectangle 48"/>
          <p:cNvSpPr/>
          <p:nvPr/>
        </p:nvSpPr>
        <p:spPr>
          <a:xfrm>
            <a:off x="3393169" y="1682059"/>
            <a:ext cx="3009900" cy="2230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8631155">
            <a:off x="1566540" y="1891126"/>
            <a:ext cx="1801664" cy="1813837"/>
          </a:xfrm>
          <a:prstGeom prst="rect">
            <a:avLst/>
          </a:prstGeom>
        </p:spPr>
      </p:pic>
      <p:pic>
        <p:nvPicPr>
          <p:cNvPr id="52" name="Picture 5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8631155">
            <a:off x="1598986" y="3010278"/>
            <a:ext cx="1801664" cy="1813837"/>
          </a:xfrm>
          <a:prstGeom prst="rect">
            <a:avLst/>
          </a:prstGeom>
        </p:spPr>
      </p:pic>
      <p:grpSp>
        <p:nvGrpSpPr>
          <p:cNvPr id="55" name="Group 54"/>
          <p:cNvGrpSpPr/>
          <p:nvPr/>
        </p:nvGrpSpPr>
        <p:grpSpPr>
          <a:xfrm>
            <a:off x="851265" y="3588195"/>
            <a:ext cx="832362" cy="553998"/>
            <a:chOff x="1275425" y="2188993"/>
            <a:chExt cx="832362" cy="553998"/>
          </a:xfrm>
        </p:grpSpPr>
        <p:cxnSp>
          <p:nvCxnSpPr>
            <p:cNvPr id="56" name="Straight Connector 55"/>
            <p:cNvCxnSpPr/>
            <p:nvPr/>
          </p:nvCxnSpPr>
          <p:spPr>
            <a:xfrm flipH="1">
              <a:off x="1744614" y="2347570"/>
              <a:ext cx="363172" cy="0"/>
            </a:xfrm>
            <a:prstGeom prst="line">
              <a:avLst/>
            </a:prstGeom>
            <a:ln w="38100">
              <a:solidFill>
                <a:srgbClr val="00B050"/>
              </a:solidFill>
            </a:ln>
          </p:spPr>
          <p:style>
            <a:lnRef idx="1">
              <a:schemeClr val="dk1"/>
            </a:lnRef>
            <a:fillRef idx="0">
              <a:schemeClr val="dk1"/>
            </a:fillRef>
            <a:effectRef idx="0">
              <a:schemeClr val="dk1"/>
            </a:effectRef>
            <a:fontRef idx="minor">
              <a:schemeClr val="tx1"/>
            </a:fontRef>
          </p:style>
        </p:cxnSp>
        <p:cxnSp>
          <p:nvCxnSpPr>
            <p:cNvPr id="57" name="Straight Connector 56"/>
            <p:cNvCxnSpPr/>
            <p:nvPr/>
          </p:nvCxnSpPr>
          <p:spPr>
            <a:xfrm flipH="1">
              <a:off x="1744615" y="2465992"/>
              <a:ext cx="363172" cy="0"/>
            </a:xfrm>
            <a:prstGeom prst="line">
              <a:avLst/>
            </a:prstGeom>
            <a:ln w="38100">
              <a:solidFill>
                <a:srgbClr val="00B0F0"/>
              </a:solidFill>
            </a:ln>
          </p:spPr>
          <p:style>
            <a:lnRef idx="1">
              <a:schemeClr val="dk1"/>
            </a:lnRef>
            <a:fillRef idx="0">
              <a:schemeClr val="dk1"/>
            </a:fillRef>
            <a:effectRef idx="0">
              <a:schemeClr val="dk1"/>
            </a:effectRef>
            <a:fontRef idx="minor">
              <a:schemeClr val="tx1"/>
            </a:fontRef>
          </p:style>
        </p:cxnSp>
        <p:cxnSp>
          <p:nvCxnSpPr>
            <p:cNvPr id="58" name="Straight Connector 57"/>
            <p:cNvCxnSpPr/>
            <p:nvPr/>
          </p:nvCxnSpPr>
          <p:spPr>
            <a:xfrm flipH="1">
              <a:off x="1744615" y="2589817"/>
              <a:ext cx="363172" cy="0"/>
            </a:xfrm>
            <a:prstGeom prst="line">
              <a:avLst/>
            </a:prstGeom>
            <a:ln w="38100">
              <a:solidFill>
                <a:srgbClr val="FFC000"/>
              </a:solidFill>
            </a:ln>
          </p:spPr>
          <p:style>
            <a:lnRef idx="1">
              <a:schemeClr val="dk1"/>
            </a:lnRef>
            <a:fillRef idx="0">
              <a:schemeClr val="dk1"/>
            </a:fillRef>
            <a:effectRef idx="0">
              <a:schemeClr val="dk1"/>
            </a:effectRef>
            <a:fontRef idx="minor">
              <a:schemeClr val="tx1"/>
            </a:fontRef>
          </p:style>
        </p:cxnSp>
        <p:sp>
          <p:nvSpPr>
            <p:cNvPr id="59" name="TextBox 58"/>
            <p:cNvSpPr txBox="1"/>
            <p:nvPr/>
          </p:nvSpPr>
          <p:spPr>
            <a:xfrm flipH="1">
              <a:off x="1275425" y="2188993"/>
              <a:ext cx="772349" cy="553998"/>
            </a:xfrm>
            <a:prstGeom prst="rect">
              <a:avLst/>
            </a:prstGeom>
            <a:noFill/>
          </p:spPr>
          <p:txBody>
            <a:bodyPr wrap="square" rtlCol="0">
              <a:spAutoFit/>
            </a:bodyPr>
            <a:lstStyle/>
            <a:p>
              <a:r>
                <a:rPr lang="en-US" sz="1000" dirty="0" smtClean="0"/>
                <a:t>PWMB</a:t>
              </a:r>
            </a:p>
            <a:p>
              <a:r>
                <a:rPr lang="en-US" sz="1000" dirty="0" smtClean="0"/>
                <a:t>DIR1B</a:t>
              </a:r>
            </a:p>
            <a:p>
              <a:r>
                <a:rPr lang="en-US" sz="1000" dirty="0" smtClean="0"/>
                <a:t>DIR2B</a:t>
              </a:r>
              <a:endParaRPr lang="en-US" sz="1000" dirty="0"/>
            </a:p>
          </p:txBody>
        </p:sp>
      </p:grpSp>
      <p:sp>
        <p:nvSpPr>
          <p:cNvPr id="60" name="TextBox 59"/>
          <p:cNvSpPr txBox="1"/>
          <p:nvPr/>
        </p:nvSpPr>
        <p:spPr>
          <a:xfrm>
            <a:off x="1723989" y="1988139"/>
            <a:ext cx="1669180" cy="307777"/>
          </a:xfrm>
          <a:prstGeom prst="rect">
            <a:avLst/>
          </a:prstGeom>
          <a:noFill/>
        </p:spPr>
        <p:txBody>
          <a:bodyPr wrap="square" rtlCol="0">
            <a:spAutoFit/>
          </a:bodyPr>
          <a:lstStyle/>
          <a:p>
            <a:pPr algn="ctr"/>
            <a:r>
              <a:rPr lang="en-US" sz="1400" b="1" dirty="0" smtClean="0"/>
              <a:t>Motor controllers</a:t>
            </a:r>
            <a:endParaRPr lang="en-US" sz="1400" b="1" dirty="0"/>
          </a:p>
        </p:txBody>
      </p:sp>
      <p:sp>
        <p:nvSpPr>
          <p:cNvPr id="42" name="Rectangle 41"/>
          <p:cNvSpPr/>
          <p:nvPr/>
        </p:nvSpPr>
        <p:spPr>
          <a:xfrm>
            <a:off x="3869860" y="1905104"/>
            <a:ext cx="1502542" cy="4495800"/>
          </a:xfrm>
          <a:prstGeom prst="rect">
            <a:avLst/>
          </a:prstGeom>
          <a:noFill/>
          <a:ln w="3810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ular Callout 34"/>
          <p:cNvSpPr/>
          <p:nvPr/>
        </p:nvSpPr>
        <p:spPr>
          <a:xfrm>
            <a:off x="5367311" y="6367894"/>
            <a:ext cx="520424" cy="332255"/>
          </a:xfrm>
          <a:prstGeom prst="wedgeRectCallout">
            <a:avLst>
              <a:gd name="adj1" fmla="val -35476"/>
              <a:gd name="adj2" fmla="val -91443"/>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a:t>
            </a:r>
            <a:endParaRPr lang="en-US" dirty="0">
              <a:solidFill>
                <a:sysClr val="windowText" lastClr="000000"/>
              </a:solidFill>
            </a:endParaRPr>
          </a:p>
        </p:txBody>
      </p:sp>
    </p:spTree>
    <p:extLst>
      <p:ext uri="{BB962C8B-B14F-4D97-AF65-F5344CB8AC3E}">
        <p14:creationId xmlns:p14="http://schemas.microsoft.com/office/powerpoint/2010/main" val="16079669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Picture 97"/>
          <p:cNvPicPr>
            <a:picLocks noChangeAspect="1"/>
          </p:cNvPicPr>
          <p:nvPr/>
        </p:nvPicPr>
        <p:blipFill rotWithShape="1">
          <a:blip r:embed="rId2"/>
          <a:srcRect l="39976" t="73617" r="46073"/>
          <a:stretch/>
        </p:blipFill>
        <p:spPr>
          <a:xfrm rot="5400000">
            <a:off x="10446682" y="2828128"/>
            <a:ext cx="1609817" cy="1515736"/>
          </a:xfrm>
          <a:prstGeom prst="rect">
            <a:avLst/>
          </a:prstGeom>
        </p:spPr>
      </p:pic>
      <p:sp>
        <p:nvSpPr>
          <p:cNvPr id="5" name="TextBox 4"/>
          <p:cNvSpPr txBox="1"/>
          <p:nvPr/>
        </p:nvSpPr>
        <p:spPr>
          <a:xfrm>
            <a:off x="2465377" y="1825611"/>
            <a:ext cx="3535668" cy="4524315"/>
          </a:xfrm>
          <a:prstGeom prst="rect">
            <a:avLst/>
          </a:prstGeom>
          <a:solidFill>
            <a:srgbClr val="92D050"/>
          </a:solidFill>
        </p:spPr>
        <p:txBody>
          <a:bodyPr wrap="square" rtlCol="0">
            <a:spAutoFit/>
          </a:bodyPr>
          <a:lstStyle/>
          <a:p>
            <a:pPr algn="ctr"/>
            <a:endParaRPr lang="en-US" dirty="0" smtClean="0">
              <a:solidFill>
                <a:schemeClr val="bg1"/>
              </a:solidFill>
            </a:endParaRPr>
          </a:p>
          <a:p>
            <a:pPr algn="ctr"/>
            <a:endParaRPr lang="en-US" dirty="0" smtClean="0">
              <a:solidFill>
                <a:schemeClr val="bg1"/>
              </a:solidFill>
            </a:endParaRPr>
          </a:p>
          <a:p>
            <a:pPr algn="ctr"/>
            <a:endParaRPr lang="en-US" dirty="0">
              <a:solidFill>
                <a:schemeClr val="bg1"/>
              </a:solidFill>
            </a:endParaRPr>
          </a:p>
          <a:p>
            <a:pPr algn="ctr"/>
            <a:endParaRPr lang="en-US" dirty="0" smtClean="0">
              <a:solidFill>
                <a:schemeClr val="bg1"/>
              </a:solidFill>
            </a:endParaRPr>
          </a:p>
          <a:p>
            <a:pPr algn="ctr"/>
            <a:endParaRPr lang="en-US" dirty="0" smtClean="0">
              <a:solidFill>
                <a:schemeClr val="bg1"/>
              </a:solidFill>
            </a:endParaRPr>
          </a:p>
          <a:p>
            <a:pPr algn="ctr"/>
            <a:endParaRPr lang="en-US" dirty="0">
              <a:solidFill>
                <a:schemeClr val="bg1"/>
              </a:solidFill>
            </a:endParaRPr>
          </a:p>
          <a:p>
            <a:pPr algn="ctr"/>
            <a:endParaRPr lang="en-US" dirty="0" smtClean="0">
              <a:solidFill>
                <a:schemeClr val="bg1"/>
              </a:solidFill>
            </a:endParaRPr>
          </a:p>
          <a:p>
            <a:pPr algn="ctr"/>
            <a:endParaRPr lang="en-US" dirty="0">
              <a:solidFill>
                <a:schemeClr val="bg1"/>
              </a:solidFill>
            </a:endParaRPr>
          </a:p>
          <a:p>
            <a:pPr algn="ctr"/>
            <a:endParaRPr lang="en-US" dirty="0" smtClean="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smtClean="0">
              <a:solidFill>
                <a:schemeClr val="bg1"/>
              </a:solidFill>
            </a:endParaRPr>
          </a:p>
          <a:p>
            <a:pPr algn="ctr"/>
            <a:endParaRPr lang="en-US" dirty="0" smtClean="0">
              <a:solidFill>
                <a:schemeClr val="bg1"/>
              </a:solidFill>
            </a:endParaRPr>
          </a:p>
          <a:p>
            <a:pPr algn="ctr"/>
            <a:endParaRPr lang="en-US" dirty="0">
              <a:solidFill>
                <a:schemeClr val="bg1"/>
              </a:solidFill>
            </a:endParaRPr>
          </a:p>
          <a:p>
            <a:pPr algn="ctr"/>
            <a:endParaRPr lang="en-US" dirty="0">
              <a:solidFill>
                <a:schemeClr val="bg1"/>
              </a:solidFill>
            </a:endParaRPr>
          </a:p>
          <a:p>
            <a:pPr algn="ctr"/>
            <a:r>
              <a:rPr lang="en-US" dirty="0" smtClean="0">
                <a:solidFill>
                  <a:schemeClr val="bg1"/>
                </a:solidFill>
              </a:rPr>
              <a:t>Junction terminal/box</a:t>
            </a:r>
          </a:p>
        </p:txBody>
      </p:sp>
      <p:sp>
        <p:nvSpPr>
          <p:cNvPr id="4" name="TextBox 3"/>
          <p:cNvSpPr txBox="1"/>
          <p:nvPr/>
        </p:nvSpPr>
        <p:spPr>
          <a:xfrm>
            <a:off x="634088" y="2536307"/>
            <a:ext cx="1553013" cy="3416320"/>
          </a:xfrm>
          <a:prstGeom prst="rect">
            <a:avLst/>
          </a:prstGeom>
          <a:solidFill>
            <a:srgbClr val="00B0F0"/>
          </a:solidFill>
        </p:spPr>
        <p:txBody>
          <a:bodyPr wrap="square" rtlCol="0">
            <a:spAutoFit/>
          </a:bodyPr>
          <a:lstStyle/>
          <a:p>
            <a:endParaRPr lang="en-US" dirty="0" smtClean="0">
              <a:solidFill>
                <a:schemeClr val="bg1"/>
              </a:solidFill>
            </a:endParaRPr>
          </a:p>
          <a:p>
            <a:endParaRPr lang="en-US" dirty="0" smtClean="0">
              <a:solidFill>
                <a:schemeClr val="bg1"/>
              </a:solidFill>
            </a:endParaRPr>
          </a:p>
          <a:p>
            <a:endParaRPr lang="en-US" dirty="0" smtClean="0">
              <a:solidFill>
                <a:schemeClr val="bg1"/>
              </a:solidFill>
            </a:endParaRPr>
          </a:p>
          <a:p>
            <a:endParaRPr lang="en-US" dirty="0">
              <a:solidFill>
                <a:schemeClr val="bg1"/>
              </a:solidFill>
            </a:endParaRPr>
          </a:p>
          <a:p>
            <a:endParaRPr lang="en-US" dirty="0" smtClean="0">
              <a:solidFill>
                <a:schemeClr val="bg1"/>
              </a:solidFill>
            </a:endParaRPr>
          </a:p>
          <a:p>
            <a:r>
              <a:rPr lang="en-US" dirty="0" smtClean="0">
                <a:solidFill>
                  <a:schemeClr val="bg1"/>
                </a:solidFill>
              </a:rPr>
              <a:t>12 V LiFePO4</a:t>
            </a:r>
            <a:endParaRPr lang="en-US" dirty="0">
              <a:solidFill>
                <a:schemeClr val="bg1"/>
              </a:solidFill>
            </a:endParaRPr>
          </a:p>
          <a:p>
            <a:pPr algn="ctr"/>
            <a:r>
              <a:rPr lang="en-US" dirty="0" smtClean="0">
                <a:solidFill>
                  <a:schemeClr val="bg1"/>
                </a:solidFill>
              </a:rPr>
              <a:t>Battery</a:t>
            </a:r>
          </a:p>
          <a:p>
            <a:endParaRPr lang="en-US" dirty="0" smtClean="0">
              <a:solidFill>
                <a:schemeClr val="bg1"/>
              </a:solidFill>
            </a:endParaRPr>
          </a:p>
          <a:p>
            <a:endParaRPr lang="en-US" dirty="0" smtClean="0">
              <a:solidFill>
                <a:schemeClr val="bg1"/>
              </a:solidFill>
            </a:endParaRPr>
          </a:p>
          <a:p>
            <a:endParaRPr lang="en-US" dirty="0" smtClean="0">
              <a:solidFill>
                <a:schemeClr val="bg1"/>
              </a:solidFill>
            </a:endParaRPr>
          </a:p>
          <a:p>
            <a:endParaRPr lang="en-US" dirty="0">
              <a:solidFill>
                <a:schemeClr val="bg1"/>
              </a:solidFill>
            </a:endParaRPr>
          </a:p>
          <a:p>
            <a:endParaRPr lang="en-US" dirty="0">
              <a:solidFill>
                <a:schemeClr val="bg1"/>
              </a:solidFill>
            </a:endParaRPr>
          </a:p>
        </p:txBody>
      </p:sp>
      <p:sp>
        <p:nvSpPr>
          <p:cNvPr id="6" name="TextBox 5"/>
          <p:cNvSpPr txBox="1"/>
          <p:nvPr/>
        </p:nvSpPr>
        <p:spPr>
          <a:xfrm>
            <a:off x="6436582" y="2898561"/>
            <a:ext cx="1542197" cy="1092607"/>
          </a:xfrm>
          <a:prstGeom prst="rect">
            <a:avLst/>
          </a:prstGeom>
          <a:solidFill>
            <a:srgbClr val="00B0F0"/>
          </a:solidFill>
        </p:spPr>
        <p:txBody>
          <a:bodyPr wrap="square" rtlCol="0">
            <a:spAutoFit/>
          </a:bodyPr>
          <a:lstStyle/>
          <a:p>
            <a:pPr algn="ctr"/>
            <a:endParaRPr lang="en-US" dirty="0" smtClean="0">
              <a:solidFill>
                <a:schemeClr val="bg1"/>
              </a:solidFill>
            </a:endParaRPr>
          </a:p>
          <a:p>
            <a:pPr algn="ctr"/>
            <a:endParaRPr lang="en-US" dirty="0" smtClean="0">
              <a:solidFill>
                <a:schemeClr val="bg1"/>
              </a:solidFill>
            </a:endParaRPr>
          </a:p>
          <a:p>
            <a:pPr algn="ctr"/>
            <a:endParaRPr lang="en-US" sz="1100" dirty="0">
              <a:solidFill>
                <a:schemeClr val="bg1"/>
              </a:solidFill>
            </a:endParaRPr>
          </a:p>
          <a:p>
            <a:pPr algn="ctr"/>
            <a:r>
              <a:rPr lang="en-US" dirty="0" smtClean="0">
                <a:solidFill>
                  <a:schemeClr val="bg1"/>
                </a:solidFill>
              </a:rPr>
              <a:t>Buck regulator</a:t>
            </a:r>
          </a:p>
        </p:txBody>
      </p:sp>
      <p:sp>
        <p:nvSpPr>
          <p:cNvPr id="27" name="TextBox 55"/>
          <p:cNvSpPr txBox="1"/>
          <p:nvPr/>
        </p:nvSpPr>
        <p:spPr>
          <a:xfrm rot="16200000">
            <a:off x="3141374" y="3661964"/>
            <a:ext cx="460141" cy="369332"/>
          </a:xfrm>
          <a:prstGeom prst="rect">
            <a:avLst/>
          </a:prstGeom>
          <a:noFill/>
          <a:ln w="38100">
            <a:solidFill>
              <a:schemeClr val="accent1">
                <a:shade val="5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smtClean="0"/>
              <a:t>R2</a:t>
            </a:r>
            <a:endParaRPr lang="en-US" b="1" dirty="0"/>
          </a:p>
        </p:txBody>
      </p:sp>
      <p:sp>
        <p:nvSpPr>
          <p:cNvPr id="28" name="TextBox 56"/>
          <p:cNvSpPr txBox="1"/>
          <p:nvPr/>
        </p:nvSpPr>
        <p:spPr>
          <a:xfrm rot="16200000">
            <a:off x="3116210" y="4611312"/>
            <a:ext cx="490149" cy="369332"/>
          </a:xfrm>
          <a:prstGeom prst="rect">
            <a:avLst/>
          </a:prstGeom>
          <a:noFill/>
          <a:ln w="38100">
            <a:solidFill>
              <a:schemeClr val="accent1">
                <a:shade val="5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smtClean="0"/>
              <a:t>R3</a:t>
            </a:r>
            <a:endParaRPr lang="en-US" b="1" dirty="0"/>
          </a:p>
        </p:txBody>
      </p:sp>
      <p:cxnSp>
        <p:nvCxnSpPr>
          <p:cNvPr id="29" name="Straight Connector 28"/>
          <p:cNvCxnSpPr>
            <a:stCxn id="28" idx="1"/>
          </p:cNvCxnSpPr>
          <p:nvPr/>
        </p:nvCxnSpPr>
        <p:spPr>
          <a:xfrm flipH="1">
            <a:off x="3360902" y="5041053"/>
            <a:ext cx="383" cy="3266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27" idx="1"/>
            <a:endCxn id="28" idx="3"/>
          </p:cNvCxnSpPr>
          <p:nvPr/>
        </p:nvCxnSpPr>
        <p:spPr>
          <a:xfrm flipH="1">
            <a:off x="3361285" y="4076701"/>
            <a:ext cx="10160" cy="47420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3306152" y="4176254"/>
            <a:ext cx="133350" cy="1183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32" name="Straight Connector 31"/>
          <p:cNvCxnSpPr>
            <a:endCxn id="27" idx="3"/>
          </p:cNvCxnSpPr>
          <p:nvPr/>
        </p:nvCxnSpPr>
        <p:spPr>
          <a:xfrm>
            <a:off x="3360902" y="3024192"/>
            <a:ext cx="10543" cy="59236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33" name="Straight Connector 32"/>
          <p:cNvCxnSpPr/>
          <p:nvPr/>
        </p:nvCxnSpPr>
        <p:spPr>
          <a:xfrm flipV="1">
            <a:off x="3871343" y="5884860"/>
            <a:ext cx="5724260" cy="1708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443003" y="5592472"/>
            <a:ext cx="1186744" cy="584775"/>
          </a:xfrm>
          <a:prstGeom prst="rect">
            <a:avLst/>
          </a:prstGeom>
          <a:noFill/>
        </p:spPr>
        <p:txBody>
          <a:bodyPr wrap="square" rtlCol="0">
            <a:spAutoFit/>
          </a:bodyPr>
          <a:lstStyle/>
          <a:p>
            <a:r>
              <a:rPr lang="en-US" sz="1600" b="1" dirty="0" smtClean="0"/>
              <a:t>For battery volt meter</a:t>
            </a:r>
            <a:endParaRPr lang="en-US" sz="1600" b="1" dirty="0"/>
          </a:p>
        </p:txBody>
      </p:sp>
      <p:cxnSp>
        <p:nvCxnSpPr>
          <p:cNvPr id="41" name="Straight Connector 40"/>
          <p:cNvCxnSpPr>
            <a:stCxn id="7" idx="2"/>
          </p:cNvCxnSpPr>
          <p:nvPr/>
        </p:nvCxnSpPr>
        <p:spPr>
          <a:xfrm>
            <a:off x="9566538" y="5594091"/>
            <a:ext cx="12215" cy="12397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510257" y="2731769"/>
            <a:ext cx="2112561" cy="2862322"/>
          </a:xfrm>
          <a:prstGeom prst="rect">
            <a:avLst/>
          </a:prstGeom>
          <a:solidFill>
            <a:srgbClr val="00B0F0"/>
          </a:solidFill>
        </p:spPr>
        <p:txBody>
          <a:bodyPr wrap="square" rtlCol="0">
            <a:spAutoFit/>
          </a:bodyPr>
          <a:lstStyle/>
          <a:p>
            <a:pPr algn="ctr"/>
            <a:endParaRPr lang="en-US" dirty="0" smtClean="0">
              <a:solidFill>
                <a:schemeClr val="bg1"/>
              </a:solidFill>
            </a:endParaRPr>
          </a:p>
          <a:p>
            <a:pPr algn="ctr"/>
            <a:endParaRPr lang="en-US" dirty="0">
              <a:solidFill>
                <a:schemeClr val="bg1"/>
              </a:solidFill>
            </a:endParaRPr>
          </a:p>
          <a:p>
            <a:pPr algn="ctr"/>
            <a:endParaRPr lang="en-US" dirty="0" smtClean="0">
              <a:solidFill>
                <a:schemeClr val="bg1"/>
              </a:solidFill>
            </a:endParaRPr>
          </a:p>
          <a:p>
            <a:pPr algn="ctr"/>
            <a:endParaRPr lang="en-US" dirty="0" smtClean="0">
              <a:solidFill>
                <a:schemeClr val="bg1"/>
              </a:solidFill>
            </a:endParaRPr>
          </a:p>
          <a:p>
            <a:pPr algn="ctr"/>
            <a:endParaRPr lang="en-US" dirty="0">
              <a:solidFill>
                <a:schemeClr val="bg1"/>
              </a:solidFill>
            </a:endParaRPr>
          </a:p>
          <a:p>
            <a:pPr algn="ctr"/>
            <a:endParaRPr lang="en-US" dirty="0" smtClean="0">
              <a:solidFill>
                <a:schemeClr val="bg1"/>
              </a:solidFill>
            </a:endParaRPr>
          </a:p>
          <a:p>
            <a:pPr algn="ctr"/>
            <a:endParaRPr lang="en-US" dirty="0" smtClean="0">
              <a:solidFill>
                <a:schemeClr val="bg1"/>
              </a:solidFill>
            </a:endParaRPr>
          </a:p>
          <a:p>
            <a:pPr algn="ctr"/>
            <a:endParaRPr lang="en-US" dirty="0">
              <a:solidFill>
                <a:schemeClr val="bg1"/>
              </a:solidFill>
            </a:endParaRPr>
          </a:p>
          <a:p>
            <a:pPr algn="ctr"/>
            <a:r>
              <a:rPr lang="en-US" dirty="0" smtClean="0">
                <a:solidFill>
                  <a:schemeClr val="bg1"/>
                </a:solidFill>
              </a:rPr>
              <a:t>Shield with MEGA</a:t>
            </a:r>
          </a:p>
          <a:p>
            <a:pPr algn="ctr"/>
            <a:endParaRPr lang="en-US" dirty="0" smtClean="0">
              <a:solidFill>
                <a:schemeClr val="bg1"/>
              </a:solidFill>
            </a:endParaRPr>
          </a:p>
        </p:txBody>
      </p:sp>
      <p:sp>
        <p:nvSpPr>
          <p:cNvPr id="47" name="Oval 46"/>
          <p:cNvSpPr/>
          <p:nvPr/>
        </p:nvSpPr>
        <p:spPr>
          <a:xfrm>
            <a:off x="3294227" y="2965961"/>
            <a:ext cx="133350" cy="125837"/>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55" name="Straight Connector 54"/>
          <p:cNvCxnSpPr/>
          <p:nvPr/>
        </p:nvCxnSpPr>
        <p:spPr>
          <a:xfrm flipV="1">
            <a:off x="3439502" y="4244467"/>
            <a:ext cx="448870" cy="93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3888372" y="4264128"/>
            <a:ext cx="0" cy="16207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187101" y="3023560"/>
            <a:ext cx="8560754" cy="17934"/>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p:nvCxnSpPr>
        <p:spPr>
          <a:xfrm flipH="1">
            <a:off x="2187101" y="5367718"/>
            <a:ext cx="1889599" cy="0"/>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a:off x="4060121" y="3371748"/>
            <a:ext cx="3783" cy="20219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4076701" y="3371749"/>
            <a:ext cx="6573227" cy="91926"/>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4879574" y="1345562"/>
            <a:ext cx="4839" cy="16671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8" name="Straight Connector 17"/>
          <p:cNvCxnSpPr/>
          <p:nvPr/>
        </p:nvCxnSpPr>
        <p:spPr>
          <a:xfrm flipH="1" flipV="1">
            <a:off x="5612574" y="1345562"/>
            <a:ext cx="30356" cy="2077908"/>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5439219" y="1429082"/>
            <a:ext cx="12279" cy="158365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p:cNvCxnSpPr>
            <a:endCxn id="11" idx="2"/>
          </p:cNvCxnSpPr>
          <p:nvPr/>
        </p:nvCxnSpPr>
        <p:spPr>
          <a:xfrm flipH="1" flipV="1">
            <a:off x="5055218" y="1429082"/>
            <a:ext cx="32659" cy="1967242"/>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39" name="Oval 38"/>
          <p:cNvSpPr/>
          <p:nvPr/>
        </p:nvSpPr>
        <p:spPr>
          <a:xfrm>
            <a:off x="4828880" y="2934877"/>
            <a:ext cx="133350" cy="125837"/>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 name="Oval 39"/>
          <p:cNvSpPr/>
          <p:nvPr/>
        </p:nvSpPr>
        <p:spPr>
          <a:xfrm>
            <a:off x="5391091" y="2945574"/>
            <a:ext cx="133350" cy="125837"/>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2" name="Oval 41"/>
          <p:cNvSpPr/>
          <p:nvPr/>
        </p:nvSpPr>
        <p:spPr>
          <a:xfrm>
            <a:off x="3292292" y="5313088"/>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Oval 42"/>
          <p:cNvSpPr/>
          <p:nvPr/>
        </p:nvSpPr>
        <p:spPr>
          <a:xfrm>
            <a:off x="5018695" y="3317118"/>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Oval 43"/>
          <p:cNvSpPr/>
          <p:nvPr/>
        </p:nvSpPr>
        <p:spPr>
          <a:xfrm>
            <a:off x="5584086" y="3322276"/>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5" name="Picture 44"/>
          <p:cNvPicPr>
            <a:picLocks noChangeAspect="1"/>
          </p:cNvPicPr>
          <p:nvPr/>
        </p:nvPicPr>
        <p:blipFill rotWithShape="1">
          <a:blip r:embed="rId3"/>
          <a:srcRect t="1" b="22832"/>
          <a:stretch/>
        </p:blipFill>
        <p:spPr>
          <a:xfrm rot="5400000">
            <a:off x="5587844" y="3056369"/>
            <a:ext cx="561975" cy="294007"/>
          </a:xfrm>
          <a:prstGeom prst="rect">
            <a:avLst/>
          </a:prstGeom>
        </p:spPr>
      </p:pic>
      <p:pic>
        <p:nvPicPr>
          <p:cNvPr id="48" name="Picture 47"/>
          <p:cNvPicPr>
            <a:picLocks noChangeAspect="1"/>
          </p:cNvPicPr>
          <p:nvPr/>
        </p:nvPicPr>
        <p:blipFill rotWithShape="1">
          <a:blip r:embed="rId3"/>
          <a:srcRect t="1" b="22832"/>
          <a:stretch/>
        </p:blipFill>
        <p:spPr>
          <a:xfrm rot="5400000">
            <a:off x="8216345" y="3154699"/>
            <a:ext cx="828752" cy="294007"/>
          </a:xfrm>
          <a:prstGeom prst="rect">
            <a:avLst/>
          </a:prstGeom>
        </p:spPr>
      </p:pic>
      <p:pic>
        <p:nvPicPr>
          <p:cNvPr id="49" name="Picture 48"/>
          <p:cNvPicPr>
            <a:picLocks noChangeAspect="1"/>
          </p:cNvPicPr>
          <p:nvPr/>
        </p:nvPicPr>
        <p:blipFill rotWithShape="1">
          <a:blip r:embed="rId3"/>
          <a:srcRect t="1" b="22832"/>
          <a:stretch/>
        </p:blipFill>
        <p:spPr>
          <a:xfrm rot="10800000">
            <a:off x="5244039" y="1858218"/>
            <a:ext cx="561975" cy="294007"/>
          </a:xfrm>
          <a:prstGeom prst="rect">
            <a:avLst/>
          </a:prstGeom>
        </p:spPr>
      </p:pic>
      <p:pic>
        <p:nvPicPr>
          <p:cNvPr id="50" name="Picture 49"/>
          <p:cNvPicPr>
            <a:picLocks noChangeAspect="1"/>
          </p:cNvPicPr>
          <p:nvPr/>
        </p:nvPicPr>
        <p:blipFill rotWithShape="1">
          <a:blip r:embed="rId3"/>
          <a:srcRect t="1" b="22832"/>
          <a:stretch/>
        </p:blipFill>
        <p:spPr>
          <a:xfrm rot="10800000">
            <a:off x="4686449" y="1843941"/>
            <a:ext cx="561975" cy="294007"/>
          </a:xfrm>
          <a:prstGeom prst="rect">
            <a:avLst/>
          </a:prstGeom>
        </p:spPr>
      </p:pic>
      <p:sp>
        <p:nvSpPr>
          <p:cNvPr id="51" name="Rectangle 50"/>
          <p:cNvSpPr/>
          <p:nvPr/>
        </p:nvSpPr>
        <p:spPr>
          <a:xfrm rot="16200000">
            <a:off x="4636516" y="3803100"/>
            <a:ext cx="1020407" cy="350486"/>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ACS712</a:t>
            </a:r>
            <a:endParaRPr lang="en-US" dirty="0"/>
          </a:p>
        </p:txBody>
      </p:sp>
      <p:pic>
        <p:nvPicPr>
          <p:cNvPr id="52" name="Picture 51"/>
          <p:cNvPicPr>
            <a:picLocks noChangeAspect="1"/>
          </p:cNvPicPr>
          <p:nvPr/>
        </p:nvPicPr>
        <p:blipFill>
          <a:blip r:embed="rId4"/>
          <a:stretch>
            <a:fillRect/>
          </a:stretch>
        </p:blipFill>
        <p:spPr>
          <a:xfrm>
            <a:off x="4387703" y="3112128"/>
            <a:ext cx="583773" cy="1376419"/>
          </a:xfrm>
          <a:prstGeom prst="rect">
            <a:avLst/>
          </a:prstGeom>
        </p:spPr>
      </p:pic>
      <p:sp>
        <p:nvSpPr>
          <p:cNvPr id="53" name="TextBox 52"/>
          <p:cNvSpPr txBox="1"/>
          <p:nvPr/>
        </p:nvSpPr>
        <p:spPr>
          <a:xfrm>
            <a:off x="5928025" y="2685006"/>
            <a:ext cx="651887" cy="338554"/>
          </a:xfrm>
          <a:prstGeom prst="rect">
            <a:avLst/>
          </a:prstGeom>
          <a:noFill/>
        </p:spPr>
        <p:txBody>
          <a:bodyPr wrap="square" rtlCol="0">
            <a:spAutoFit/>
          </a:bodyPr>
          <a:lstStyle/>
          <a:p>
            <a:r>
              <a:rPr lang="en-US" sz="1600" b="1" dirty="0" smtClean="0"/>
              <a:t>12V</a:t>
            </a:r>
            <a:endParaRPr lang="en-US" sz="1600" b="1" dirty="0"/>
          </a:p>
        </p:txBody>
      </p:sp>
      <p:sp>
        <p:nvSpPr>
          <p:cNvPr id="54" name="TextBox 53"/>
          <p:cNvSpPr txBox="1"/>
          <p:nvPr/>
        </p:nvSpPr>
        <p:spPr>
          <a:xfrm>
            <a:off x="8069845" y="2674186"/>
            <a:ext cx="651887" cy="338554"/>
          </a:xfrm>
          <a:prstGeom prst="rect">
            <a:avLst/>
          </a:prstGeom>
          <a:noFill/>
        </p:spPr>
        <p:txBody>
          <a:bodyPr wrap="square" rtlCol="0">
            <a:spAutoFit/>
          </a:bodyPr>
          <a:lstStyle/>
          <a:p>
            <a:r>
              <a:rPr lang="en-US" sz="1600" b="1" dirty="0" smtClean="0"/>
              <a:t>5V</a:t>
            </a:r>
            <a:endParaRPr lang="en-US" sz="1600" b="1" dirty="0"/>
          </a:p>
        </p:txBody>
      </p:sp>
      <p:sp>
        <p:nvSpPr>
          <p:cNvPr id="56" name="TextBox 55"/>
          <p:cNvSpPr txBox="1"/>
          <p:nvPr/>
        </p:nvSpPr>
        <p:spPr>
          <a:xfrm>
            <a:off x="2631900" y="2594464"/>
            <a:ext cx="651887" cy="338554"/>
          </a:xfrm>
          <a:prstGeom prst="rect">
            <a:avLst/>
          </a:prstGeom>
          <a:noFill/>
        </p:spPr>
        <p:txBody>
          <a:bodyPr wrap="square" rtlCol="0">
            <a:spAutoFit/>
          </a:bodyPr>
          <a:lstStyle/>
          <a:p>
            <a:r>
              <a:rPr lang="en-US" sz="1600" b="1" dirty="0" smtClean="0"/>
              <a:t>12V</a:t>
            </a:r>
            <a:endParaRPr lang="en-US" sz="1600" b="1" dirty="0"/>
          </a:p>
        </p:txBody>
      </p:sp>
      <p:sp>
        <p:nvSpPr>
          <p:cNvPr id="2" name="Left-Right Arrow 1"/>
          <p:cNvSpPr/>
          <p:nvPr/>
        </p:nvSpPr>
        <p:spPr>
          <a:xfrm rot="1830422">
            <a:off x="5636429" y="1661912"/>
            <a:ext cx="3671903" cy="441693"/>
          </a:xfrm>
          <a:prstGeom prst="leftRightArrow">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Distance: </a:t>
            </a:r>
            <a:r>
              <a:rPr lang="en-US" dirty="0"/>
              <a:t>5</a:t>
            </a:r>
            <a:r>
              <a:rPr lang="en-US" dirty="0" smtClean="0"/>
              <a:t> cm (2”)</a:t>
            </a:r>
            <a:endParaRPr lang="en-US" dirty="0"/>
          </a:p>
        </p:txBody>
      </p:sp>
      <p:cxnSp>
        <p:nvCxnSpPr>
          <p:cNvPr id="46" name="Straight Connector 45"/>
          <p:cNvCxnSpPr/>
          <p:nvPr/>
        </p:nvCxnSpPr>
        <p:spPr>
          <a:xfrm flipV="1">
            <a:off x="3727273" y="4244388"/>
            <a:ext cx="0" cy="53842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3735823" y="4874900"/>
            <a:ext cx="8526" cy="5187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Oval 59"/>
          <p:cNvSpPr/>
          <p:nvPr/>
        </p:nvSpPr>
        <p:spPr>
          <a:xfrm>
            <a:off x="3655152" y="4204936"/>
            <a:ext cx="133350" cy="1183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1" name="Oval 60"/>
          <p:cNvSpPr/>
          <p:nvPr/>
        </p:nvSpPr>
        <p:spPr>
          <a:xfrm>
            <a:off x="3669148" y="5313088"/>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2" name="Straight Connector 61"/>
          <p:cNvCxnSpPr/>
          <p:nvPr/>
        </p:nvCxnSpPr>
        <p:spPr>
          <a:xfrm flipH="1">
            <a:off x="3598464" y="4778861"/>
            <a:ext cx="225882" cy="529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3608576" y="4867897"/>
            <a:ext cx="215770" cy="70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ectangular Callout 35"/>
          <p:cNvSpPr/>
          <p:nvPr/>
        </p:nvSpPr>
        <p:spPr>
          <a:xfrm>
            <a:off x="4004724" y="5255012"/>
            <a:ext cx="1319114" cy="326665"/>
          </a:xfrm>
          <a:prstGeom prst="wedgeRectCallout">
            <a:avLst>
              <a:gd name="adj1" fmla="val -62573"/>
              <a:gd name="adj2" fmla="val -16396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10µ &amp; 0.1µ</a:t>
            </a:r>
          </a:p>
        </p:txBody>
      </p:sp>
      <p:sp>
        <p:nvSpPr>
          <p:cNvPr id="64" name="Rectangular Callout 63"/>
          <p:cNvSpPr/>
          <p:nvPr/>
        </p:nvSpPr>
        <p:spPr>
          <a:xfrm>
            <a:off x="1292102" y="4610054"/>
            <a:ext cx="1310152" cy="477898"/>
          </a:xfrm>
          <a:prstGeom prst="wedgeRectCallout">
            <a:avLst>
              <a:gd name="adj1" fmla="val 42938"/>
              <a:gd name="adj2" fmla="val -142269"/>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100µF- 470µF</a:t>
            </a:r>
            <a:endParaRPr lang="en-US" dirty="0">
              <a:solidFill>
                <a:schemeClr val="tx1"/>
              </a:solidFill>
            </a:endParaRPr>
          </a:p>
        </p:txBody>
      </p:sp>
      <p:cxnSp>
        <p:nvCxnSpPr>
          <p:cNvPr id="66" name="Straight Connector 65"/>
          <p:cNvCxnSpPr/>
          <p:nvPr/>
        </p:nvCxnSpPr>
        <p:spPr>
          <a:xfrm flipH="1" flipV="1">
            <a:off x="2648615" y="3112128"/>
            <a:ext cx="15868" cy="8966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2670897" y="4100870"/>
            <a:ext cx="2136" cy="12162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Oval 68"/>
          <p:cNvSpPr/>
          <p:nvPr/>
        </p:nvSpPr>
        <p:spPr>
          <a:xfrm>
            <a:off x="2606358" y="5309084"/>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70" name="Straight Connector 69"/>
          <p:cNvCxnSpPr/>
          <p:nvPr/>
        </p:nvCxnSpPr>
        <p:spPr>
          <a:xfrm flipH="1">
            <a:off x="2535674" y="4004831"/>
            <a:ext cx="225882" cy="529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2545786" y="4093867"/>
            <a:ext cx="215770" cy="70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flipV="1">
            <a:off x="10356682" y="2965032"/>
            <a:ext cx="8550" cy="23132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10365232" y="3294751"/>
            <a:ext cx="0" cy="2387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p:cNvSpPr/>
          <p:nvPr/>
        </p:nvSpPr>
        <p:spPr>
          <a:xfrm>
            <a:off x="10284561" y="2978745"/>
            <a:ext cx="133350" cy="11838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5" name="Oval 84"/>
          <p:cNvSpPr/>
          <p:nvPr/>
        </p:nvSpPr>
        <p:spPr>
          <a:xfrm>
            <a:off x="10298557" y="3412979"/>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86" name="Straight Connector 85"/>
          <p:cNvCxnSpPr/>
          <p:nvPr/>
        </p:nvCxnSpPr>
        <p:spPr>
          <a:xfrm flipH="1">
            <a:off x="10227873" y="3198712"/>
            <a:ext cx="225882" cy="529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a:off x="10237985" y="3287748"/>
            <a:ext cx="215770" cy="70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Oval 87"/>
          <p:cNvSpPr/>
          <p:nvPr/>
        </p:nvSpPr>
        <p:spPr>
          <a:xfrm>
            <a:off x="2571117" y="2966145"/>
            <a:ext cx="133350" cy="125837"/>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9" name="Rectangle 88"/>
          <p:cNvSpPr/>
          <p:nvPr/>
        </p:nvSpPr>
        <p:spPr>
          <a:xfrm rot="5400000">
            <a:off x="5133454" y="2399075"/>
            <a:ext cx="623808" cy="24765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0" name="Rectangle 89"/>
          <p:cNvSpPr/>
          <p:nvPr/>
        </p:nvSpPr>
        <p:spPr>
          <a:xfrm rot="5400000">
            <a:off x="4564234" y="2417240"/>
            <a:ext cx="623808" cy="24765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5" name="Picture 94"/>
          <p:cNvPicPr>
            <a:picLocks noChangeAspect="1"/>
          </p:cNvPicPr>
          <p:nvPr/>
        </p:nvPicPr>
        <p:blipFill rotWithShape="1">
          <a:blip r:embed="rId3"/>
          <a:srcRect t="1" b="22832"/>
          <a:stretch/>
        </p:blipFill>
        <p:spPr>
          <a:xfrm rot="5400000">
            <a:off x="6280370" y="3067557"/>
            <a:ext cx="704623" cy="294007"/>
          </a:xfrm>
          <a:prstGeom prst="rect">
            <a:avLst/>
          </a:prstGeom>
        </p:spPr>
      </p:pic>
      <p:pic>
        <p:nvPicPr>
          <p:cNvPr id="96" name="Picture 95"/>
          <p:cNvPicPr>
            <a:picLocks noChangeAspect="1"/>
          </p:cNvPicPr>
          <p:nvPr/>
        </p:nvPicPr>
        <p:blipFill rotWithShape="1">
          <a:blip r:embed="rId3"/>
          <a:srcRect t="1" b="22832"/>
          <a:stretch/>
        </p:blipFill>
        <p:spPr>
          <a:xfrm rot="5400000">
            <a:off x="7475103" y="3080942"/>
            <a:ext cx="713435" cy="294007"/>
          </a:xfrm>
          <a:prstGeom prst="rect">
            <a:avLst/>
          </a:prstGeom>
        </p:spPr>
      </p:pic>
      <p:sp>
        <p:nvSpPr>
          <p:cNvPr id="97" name="TextBox 96"/>
          <p:cNvSpPr txBox="1"/>
          <p:nvPr/>
        </p:nvSpPr>
        <p:spPr>
          <a:xfrm>
            <a:off x="10849687" y="2878339"/>
            <a:ext cx="651887" cy="400110"/>
          </a:xfrm>
          <a:prstGeom prst="rect">
            <a:avLst/>
          </a:prstGeom>
          <a:noFill/>
        </p:spPr>
        <p:txBody>
          <a:bodyPr wrap="square" rtlCol="0">
            <a:spAutoFit/>
          </a:bodyPr>
          <a:lstStyle/>
          <a:p>
            <a:r>
              <a:rPr lang="en-US" sz="2000" b="1" dirty="0" smtClean="0">
                <a:solidFill>
                  <a:schemeClr val="bg1"/>
                </a:solidFill>
              </a:rPr>
              <a:t>5V</a:t>
            </a:r>
            <a:endParaRPr lang="en-US" b="1" dirty="0">
              <a:solidFill>
                <a:schemeClr val="bg1"/>
              </a:solidFill>
            </a:endParaRPr>
          </a:p>
        </p:txBody>
      </p:sp>
      <p:sp>
        <p:nvSpPr>
          <p:cNvPr id="99" name="TextBox 98"/>
          <p:cNvSpPr txBox="1"/>
          <p:nvPr/>
        </p:nvSpPr>
        <p:spPr>
          <a:xfrm>
            <a:off x="9390730" y="5160289"/>
            <a:ext cx="651887" cy="338554"/>
          </a:xfrm>
          <a:prstGeom prst="rect">
            <a:avLst/>
          </a:prstGeom>
          <a:noFill/>
        </p:spPr>
        <p:txBody>
          <a:bodyPr wrap="square" rtlCol="0">
            <a:spAutoFit/>
          </a:bodyPr>
          <a:lstStyle/>
          <a:p>
            <a:r>
              <a:rPr lang="en-US" sz="1600" b="1" dirty="0" smtClean="0"/>
              <a:t>A0</a:t>
            </a:r>
            <a:endParaRPr lang="en-US" sz="1600" b="1" dirty="0"/>
          </a:p>
        </p:txBody>
      </p:sp>
      <p:cxnSp>
        <p:nvCxnSpPr>
          <p:cNvPr id="107" name="Straight Connector 106"/>
          <p:cNvCxnSpPr/>
          <p:nvPr/>
        </p:nvCxnSpPr>
        <p:spPr>
          <a:xfrm flipH="1" flipV="1">
            <a:off x="10615585" y="3467609"/>
            <a:ext cx="264540" cy="20848"/>
          </a:xfrm>
          <a:prstGeom prst="line">
            <a:avLst/>
          </a:prstGeom>
          <a:ln w="38100">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09" name="Rectangular Callout 108"/>
          <p:cNvSpPr/>
          <p:nvPr/>
        </p:nvSpPr>
        <p:spPr>
          <a:xfrm>
            <a:off x="10577434" y="2277079"/>
            <a:ext cx="1271665" cy="326665"/>
          </a:xfrm>
          <a:prstGeom prst="wedgeRectCallout">
            <a:avLst>
              <a:gd name="adj1" fmla="val -65642"/>
              <a:gd name="adj2" fmla="val 239452"/>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10µ &amp; 0.1µ</a:t>
            </a:r>
            <a:endParaRPr lang="en-US" dirty="0">
              <a:solidFill>
                <a:schemeClr val="tx1"/>
              </a:solidFill>
            </a:endParaRPr>
          </a:p>
        </p:txBody>
      </p:sp>
      <p:cxnSp>
        <p:nvCxnSpPr>
          <p:cNvPr id="110" name="Straight Connector 109"/>
          <p:cNvCxnSpPr/>
          <p:nvPr/>
        </p:nvCxnSpPr>
        <p:spPr>
          <a:xfrm flipV="1">
            <a:off x="4752312" y="4176254"/>
            <a:ext cx="3731405" cy="52315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4572000" y="4778861"/>
            <a:ext cx="5793232" cy="17117"/>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112" name="Straight Connector 111"/>
          <p:cNvCxnSpPr/>
          <p:nvPr/>
        </p:nvCxnSpPr>
        <p:spPr>
          <a:xfrm flipH="1" flipV="1">
            <a:off x="4828881" y="4580297"/>
            <a:ext cx="5116120" cy="12044"/>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14" name="Straight Connector 113"/>
          <p:cNvCxnSpPr/>
          <p:nvPr/>
        </p:nvCxnSpPr>
        <p:spPr>
          <a:xfrm flipH="1">
            <a:off x="9938349" y="3109296"/>
            <a:ext cx="3135" cy="148326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6" name="Oval 115"/>
          <p:cNvSpPr/>
          <p:nvPr/>
        </p:nvSpPr>
        <p:spPr>
          <a:xfrm>
            <a:off x="9878326" y="2989215"/>
            <a:ext cx="133350" cy="109261"/>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18" name="Straight Connector 117"/>
          <p:cNvCxnSpPr/>
          <p:nvPr/>
        </p:nvCxnSpPr>
        <p:spPr>
          <a:xfrm>
            <a:off x="4819804" y="4444683"/>
            <a:ext cx="10727" cy="13001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10359232" y="3483848"/>
            <a:ext cx="6000" cy="1312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4576781" y="4444683"/>
            <a:ext cx="24011" cy="31653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4702830" y="4453505"/>
            <a:ext cx="32939" cy="24590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33" name="TextBox 132"/>
          <p:cNvSpPr txBox="1"/>
          <p:nvPr/>
        </p:nvSpPr>
        <p:spPr>
          <a:xfrm>
            <a:off x="8452172" y="3984766"/>
            <a:ext cx="651887" cy="338554"/>
          </a:xfrm>
          <a:prstGeom prst="rect">
            <a:avLst/>
          </a:prstGeom>
          <a:noFill/>
        </p:spPr>
        <p:txBody>
          <a:bodyPr wrap="square" rtlCol="0">
            <a:spAutoFit/>
          </a:bodyPr>
          <a:lstStyle/>
          <a:p>
            <a:r>
              <a:rPr lang="en-US" sz="1600" b="1" dirty="0" smtClean="0"/>
              <a:t>A1</a:t>
            </a:r>
            <a:endParaRPr lang="en-US" sz="1600" b="1" dirty="0"/>
          </a:p>
        </p:txBody>
      </p:sp>
      <p:sp>
        <p:nvSpPr>
          <p:cNvPr id="11" name="TextBox 10"/>
          <p:cNvSpPr txBox="1"/>
          <p:nvPr/>
        </p:nvSpPr>
        <p:spPr>
          <a:xfrm>
            <a:off x="4284119" y="505752"/>
            <a:ext cx="1542197" cy="923330"/>
          </a:xfrm>
          <a:prstGeom prst="rect">
            <a:avLst/>
          </a:prstGeom>
          <a:solidFill>
            <a:srgbClr val="00B0F0"/>
          </a:solidFill>
        </p:spPr>
        <p:txBody>
          <a:bodyPr wrap="square" rtlCol="0">
            <a:spAutoFit/>
          </a:bodyPr>
          <a:lstStyle/>
          <a:p>
            <a:pPr algn="ctr"/>
            <a:r>
              <a:rPr lang="en-US" dirty="0" smtClean="0">
                <a:solidFill>
                  <a:schemeClr val="bg1"/>
                </a:solidFill>
              </a:rPr>
              <a:t>2xMotor controller (2x15A)</a:t>
            </a:r>
            <a:endParaRPr lang="en-US" dirty="0">
              <a:solidFill>
                <a:schemeClr val="bg1"/>
              </a:solidFill>
            </a:endParaRPr>
          </a:p>
        </p:txBody>
      </p:sp>
      <p:sp>
        <p:nvSpPr>
          <p:cNvPr id="136" name="TextBox 135"/>
          <p:cNvSpPr txBox="1"/>
          <p:nvPr/>
        </p:nvSpPr>
        <p:spPr>
          <a:xfrm>
            <a:off x="4043403" y="2329248"/>
            <a:ext cx="889272" cy="584775"/>
          </a:xfrm>
          <a:prstGeom prst="rect">
            <a:avLst/>
          </a:prstGeom>
          <a:noFill/>
        </p:spPr>
        <p:txBody>
          <a:bodyPr wrap="square" rtlCol="0">
            <a:spAutoFit/>
          </a:bodyPr>
          <a:lstStyle/>
          <a:p>
            <a:r>
              <a:rPr lang="en-US" sz="1600" b="1" dirty="0" smtClean="0"/>
              <a:t>2x15A fuses</a:t>
            </a:r>
            <a:endParaRPr lang="en-US" sz="1600" b="1" dirty="0"/>
          </a:p>
        </p:txBody>
      </p:sp>
      <p:sp>
        <p:nvSpPr>
          <p:cNvPr id="137" name="Rectangular Callout 136"/>
          <p:cNvSpPr/>
          <p:nvPr/>
        </p:nvSpPr>
        <p:spPr>
          <a:xfrm>
            <a:off x="1063256" y="257375"/>
            <a:ext cx="1757260" cy="1374076"/>
          </a:xfrm>
          <a:prstGeom prst="wedgeRectCallout">
            <a:avLst>
              <a:gd name="adj1" fmla="val 52210"/>
              <a:gd name="adj2" fmla="val 94592"/>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Top &amp; Bottom cupper layers with max. pour, connected with array of vias</a:t>
            </a:r>
            <a:endParaRPr lang="en-US" dirty="0">
              <a:solidFill>
                <a:schemeClr val="tx1"/>
              </a:solidFill>
            </a:endParaRPr>
          </a:p>
        </p:txBody>
      </p:sp>
      <p:sp>
        <p:nvSpPr>
          <p:cNvPr id="138" name="TextBox 137"/>
          <p:cNvSpPr txBox="1"/>
          <p:nvPr/>
        </p:nvSpPr>
        <p:spPr>
          <a:xfrm rot="21064878">
            <a:off x="6668675" y="4020528"/>
            <a:ext cx="1186744" cy="584775"/>
          </a:xfrm>
          <a:prstGeom prst="rect">
            <a:avLst/>
          </a:prstGeom>
          <a:noFill/>
        </p:spPr>
        <p:txBody>
          <a:bodyPr wrap="square" rtlCol="0">
            <a:spAutoFit/>
          </a:bodyPr>
          <a:lstStyle/>
          <a:p>
            <a:r>
              <a:rPr lang="en-US" sz="1600" b="1" dirty="0" smtClean="0"/>
              <a:t>For battery amp meter</a:t>
            </a:r>
            <a:endParaRPr lang="en-US" sz="1600" b="1" dirty="0"/>
          </a:p>
        </p:txBody>
      </p:sp>
      <p:sp>
        <p:nvSpPr>
          <p:cNvPr id="139" name="Rectangular Callout 138"/>
          <p:cNvSpPr/>
          <p:nvPr/>
        </p:nvSpPr>
        <p:spPr>
          <a:xfrm>
            <a:off x="2529728" y="5579567"/>
            <a:ext cx="1214621" cy="438300"/>
          </a:xfrm>
          <a:prstGeom prst="wedgeRectCallout">
            <a:avLst>
              <a:gd name="adj1" fmla="val -16955"/>
              <a:gd name="adj2" fmla="val -107671"/>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3mm trace</a:t>
            </a:r>
            <a:endParaRPr lang="en-US" dirty="0">
              <a:solidFill>
                <a:schemeClr val="tx1"/>
              </a:solidFill>
            </a:endParaRPr>
          </a:p>
        </p:txBody>
      </p:sp>
      <p:sp>
        <p:nvSpPr>
          <p:cNvPr id="140" name="Rectangular Callout 139"/>
          <p:cNvSpPr/>
          <p:nvPr/>
        </p:nvSpPr>
        <p:spPr>
          <a:xfrm>
            <a:off x="7939553" y="1654539"/>
            <a:ext cx="1214621" cy="438300"/>
          </a:xfrm>
          <a:prstGeom prst="wedgeRectCallout">
            <a:avLst>
              <a:gd name="adj1" fmla="val 37118"/>
              <a:gd name="adj2" fmla="val 359561"/>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r>
              <a:rPr lang="en-US" dirty="0" smtClean="0">
                <a:solidFill>
                  <a:schemeClr val="tx1"/>
                </a:solidFill>
              </a:rPr>
              <a:t>mm trace</a:t>
            </a:r>
            <a:endParaRPr lang="en-US" dirty="0">
              <a:solidFill>
                <a:schemeClr val="tx1"/>
              </a:solidFill>
            </a:endParaRPr>
          </a:p>
        </p:txBody>
      </p:sp>
      <p:sp>
        <p:nvSpPr>
          <p:cNvPr id="141" name="Rectangular Callout 140"/>
          <p:cNvSpPr/>
          <p:nvPr/>
        </p:nvSpPr>
        <p:spPr>
          <a:xfrm>
            <a:off x="3150193" y="1933075"/>
            <a:ext cx="1214621" cy="438300"/>
          </a:xfrm>
          <a:prstGeom prst="wedgeRectCallout">
            <a:avLst>
              <a:gd name="adj1" fmla="val -14329"/>
              <a:gd name="adj2" fmla="val 185858"/>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3mm trace</a:t>
            </a:r>
            <a:endParaRPr lang="en-US" dirty="0">
              <a:solidFill>
                <a:schemeClr val="tx1"/>
              </a:solidFill>
            </a:endParaRPr>
          </a:p>
        </p:txBody>
      </p:sp>
      <p:sp>
        <p:nvSpPr>
          <p:cNvPr id="142" name="Rectangular Callout 141"/>
          <p:cNvSpPr/>
          <p:nvPr/>
        </p:nvSpPr>
        <p:spPr>
          <a:xfrm>
            <a:off x="9938349" y="1624790"/>
            <a:ext cx="1214621" cy="438300"/>
          </a:xfrm>
          <a:prstGeom prst="wedgeRectCallout">
            <a:avLst>
              <a:gd name="adj1" fmla="val -60789"/>
              <a:gd name="adj2" fmla="val 264428"/>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r>
              <a:rPr lang="en-US" dirty="0" smtClean="0">
                <a:solidFill>
                  <a:schemeClr val="tx1"/>
                </a:solidFill>
              </a:rPr>
              <a:t>mm trace</a:t>
            </a:r>
            <a:endParaRPr lang="en-US" dirty="0">
              <a:solidFill>
                <a:schemeClr val="tx1"/>
              </a:solidFill>
            </a:endParaRPr>
          </a:p>
        </p:txBody>
      </p:sp>
      <p:sp>
        <p:nvSpPr>
          <p:cNvPr id="152" name="Rectangle 151"/>
          <p:cNvSpPr/>
          <p:nvPr/>
        </p:nvSpPr>
        <p:spPr>
          <a:xfrm>
            <a:off x="9090807" y="2905237"/>
            <a:ext cx="623808" cy="247651"/>
          </a:xfrm>
          <a:prstGeom prst="rect">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1" name="Left-Right Arrow 90"/>
          <p:cNvSpPr/>
          <p:nvPr/>
        </p:nvSpPr>
        <p:spPr>
          <a:xfrm>
            <a:off x="6000695" y="5152825"/>
            <a:ext cx="2507299" cy="441693"/>
          </a:xfrm>
          <a:prstGeom prst="leftRightArrow">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Distance: </a:t>
            </a:r>
            <a:r>
              <a:rPr lang="en-US" dirty="0"/>
              <a:t>5</a:t>
            </a:r>
            <a:r>
              <a:rPr lang="en-US" dirty="0" smtClean="0"/>
              <a:t> cm (2”)</a:t>
            </a:r>
            <a:endParaRPr lang="en-US" dirty="0"/>
          </a:p>
        </p:txBody>
      </p:sp>
    </p:spTree>
    <p:extLst>
      <p:ext uri="{BB962C8B-B14F-4D97-AF65-F5344CB8AC3E}">
        <p14:creationId xmlns:p14="http://schemas.microsoft.com/office/powerpoint/2010/main" val="29183202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Picture 97"/>
          <p:cNvPicPr>
            <a:picLocks noChangeAspect="1"/>
          </p:cNvPicPr>
          <p:nvPr/>
        </p:nvPicPr>
        <p:blipFill rotWithShape="1">
          <a:blip r:embed="rId2"/>
          <a:srcRect l="39976" t="73617" r="46073"/>
          <a:stretch/>
        </p:blipFill>
        <p:spPr>
          <a:xfrm rot="5400000">
            <a:off x="10446682" y="2828128"/>
            <a:ext cx="1609817" cy="1515736"/>
          </a:xfrm>
          <a:prstGeom prst="rect">
            <a:avLst/>
          </a:prstGeom>
        </p:spPr>
      </p:pic>
      <p:sp>
        <p:nvSpPr>
          <p:cNvPr id="5" name="TextBox 4"/>
          <p:cNvSpPr txBox="1"/>
          <p:nvPr/>
        </p:nvSpPr>
        <p:spPr>
          <a:xfrm>
            <a:off x="2465377" y="1825611"/>
            <a:ext cx="3535668" cy="4524315"/>
          </a:xfrm>
          <a:prstGeom prst="rect">
            <a:avLst/>
          </a:prstGeom>
          <a:solidFill>
            <a:srgbClr val="92D050"/>
          </a:solidFill>
        </p:spPr>
        <p:txBody>
          <a:bodyPr wrap="square" rtlCol="0">
            <a:spAutoFit/>
          </a:bodyPr>
          <a:lstStyle/>
          <a:p>
            <a:pPr algn="ctr"/>
            <a:endParaRPr lang="en-US" dirty="0" smtClean="0">
              <a:solidFill>
                <a:schemeClr val="bg1"/>
              </a:solidFill>
            </a:endParaRPr>
          </a:p>
          <a:p>
            <a:pPr algn="ctr"/>
            <a:endParaRPr lang="en-US" dirty="0" smtClean="0">
              <a:solidFill>
                <a:schemeClr val="bg1"/>
              </a:solidFill>
            </a:endParaRPr>
          </a:p>
          <a:p>
            <a:pPr algn="ctr"/>
            <a:endParaRPr lang="en-US" dirty="0">
              <a:solidFill>
                <a:schemeClr val="bg1"/>
              </a:solidFill>
            </a:endParaRPr>
          </a:p>
          <a:p>
            <a:pPr algn="ctr"/>
            <a:endParaRPr lang="en-US" dirty="0" smtClean="0">
              <a:solidFill>
                <a:schemeClr val="bg1"/>
              </a:solidFill>
            </a:endParaRPr>
          </a:p>
          <a:p>
            <a:pPr algn="ctr"/>
            <a:endParaRPr lang="en-US" dirty="0" smtClean="0">
              <a:solidFill>
                <a:schemeClr val="bg1"/>
              </a:solidFill>
            </a:endParaRPr>
          </a:p>
          <a:p>
            <a:pPr algn="ctr"/>
            <a:endParaRPr lang="en-US" dirty="0">
              <a:solidFill>
                <a:schemeClr val="bg1"/>
              </a:solidFill>
            </a:endParaRPr>
          </a:p>
          <a:p>
            <a:pPr algn="ctr"/>
            <a:endParaRPr lang="en-US" dirty="0" smtClean="0">
              <a:solidFill>
                <a:schemeClr val="bg1"/>
              </a:solidFill>
            </a:endParaRPr>
          </a:p>
          <a:p>
            <a:pPr algn="ctr"/>
            <a:endParaRPr lang="en-US" dirty="0">
              <a:solidFill>
                <a:schemeClr val="bg1"/>
              </a:solidFill>
            </a:endParaRPr>
          </a:p>
          <a:p>
            <a:pPr algn="ctr"/>
            <a:endParaRPr lang="en-US" dirty="0" smtClean="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smtClean="0">
              <a:solidFill>
                <a:schemeClr val="bg1"/>
              </a:solidFill>
            </a:endParaRPr>
          </a:p>
          <a:p>
            <a:pPr algn="ctr"/>
            <a:endParaRPr lang="en-US" dirty="0" smtClean="0">
              <a:solidFill>
                <a:schemeClr val="bg1"/>
              </a:solidFill>
            </a:endParaRPr>
          </a:p>
          <a:p>
            <a:pPr algn="ctr"/>
            <a:endParaRPr lang="en-US" dirty="0">
              <a:solidFill>
                <a:schemeClr val="bg1"/>
              </a:solidFill>
            </a:endParaRPr>
          </a:p>
          <a:p>
            <a:pPr algn="ctr"/>
            <a:endParaRPr lang="en-US" dirty="0">
              <a:solidFill>
                <a:schemeClr val="bg1"/>
              </a:solidFill>
            </a:endParaRPr>
          </a:p>
          <a:p>
            <a:pPr algn="ctr"/>
            <a:r>
              <a:rPr lang="en-US" dirty="0" smtClean="0">
                <a:solidFill>
                  <a:schemeClr val="bg1"/>
                </a:solidFill>
              </a:rPr>
              <a:t>Junction terminal/box</a:t>
            </a:r>
          </a:p>
        </p:txBody>
      </p:sp>
      <p:sp>
        <p:nvSpPr>
          <p:cNvPr id="4" name="TextBox 3"/>
          <p:cNvSpPr txBox="1"/>
          <p:nvPr/>
        </p:nvSpPr>
        <p:spPr>
          <a:xfrm>
            <a:off x="634088" y="2536307"/>
            <a:ext cx="1553013" cy="3416320"/>
          </a:xfrm>
          <a:prstGeom prst="rect">
            <a:avLst/>
          </a:prstGeom>
          <a:solidFill>
            <a:srgbClr val="00B0F0"/>
          </a:solidFill>
        </p:spPr>
        <p:txBody>
          <a:bodyPr wrap="square" rtlCol="0">
            <a:spAutoFit/>
          </a:bodyPr>
          <a:lstStyle/>
          <a:p>
            <a:endParaRPr lang="en-US" dirty="0" smtClean="0">
              <a:solidFill>
                <a:schemeClr val="bg1"/>
              </a:solidFill>
            </a:endParaRPr>
          </a:p>
          <a:p>
            <a:endParaRPr lang="en-US" dirty="0" smtClean="0">
              <a:solidFill>
                <a:schemeClr val="bg1"/>
              </a:solidFill>
            </a:endParaRPr>
          </a:p>
          <a:p>
            <a:endParaRPr lang="en-US" dirty="0" smtClean="0">
              <a:solidFill>
                <a:schemeClr val="bg1"/>
              </a:solidFill>
            </a:endParaRPr>
          </a:p>
          <a:p>
            <a:endParaRPr lang="en-US" dirty="0">
              <a:solidFill>
                <a:schemeClr val="bg1"/>
              </a:solidFill>
            </a:endParaRPr>
          </a:p>
          <a:p>
            <a:endParaRPr lang="en-US" dirty="0" smtClean="0">
              <a:solidFill>
                <a:schemeClr val="bg1"/>
              </a:solidFill>
            </a:endParaRPr>
          </a:p>
          <a:p>
            <a:r>
              <a:rPr lang="en-US" dirty="0" smtClean="0">
                <a:solidFill>
                  <a:schemeClr val="bg1"/>
                </a:solidFill>
              </a:rPr>
              <a:t>12 V LiFePO4</a:t>
            </a:r>
            <a:endParaRPr lang="en-US" dirty="0">
              <a:solidFill>
                <a:schemeClr val="bg1"/>
              </a:solidFill>
            </a:endParaRPr>
          </a:p>
          <a:p>
            <a:pPr algn="ctr"/>
            <a:r>
              <a:rPr lang="en-US" dirty="0" smtClean="0">
                <a:solidFill>
                  <a:schemeClr val="bg1"/>
                </a:solidFill>
              </a:rPr>
              <a:t>Battery</a:t>
            </a:r>
          </a:p>
          <a:p>
            <a:endParaRPr lang="en-US" dirty="0" smtClean="0">
              <a:solidFill>
                <a:schemeClr val="bg1"/>
              </a:solidFill>
            </a:endParaRPr>
          </a:p>
          <a:p>
            <a:endParaRPr lang="en-US" dirty="0" smtClean="0">
              <a:solidFill>
                <a:schemeClr val="bg1"/>
              </a:solidFill>
            </a:endParaRPr>
          </a:p>
          <a:p>
            <a:endParaRPr lang="en-US" dirty="0" smtClean="0">
              <a:solidFill>
                <a:schemeClr val="bg1"/>
              </a:solidFill>
            </a:endParaRPr>
          </a:p>
          <a:p>
            <a:endParaRPr lang="en-US" dirty="0">
              <a:solidFill>
                <a:schemeClr val="bg1"/>
              </a:solidFill>
            </a:endParaRPr>
          </a:p>
          <a:p>
            <a:endParaRPr lang="en-US" dirty="0">
              <a:solidFill>
                <a:schemeClr val="bg1"/>
              </a:solidFill>
            </a:endParaRPr>
          </a:p>
        </p:txBody>
      </p:sp>
      <p:sp>
        <p:nvSpPr>
          <p:cNvPr id="6" name="TextBox 5"/>
          <p:cNvSpPr txBox="1"/>
          <p:nvPr/>
        </p:nvSpPr>
        <p:spPr>
          <a:xfrm>
            <a:off x="6436582" y="2898561"/>
            <a:ext cx="1542197" cy="1092607"/>
          </a:xfrm>
          <a:prstGeom prst="rect">
            <a:avLst/>
          </a:prstGeom>
          <a:solidFill>
            <a:srgbClr val="00B0F0"/>
          </a:solidFill>
        </p:spPr>
        <p:txBody>
          <a:bodyPr wrap="square" rtlCol="0">
            <a:spAutoFit/>
          </a:bodyPr>
          <a:lstStyle/>
          <a:p>
            <a:pPr algn="ctr"/>
            <a:endParaRPr lang="en-US" dirty="0" smtClean="0">
              <a:solidFill>
                <a:schemeClr val="bg1"/>
              </a:solidFill>
            </a:endParaRPr>
          </a:p>
          <a:p>
            <a:pPr algn="ctr"/>
            <a:endParaRPr lang="en-US" dirty="0" smtClean="0">
              <a:solidFill>
                <a:schemeClr val="bg1"/>
              </a:solidFill>
            </a:endParaRPr>
          </a:p>
          <a:p>
            <a:pPr algn="ctr"/>
            <a:endParaRPr lang="en-US" sz="1100" dirty="0">
              <a:solidFill>
                <a:schemeClr val="bg1"/>
              </a:solidFill>
            </a:endParaRPr>
          </a:p>
          <a:p>
            <a:pPr algn="ctr"/>
            <a:r>
              <a:rPr lang="en-US" dirty="0" smtClean="0">
                <a:solidFill>
                  <a:schemeClr val="bg1"/>
                </a:solidFill>
              </a:rPr>
              <a:t>Buck regulator</a:t>
            </a:r>
          </a:p>
        </p:txBody>
      </p:sp>
      <p:sp>
        <p:nvSpPr>
          <p:cNvPr id="27" name="TextBox 55"/>
          <p:cNvSpPr txBox="1"/>
          <p:nvPr/>
        </p:nvSpPr>
        <p:spPr>
          <a:xfrm rot="16200000">
            <a:off x="3141374" y="3661964"/>
            <a:ext cx="460141" cy="369332"/>
          </a:xfrm>
          <a:prstGeom prst="rect">
            <a:avLst/>
          </a:prstGeom>
          <a:noFill/>
          <a:ln w="38100">
            <a:solidFill>
              <a:schemeClr val="accent1">
                <a:shade val="5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smtClean="0"/>
              <a:t>R2</a:t>
            </a:r>
            <a:endParaRPr lang="en-US" b="1" dirty="0"/>
          </a:p>
        </p:txBody>
      </p:sp>
      <p:sp>
        <p:nvSpPr>
          <p:cNvPr id="28" name="TextBox 56"/>
          <p:cNvSpPr txBox="1"/>
          <p:nvPr/>
        </p:nvSpPr>
        <p:spPr>
          <a:xfrm rot="16200000">
            <a:off x="3116210" y="4611312"/>
            <a:ext cx="490149" cy="369332"/>
          </a:xfrm>
          <a:prstGeom prst="rect">
            <a:avLst/>
          </a:prstGeom>
          <a:noFill/>
          <a:ln w="38100">
            <a:solidFill>
              <a:schemeClr val="accent1">
                <a:shade val="5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smtClean="0"/>
              <a:t>R3</a:t>
            </a:r>
            <a:endParaRPr lang="en-US" b="1" dirty="0"/>
          </a:p>
        </p:txBody>
      </p:sp>
      <p:cxnSp>
        <p:nvCxnSpPr>
          <p:cNvPr id="29" name="Straight Connector 28"/>
          <p:cNvCxnSpPr>
            <a:stCxn id="28" idx="1"/>
          </p:cNvCxnSpPr>
          <p:nvPr/>
        </p:nvCxnSpPr>
        <p:spPr>
          <a:xfrm flipH="1">
            <a:off x="3360902" y="5041053"/>
            <a:ext cx="383" cy="3266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27" idx="1"/>
            <a:endCxn id="28" idx="3"/>
          </p:cNvCxnSpPr>
          <p:nvPr/>
        </p:nvCxnSpPr>
        <p:spPr>
          <a:xfrm flipH="1">
            <a:off x="3361285" y="4076701"/>
            <a:ext cx="10160" cy="47420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3306152" y="4176254"/>
            <a:ext cx="133350" cy="1183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32" name="Straight Connector 31"/>
          <p:cNvCxnSpPr>
            <a:endCxn id="27" idx="3"/>
          </p:cNvCxnSpPr>
          <p:nvPr/>
        </p:nvCxnSpPr>
        <p:spPr>
          <a:xfrm>
            <a:off x="3360902" y="3024192"/>
            <a:ext cx="10543" cy="59236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33" name="Straight Connector 32"/>
          <p:cNvCxnSpPr/>
          <p:nvPr/>
        </p:nvCxnSpPr>
        <p:spPr>
          <a:xfrm flipV="1">
            <a:off x="3871343" y="5884860"/>
            <a:ext cx="5724260" cy="1708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443003" y="5592472"/>
            <a:ext cx="1186744" cy="584775"/>
          </a:xfrm>
          <a:prstGeom prst="rect">
            <a:avLst/>
          </a:prstGeom>
          <a:noFill/>
        </p:spPr>
        <p:txBody>
          <a:bodyPr wrap="square" rtlCol="0">
            <a:spAutoFit/>
          </a:bodyPr>
          <a:lstStyle/>
          <a:p>
            <a:r>
              <a:rPr lang="en-US" sz="1600" b="1" dirty="0" smtClean="0"/>
              <a:t>For battery volt meter</a:t>
            </a:r>
            <a:endParaRPr lang="en-US" sz="1600" b="1" dirty="0"/>
          </a:p>
        </p:txBody>
      </p:sp>
      <p:cxnSp>
        <p:nvCxnSpPr>
          <p:cNvPr id="41" name="Straight Connector 40"/>
          <p:cNvCxnSpPr>
            <a:stCxn id="7" idx="2"/>
          </p:cNvCxnSpPr>
          <p:nvPr/>
        </p:nvCxnSpPr>
        <p:spPr>
          <a:xfrm>
            <a:off x="9566538" y="5594091"/>
            <a:ext cx="12215" cy="12397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510257" y="2731769"/>
            <a:ext cx="2112561" cy="2862322"/>
          </a:xfrm>
          <a:prstGeom prst="rect">
            <a:avLst/>
          </a:prstGeom>
          <a:solidFill>
            <a:srgbClr val="00B0F0"/>
          </a:solidFill>
        </p:spPr>
        <p:txBody>
          <a:bodyPr wrap="square" rtlCol="0">
            <a:spAutoFit/>
          </a:bodyPr>
          <a:lstStyle/>
          <a:p>
            <a:pPr algn="ctr"/>
            <a:endParaRPr lang="en-US" dirty="0" smtClean="0">
              <a:solidFill>
                <a:schemeClr val="bg1"/>
              </a:solidFill>
            </a:endParaRPr>
          </a:p>
          <a:p>
            <a:pPr algn="ctr"/>
            <a:endParaRPr lang="en-US" dirty="0">
              <a:solidFill>
                <a:schemeClr val="bg1"/>
              </a:solidFill>
            </a:endParaRPr>
          </a:p>
          <a:p>
            <a:pPr algn="ctr"/>
            <a:endParaRPr lang="en-US" dirty="0" smtClean="0">
              <a:solidFill>
                <a:schemeClr val="bg1"/>
              </a:solidFill>
            </a:endParaRPr>
          </a:p>
          <a:p>
            <a:pPr algn="ctr"/>
            <a:endParaRPr lang="en-US" dirty="0" smtClean="0">
              <a:solidFill>
                <a:schemeClr val="bg1"/>
              </a:solidFill>
            </a:endParaRPr>
          </a:p>
          <a:p>
            <a:pPr algn="ctr"/>
            <a:endParaRPr lang="en-US" dirty="0">
              <a:solidFill>
                <a:schemeClr val="bg1"/>
              </a:solidFill>
            </a:endParaRPr>
          </a:p>
          <a:p>
            <a:pPr algn="ctr"/>
            <a:endParaRPr lang="en-US" dirty="0" smtClean="0">
              <a:solidFill>
                <a:schemeClr val="bg1"/>
              </a:solidFill>
            </a:endParaRPr>
          </a:p>
          <a:p>
            <a:pPr algn="ctr"/>
            <a:endParaRPr lang="en-US" dirty="0" smtClean="0">
              <a:solidFill>
                <a:schemeClr val="bg1"/>
              </a:solidFill>
            </a:endParaRPr>
          </a:p>
          <a:p>
            <a:pPr algn="ctr"/>
            <a:endParaRPr lang="en-US" dirty="0">
              <a:solidFill>
                <a:schemeClr val="bg1"/>
              </a:solidFill>
            </a:endParaRPr>
          </a:p>
          <a:p>
            <a:pPr algn="ctr"/>
            <a:r>
              <a:rPr lang="en-US" dirty="0" smtClean="0">
                <a:solidFill>
                  <a:schemeClr val="bg1"/>
                </a:solidFill>
              </a:rPr>
              <a:t>Shield with MEGA</a:t>
            </a:r>
          </a:p>
          <a:p>
            <a:pPr algn="ctr"/>
            <a:endParaRPr lang="en-US" dirty="0" smtClean="0">
              <a:solidFill>
                <a:schemeClr val="bg1"/>
              </a:solidFill>
            </a:endParaRPr>
          </a:p>
        </p:txBody>
      </p:sp>
      <p:sp>
        <p:nvSpPr>
          <p:cNvPr id="47" name="Oval 46"/>
          <p:cNvSpPr/>
          <p:nvPr/>
        </p:nvSpPr>
        <p:spPr>
          <a:xfrm>
            <a:off x="3294227" y="2965961"/>
            <a:ext cx="133350" cy="125837"/>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55" name="Straight Connector 54"/>
          <p:cNvCxnSpPr/>
          <p:nvPr/>
        </p:nvCxnSpPr>
        <p:spPr>
          <a:xfrm flipV="1">
            <a:off x="3439502" y="4244467"/>
            <a:ext cx="448870" cy="93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3888372" y="4264128"/>
            <a:ext cx="0" cy="16207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187101" y="3023560"/>
            <a:ext cx="8560754" cy="17934"/>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p:nvCxnSpPr>
        <p:spPr>
          <a:xfrm flipH="1">
            <a:off x="2187101" y="5367718"/>
            <a:ext cx="1889599" cy="0"/>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a:off x="4060121" y="3371748"/>
            <a:ext cx="3783" cy="20219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4076701" y="3371749"/>
            <a:ext cx="6573227" cy="91926"/>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4879574" y="1345562"/>
            <a:ext cx="4839" cy="16671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8" name="Straight Connector 17"/>
          <p:cNvCxnSpPr/>
          <p:nvPr/>
        </p:nvCxnSpPr>
        <p:spPr>
          <a:xfrm flipH="1" flipV="1">
            <a:off x="5612574" y="1345562"/>
            <a:ext cx="30356" cy="2077908"/>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5439219" y="1429082"/>
            <a:ext cx="12279" cy="158365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p:cNvCxnSpPr>
            <a:endCxn id="11" idx="2"/>
          </p:cNvCxnSpPr>
          <p:nvPr/>
        </p:nvCxnSpPr>
        <p:spPr>
          <a:xfrm flipH="1" flipV="1">
            <a:off x="5055218" y="1429082"/>
            <a:ext cx="32659" cy="1967242"/>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39" name="Oval 38"/>
          <p:cNvSpPr/>
          <p:nvPr/>
        </p:nvSpPr>
        <p:spPr>
          <a:xfrm>
            <a:off x="4828880" y="2934877"/>
            <a:ext cx="133350" cy="125837"/>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 name="Oval 39"/>
          <p:cNvSpPr/>
          <p:nvPr/>
        </p:nvSpPr>
        <p:spPr>
          <a:xfrm>
            <a:off x="5391091" y="2945574"/>
            <a:ext cx="133350" cy="125837"/>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2" name="Oval 41"/>
          <p:cNvSpPr/>
          <p:nvPr/>
        </p:nvSpPr>
        <p:spPr>
          <a:xfrm>
            <a:off x="3292292" y="5313088"/>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Oval 42"/>
          <p:cNvSpPr/>
          <p:nvPr/>
        </p:nvSpPr>
        <p:spPr>
          <a:xfrm>
            <a:off x="5018695" y="3317118"/>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Oval 43"/>
          <p:cNvSpPr/>
          <p:nvPr/>
        </p:nvSpPr>
        <p:spPr>
          <a:xfrm>
            <a:off x="5584086" y="3322276"/>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5" name="Picture 44"/>
          <p:cNvPicPr>
            <a:picLocks noChangeAspect="1"/>
          </p:cNvPicPr>
          <p:nvPr/>
        </p:nvPicPr>
        <p:blipFill rotWithShape="1">
          <a:blip r:embed="rId3"/>
          <a:srcRect t="1" b="22832"/>
          <a:stretch/>
        </p:blipFill>
        <p:spPr>
          <a:xfrm rot="5400000">
            <a:off x="5587844" y="3056369"/>
            <a:ext cx="561975" cy="294007"/>
          </a:xfrm>
          <a:prstGeom prst="rect">
            <a:avLst/>
          </a:prstGeom>
        </p:spPr>
      </p:pic>
      <p:pic>
        <p:nvPicPr>
          <p:cNvPr id="48" name="Picture 47"/>
          <p:cNvPicPr>
            <a:picLocks noChangeAspect="1"/>
          </p:cNvPicPr>
          <p:nvPr/>
        </p:nvPicPr>
        <p:blipFill rotWithShape="1">
          <a:blip r:embed="rId3"/>
          <a:srcRect t="1" b="22832"/>
          <a:stretch/>
        </p:blipFill>
        <p:spPr>
          <a:xfrm rot="5400000">
            <a:off x="8216345" y="3154699"/>
            <a:ext cx="828752" cy="294007"/>
          </a:xfrm>
          <a:prstGeom prst="rect">
            <a:avLst/>
          </a:prstGeom>
        </p:spPr>
      </p:pic>
      <p:pic>
        <p:nvPicPr>
          <p:cNvPr id="49" name="Picture 48"/>
          <p:cNvPicPr>
            <a:picLocks noChangeAspect="1"/>
          </p:cNvPicPr>
          <p:nvPr/>
        </p:nvPicPr>
        <p:blipFill rotWithShape="1">
          <a:blip r:embed="rId3"/>
          <a:srcRect t="1" b="22832"/>
          <a:stretch/>
        </p:blipFill>
        <p:spPr>
          <a:xfrm rot="10800000">
            <a:off x="5244039" y="1858218"/>
            <a:ext cx="561975" cy="294007"/>
          </a:xfrm>
          <a:prstGeom prst="rect">
            <a:avLst/>
          </a:prstGeom>
        </p:spPr>
      </p:pic>
      <p:pic>
        <p:nvPicPr>
          <p:cNvPr id="50" name="Picture 49"/>
          <p:cNvPicPr>
            <a:picLocks noChangeAspect="1"/>
          </p:cNvPicPr>
          <p:nvPr/>
        </p:nvPicPr>
        <p:blipFill rotWithShape="1">
          <a:blip r:embed="rId3"/>
          <a:srcRect t="1" b="22832"/>
          <a:stretch/>
        </p:blipFill>
        <p:spPr>
          <a:xfrm rot="10800000">
            <a:off x="4686449" y="1843941"/>
            <a:ext cx="561975" cy="294007"/>
          </a:xfrm>
          <a:prstGeom prst="rect">
            <a:avLst/>
          </a:prstGeom>
        </p:spPr>
      </p:pic>
      <p:sp>
        <p:nvSpPr>
          <p:cNvPr id="51" name="Rectangle 50"/>
          <p:cNvSpPr/>
          <p:nvPr/>
        </p:nvSpPr>
        <p:spPr>
          <a:xfrm rot="16200000">
            <a:off x="4636516" y="3803100"/>
            <a:ext cx="1020407" cy="350486"/>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ACS712</a:t>
            </a:r>
            <a:endParaRPr lang="en-US" dirty="0"/>
          </a:p>
        </p:txBody>
      </p:sp>
      <p:pic>
        <p:nvPicPr>
          <p:cNvPr id="52" name="Picture 51"/>
          <p:cNvPicPr>
            <a:picLocks noChangeAspect="1"/>
          </p:cNvPicPr>
          <p:nvPr/>
        </p:nvPicPr>
        <p:blipFill>
          <a:blip r:embed="rId4"/>
          <a:stretch>
            <a:fillRect/>
          </a:stretch>
        </p:blipFill>
        <p:spPr>
          <a:xfrm>
            <a:off x="4387703" y="3112128"/>
            <a:ext cx="583773" cy="1376419"/>
          </a:xfrm>
          <a:prstGeom prst="rect">
            <a:avLst/>
          </a:prstGeom>
        </p:spPr>
      </p:pic>
      <p:sp>
        <p:nvSpPr>
          <p:cNvPr id="53" name="TextBox 52"/>
          <p:cNvSpPr txBox="1"/>
          <p:nvPr/>
        </p:nvSpPr>
        <p:spPr>
          <a:xfrm>
            <a:off x="5928025" y="2685006"/>
            <a:ext cx="651887" cy="338554"/>
          </a:xfrm>
          <a:prstGeom prst="rect">
            <a:avLst/>
          </a:prstGeom>
          <a:noFill/>
        </p:spPr>
        <p:txBody>
          <a:bodyPr wrap="square" rtlCol="0">
            <a:spAutoFit/>
          </a:bodyPr>
          <a:lstStyle/>
          <a:p>
            <a:r>
              <a:rPr lang="en-US" sz="1600" b="1" dirty="0" smtClean="0"/>
              <a:t>12V</a:t>
            </a:r>
            <a:endParaRPr lang="en-US" sz="1600" b="1" dirty="0"/>
          </a:p>
        </p:txBody>
      </p:sp>
      <p:sp>
        <p:nvSpPr>
          <p:cNvPr id="54" name="TextBox 53"/>
          <p:cNvSpPr txBox="1"/>
          <p:nvPr/>
        </p:nvSpPr>
        <p:spPr>
          <a:xfrm>
            <a:off x="8069845" y="2674186"/>
            <a:ext cx="651887" cy="338554"/>
          </a:xfrm>
          <a:prstGeom prst="rect">
            <a:avLst/>
          </a:prstGeom>
          <a:noFill/>
        </p:spPr>
        <p:txBody>
          <a:bodyPr wrap="square" rtlCol="0">
            <a:spAutoFit/>
          </a:bodyPr>
          <a:lstStyle/>
          <a:p>
            <a:r>
              <a:rPr lang="en-US" sz="1600" b="1" dirty="0" smtClean="0"/>
              <a:t>5V</a:t>
            </a:r>
            <a:endParaRPr lang="en-US" sz="1600" b="1" dirty="0"/>
          </a:p>
        </p:txBody>
      </p:sp>
      <p:sp>
        <p:nvSpPr>
          <p:cNvPr id="56" name="TextBox 55"/>
          <p:cNvSpPr txBox="1"/>
          <p:nvPr/>
        </p:nvSpPr>
        <p:spPr>
          <a:xfrm>
            <a:off x="2631900" y="2594464"/>
            <a:ext cx="651887" cy="338554"/>
          </a:xfrm>
          <a:prstGeom prst="rect">
            <a:avLst/>
          </a:prstGeom>
          <a:noFill/>
        </p:spPr>
        <p:txBody>
          <a:bodyPr wrap="square" rtlCol="0">
            <a:spAutoFit/>
          </a:bodyPr>
          <a:lstStyle/>
          <a:p>
            <a:r>
              <a:rPr lang="en-US" sz="1600" b="1" dirty="0" smtClean="0"/>
              <a:t>12V</a:t>
            </a:r>
            <a:endParaRPr lang="en-US" sz="1600" b="1" dirty="0"/>
          </a:p>
        </p:txBody>
      </p:sp>
      <p:sp>
        <p:nvSpPr>
          <p:cNvPr id="2" name="Left-Right Arrow 1"/>
          <p:cNvSpPr/>
          <p:nvPr/>
        </p:nvSpPr>
        <p:spPr>
          <a:xfrm rot="1830422">
            <a:off x="5636429" y="1661912"/>
            <a:ext cx="3671903" cy="441693"/>
          </a:xfrm>
          <a:prstGeom prst="leftRightArrow">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Distance: </a:t>
            </a:r>
            <a:r>
              <a:rPr lang="en-US" dirty="0"/>
              <a:t>5</a:t>
            </a:r>
            <a:r>
              <a:rPr lang="en-US" dirty="0" smtClean="0"/>
              <a:t> cm (2”)</a:t>
            </a:r>
            <a:endParaRPr lang="en-US" dirty="0"/>
          </a:p>
        </p:txBody>
      </p:sp>
      <p:cxnSp>
        <p:nvCxnSpPr>
          <p:cNvPr id="46" name="Straight Connector 45"/>
          <p:cNvCxnSpPr/>
          <p:nvPr/>
        </p:nvCxnSpPr>
        <p:spPr>
          <a:xfrm flipV="1">
            <a:off x="3727273" y="4244388"/>
            <a:ext cx="0" cy="53842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3735823" y="4874900"/>
            <a:ext cx="8526" cy="5187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Oval 59"/>
          <p:cNvSpPr/>
          <p:nvPr/>
        </p:nvSpPr>
        <p:spPr>
          <a:xfrm>
            <a:off x="3655152" y="4204936"/>
            <a:ext cx="133350" cy="1183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1" name="Oval 60"/>
          <p:cNvSpPr/>
          <p:nvPr/>
        </p:nvSpPr>
        <p:spPr>
          <a:xfrm>
            <a:off x="3669148" y="5313088"/>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2" name="Straight Connector 61"/>
          <p:cNvCxnSpPr/>
          <p:nvPr/>
        </p:nvCxnSpPr>
        <p:spPr>
          <a:xfrm flipH="1">
            <a:off x="3598464" y="4778861"/>
            <a:ext cx="225882" cy="529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3608576" y="4867897"/>
            <a:ext cx="215770" cy="70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flipV="1">
            <a:off x="2648615" y="3112128"/>
            <a:ext cx="15868" cy="8966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2670897" y="4100870"/>
            <a:ext cx="2136" cy="12162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Oval 68"/>
          <p:cNvSpPr/>
          <p:nvPr/>
        </p:nvSpPr>
        <p:spPr>
          <a:xfrm>
            <a:off x="2606358" y="5309084"/>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70" name="Straight Connector 69"/>
          <p:cNvCxnSpPr/>
          <p:nvPr/>
        </p:nvCxnSpPr>
        <p:spPr>
          <a:xfrm flipH="1">
            <a:off x="2535674" y="4004831"/>
            <a:ext cx="225882" cy="529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2545786" y="4093867"/>
            <a:ext cx="215770" cy="70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10227873" y="2965032"/>
            <a:ext cx="225882" cy="568494"/>
            <a:chOff x="10227873" y="2965032"/>
            <a:chExt cx="225882" cy="568494"/>
          </a:xfrm>
        </p:grpSpPr>
        <p:cxnSp>
          <p:nvCxnSpPr>
            <p:cNvPr id="82" name="Straight Connector 81"/>
            <p:cNvCxnSpPr/>
            <p:nvPr/>
          </p:nvCxnSpPr>
          <p:spPr>
            <a:xfrm flipH="1" flipV="1">
              <a:off x="10356682" y="2965032"/>
              <a:ext cx="8550" cy="23132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10365232" y="3294751"/>
              <a:ext cx="0" cy="2387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p:cNvSpPr/>
            <p:nvPr/>
          </p:nvSpPr>
          <p:spPr>
            <a:xfrm>
              <a:off x="10284561" y="2978745"/>
              <a:ext cx="133350" cy="11838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5" name="Oval 84"/>
            <p:cNvSpPr/>
            <p:nvPr/>
          </p:nvSpPr>
          <p:spPr>
            <a:xfrm>
              <a:off x="10298557" y="3412979"/>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86" name="Straight Connector 85"/>
            <p:cNvCxnSpPr/>
            <p:nvPr/>
          </p:nvCxnSpPr>
          <p:spPr>
            <a:xfrm flipH="1">
              <a:off x="10227873" y="3198712"/>
              <a:ext cx="225882" cy="529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a:off x="10237985" y="3287748"/>
              <a:ext cx="215770" cy="70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8" name="Oval 87"/>
          <p:cNvSpPr/>
          <p:nvPr/>
        </p:nvSpPr>
        <p:spPr>
          <a:xfrm>
            <a:off x="2571117" y="2966145"/>
            <a:ext cx="133350" cy="125837"/>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9" name="Rectangle 88"/>
          <p:cNvSpPr/>
          <p:nvPr/>
        </p:nvSpPr>
        <p:spPr>
          <a:xfrm rot="5400000">
            <a:off x="5133454" y="2399075"/>
            <a:ext cx="623808" cy="24765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0" name="Rectangle 89"/>
          <p:cNvSpPr/>
          <p:nvPr/>
        </p:nvSpPr>
        <p:spPr>
          <a:xfrm rot="5400000">
            <a:off x="4564234" y="2417240"/>
            <a:ext cx="623808" cy="24765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5" name="Picture 94"/>
          <p:cNvPicPr>
            <a:picLocks noChangeAspect="1"/>
          </p:cNvPicPr>
          <p:nvPr/>
        </p:nvPicPr>
        <p:blipFill rotWithShape="1">
          <a:blip r:embed="rId3"/>
          <a:srcRect t="1" b="22832"/>
          <a:stretch/>
        </p:blipFill>
        <p:spPr>
          <a:xfrm rot="5400000">
            <a:off x="6280370" y="3067557"/>
            <a:ext cx="704623" cy="294007"/>
          </a:xfrm>
          <a:prstGeom prst="rect">
            <a:avLst/>
          </a:prstGeom>
        </p:spPr>
      </p:pic>
      <p:pic>
        <p:nvPicPr>
          <p:cNvPr id="96" name="Picture 95"/>
          <p:cNvPicPr>
            <a:picLocks noChangeAspect="1"/>
          </p:cNvPicPr>
          <p:nvPr/>
        </p:nvPicPr>
        <p:blipFill rotWithShape="1">
          <a:blip r:embed="rId3"/>
          <a:srcRect t="1" b="22832"/>
          <a:stretch/>
        </p:blipFill>
        <p:spPr>
          <a:xfrm rot="5400000">
            <a:off x="7475103" y="3080942"/>
            <a:ext cx="713435" cy="294007"/>
          </a:xfrm>
          <a:prstGeom prst="rect">
            <a:avLst/>
          </a:prstGeom>
        </p:spPr>
      </p:pic>
      <p:sp>
        <p:nvSpPr>
          <p:cNvPr id="97" name="TextBox 96"/>
          <p:cNvSpPr txBox="1"/>
          <p:nvPr/>
        </p:nvSpPr>
        <p:spPr>
          <a:xfrm>
            <a:off x="10849687" y="2878339"/>
            <a:ext cx="651887" cy="400110"/>
          </a:xfrm>
          <a:prstGeom prst="rect">
            <a:avLst/>
          </a:prstGeom>
          <a:noFill/>
        </p:spPr>
        <p:txBody>
          <a:bodyPr wrap="square" rtlCol="0">
            <a:spAutoFit/>
          </a:bodyPr>
          <a:lstStyle/>
          <a:p>
            <a:r>
              <a:rPr lang="en-US" sz="2000" b="1" dirty="0" smtClean="0">
                <a:solidFill>
                  <a:schemeClr val="bg1"/>
                </a:solidFill>
              </a:rPr>
              <a:t>5V</a:t>
            </a:r>
            <a:endParaRPr lang="en-US" b="1" dirty="0">
              <a:solidFill>
                <a:schemeClr val="bg1"/>
              </a:solidFill>
            </a:endParaRPr>
          </a:p>
        </p:txBody>
      </p:sp>
      <p:sp>
        <p:nvSpPr>
          <p:cNvPr id="99" name="TextBox 98"/>
          <p:cNvSpPr txBox="1"/>
          <p:nvPr/>
        </p:nvSpPr>
        <p:spPr>
          <a:xfrm>
            <a:off x="9390730" y="5160289"/>
            <a:ext cx="651887" cy="338554"/>
          </a:xfrm>
          <a:prstGeom prst="rect">
            <a:avLst/>
          </a:prstGeom>
          <a:noFill/>
        </p:spPr>
        <p:txBody>
          <a:bodyPr wrap="square" rtlCol="0">
            <a:spAutoFit/>
          </a:bodyPr>
          <a:lstStyle/>
          <a:p>
            <a:r>
              <a:rPr lang="en-US" sz="1600" b="1" dirty="0" smtClean="0"/>
              <a:t>A0</a:t>
            </a:r>
            <a:endParaRPr lang="en-US" sz="1600" b="1" dirty="0"/>
          </a:p>
        </p:txBody>
      </p:sp>
      <p:cxnSp>
        <p:nvCxnSpPr>
          <p:cNvPr id="107" name="Straight Connector 106"/>
          <p:cNvCxnSpPr/>
          <p:nvPr/>
        </p:nvCxnSpPr>
        <p:spPr>
          <a:xfrm flipH="1" flipV="1">
            <a:off x="10615585" y="3467609"/>
            <a:ext cx="264540" cy="20848"/>
          </a:xfrm>
          <a:prstGeom prst="line">
            <a:avLst/>
          </a:prstGeom>
          <a:ln w="381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10" name="Straight Connector 109"/>
          <p:cNvCxnSpPr/>
          <p:nvPr/>
        </p:nvCxnSpPr>
        <p:spPr>
          <a:xfrm flipV="1">
            <a:off x="4752312" y="4176254"/>
            <a:ext cx="3731405" cy="52315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4572000" y="4778861"/>
            <a:ext cx="5793232" cy="17117"/>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112" name="Straight Connector 111"/>
          <p:cNvCxnSpPr/>
          <p:nvPr/>
        </p:nvCxnSpPr>
        <p:spPr>
          <a:xfrm flipH="1" flipV="1">
            <a:off x="4828881" y="4580297"/>
            <a:ext cx="5116120" cy="12044"/>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14" name="Straight Connector 113"/>
          <p:cNvCxnSpPr/>
          <p:nvPr/>
        </p:nvCxnSpPr>
        <p:spPr>
          <a:xfrm flipH="1">
            <a:off x="9938349" y="3109296"/>
            <a:ext cx="3135" cy="148326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6" name="Oval 115"/>
          <p:cNvSpPr/>
          <p:nvPr/>
        </p:nvSpPr>
        <p:spPr>
          <a:xfrm>
            <a:off x="9878326" y="2989215"/>
            <a:ext cx="133350" cy="109261"/>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18" name="Straight Connector 117"/>
          <p:cNvCxnSpPr/>
          <p:nvPr/>
        </p:nvCxnSpPr>
        <p:spPr>
          <a:xfrm>
            <a:off x="4819804" y="4444683"/>
            <a:ext cx="10727" cy="13001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10359232" y="3483848"/>
            <a:ext cx="6000" cy="1312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4576781" y="4444683"/>
            <a:ext cx="24011" cy="31653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4702830" y="4453505"/>
            <a:ext cx="32939" cy="24590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33" name="TextBox 132"/>
          <p:cNvSpPr txBox="1"/>
          <p:nvPr/>
        </p:nvSpPr>
        <p:spPr>
          <a:xfrm>
            <a:off x="8452172" y="3984766"/>
            <a:ext cx="651887" cy="338554"/>
          </a:xfrm>
          <a:prstGeom prst="rect">
            <a:avLst/>
          </a:prstGeom>
          <a:noFill/>
        </p:spPr>
        <p:txBody>
          <a:bodyPr wrap="square" rtlCol="0">
            <a:spAutoFit/>
          </a:bodyPr>
          <a:lstStyle/>
          <a:p>
            <a:r>
              <a:rPr lang="en-US" sz="1600" b="1" dirty="0" smtClean="0"/>
              <a:t>A1</a:t>
            </a:r>
            <a:endParaRPr lang="en-US" sz="1600" b="1" dirty="0"/>
          </a:p>
        </p:txBody>
      </p:sp>
      <p:sp>
        <p:nvSpPr>
          <p:cNvPr id="11" name="TextBox 10"/>
          <p:cNvSpPr txBox="1"/>
          <p:nvPr/>
        </p:nvSpPr>
        <p:spPr>
          <a:xfrm>
            <a:off x="4284119" y="505752"/>
            <a:ext cx="1542197" cy="923330"/>
          </a:xfrm>
          <a:prstGeom prst="rect">
            <a:avLst/>
          </a:prstGeom>
          <a:solidFill>
            <a:srgbClr val="00B0F0"/>
          </a:solidFill>
        </p:spPr>
        <p:txBody>
          <a:bodyPr wrap="square" rtlCol="0">
            <a:spAutoFit/>
          </a:bodyPr>
          <a:lstStyle/>
          <a:p>
            <a:pPr algn="ctr"/>
            <a:r>
              <a:rPr lang="en-US" dirty="0" smtClean="0">
                <a:solidFill>
                  <a:schemeClr val="bg1"/>
                </a:solidFill>
              </a:rPr>
              <a:t>2xMotor controller (2x15A)</a:t>
            </a:r>
            <a:endParaRPr lang="en-US" dirty="0">
              <a:solidFill>
                <a:schemeClr val="bg1"/>
              </a:solidFill>
            </a:endParaRPr>
          </a:p>
        </p:txBody>
      </p:sp>
      <p:sp>
        <p:nvSpPr>
          <p:cNvPr id="136" name="TextBox 135"/>
          <p:cNvSpPr txBox="1"/>
          <p:nvPr/>
        </p:nvSpPr>
        <p:spPr>
          <a:xfrm>
            <a:off x="4043403" y="2329248"/>
            <a:ext cx="889272" cy="584775"/>
          </a:xfrm>
          <a:prstGeom prst="rect">
            <a:avLst/>
          </a:prstGeom>
          <a:noFill/>
        </p:spPr>
        <p:txBody>
          <a:bodyPr wrap="square" rtlCol="0">
            <a:spAutoFit/>
          </a:bodyPr>
          <a:lstStyle/>
          <a:p>
            <a:r>
              <a:rPr lang="en-US" sz="1600" b="1" dirty="0" smtClean="0"/>
              <a:t>2x15A fuses</a:t>
            </a:r>
            <a:endParaRPr lang="en-US" sz="1600" b="1" dirty="0"/>
          </a:p>
        </p:txBody>
      </p:sp>
      <p:sp>
        <p:nvSpPr>
          <p:cNvPr id="138" name="TextBox 137"/>
          <p:cNvSpPr txBox="1"/>
          <p:nvPr/>
        </p:nvSpPr>
        <p:spPr>
          <a:xfrm rot="21064878">
            <a:off x="6668675" y="4020528"/>
            <a:ext cx="1186744" cy="584775"/>
          </a:xfrm>
          <a:prstGeom prst="rect">
            <a:avLst/>
          </a:prstGeom>
          <a:noFill/>
        </p:spPr>
        <p:txBody>
          <a:bodyPr wrap="square" rtlCol="0">
            <a:spAutoFit/>
          </a:bodyPr>
          <a:lstStyle/>
          <a:p>
            <a:r>
              <a:rPr lang="en-US" sz="1600" b="1" dirty="0" smtClean="0"/>
              <a:t>For battery amp meter</a:t>
            </a:r>
            <a:endParaRPr lang="en-US" sz="1600" b="1" dirty="0"/>
          </a:p>
        </p:txBody>
      </p:sp>
      <p:sp>
        <p:nvSpPr>
          <p:cNvPr id="152" name="Rectangle 151"/>
          <p:cNvSpPr/>
          <p:nvPr/>
        </p:nvSpPr>
        <p:spPr>
          <a:xfrm>
            <a:off x="9090807" y="2905237"/>
            <a:ext cx="623808" cy="247651"/>
          </a:xfrm>
          <a:prstGeom prst="rect">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1" name="Left-Right Arrow 90"/>
          <p:cNvSpPr/>
          <p:nvPr/>
        </p:nvSpPr>
        <p:spPr>
          <a:xfrm>
            <a:off x="6000695" y="5152825"/>
            <a:ext cx="2507299" cy="441693"/>
          </a:xfrm>
          <a:prstGeom prst="leftRightArrow">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Distance: </a:t>
            </a:r>
            <a:r>
              <a:rPr lang="en-US" dirty="0"/>
              <a:t>5</a:t>
            </a:r>
            <a:r>
              <a:rPr lang="en-US" dirty="0" smtClean="0"/>
              <a:t> cm (2”)</a:t>
            </a:r>
            <a:endParaRPr lang="en-US" dirty="0"/>
          </a:p>
        </p:txBody>
      </p:sp>
    </p:spTree>
    <p:extLst>
      <p:ext uri="{BB962C8B-B14F-4D97-AF65-F5344CB8AC3E}">
        <p14:creationId xmlns:p14="http://schemas.microsoft.com/office/powerpoint/2010/main" val="13583415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510257" y="2683336"/>
            <a:ext cx="3499202" cy="2862322"/>
          </a:xfrm>
          <a:prstGeom prst="rect">
            <a:avLst/>
          </a:prstGeom>
          <a:solidFill>
            <a:srgbClr val="00B0F0"/>
          </a:solidFill>
        </p:spPr>
        <p:txBody>
          <a:bodyPr wrap="square" rtlCol="0">
            <a:spAutoFit/>
          </a:bodyPr>
          <a:lstStyle/>
          <a:p>
            <a:pPr algn="ctr"/>
            <a:endParaRPr lang="en-US" dirty="0" smtClean="0">
              <a:solidFill>
                <a:schemeClr val="bg1"/>
              </a:solidFill>
            </a:endParaRPr>
          </a:p>
          <a:p>
            <a:pPr algn="ctr"/>
            <a:endParaRPr lang="en-US" dirty="0">
              <a:solidFill>
                <a:schemeClr val="bg1"/>
              </a:solidFill>
            </a:endParaRPr>
          </a:p>
          <a:p>
            <a:pPr algn="ctr"/>
            <a:endParaRPr lang="en-US" dirty="0" smtClean="0">
              <a:solidFill>
                <a:schemeClr val="bg1"/>
              </a:solidFill>
            </a:endParaRPr>
          </a:p>
          <a:p>
            <a:pPr algn="ctr"/>
            <a:endParaRPr lang="en-US" dirty="0" smtClean="0">
              <a:solidFill>
                <a:schemeClr val="bg1"/>
              </a:solidFill>
            </a:endParaRPr>
          </a:p>
          <a:p>
            <a:pPr algn="ctr"/>
            <a:endParaRPr lang="en-US" dirty="0">
              <a:solidFill>
                <a:schemeClr val="bg1"/>
              </a:solidFill>
            </a:endParaRPr>
          </a:p>
          <a:p>
            <a:pPr algn="ctr"/>
            <a:endParaRPr lang="en-US" dirty="0" smtClean="0">
              <a:solidFill>
                <a:schemeClr val="bg1"/>
              </a:solidFill>
            </a:endParaRPr>
          </a:p>
          <a:p>
            <a:pPr algn="ctr"/>
            <a:endParaRPr lang="en-US" dirty="0" smtClean="0">
              <a:solidFill>
                <a:schemeClr val="bg1"/>
              </a:solidFill>
            </a:endParaRPr>
          </a:p>
          <a:p>
            <a:pPr algn="ctr"/>
            <a:endParaRPr lang="en-US" dirty="0">
              <a:solidFill>
                <a:schemeClr val="bg1"/>
              </a:solidFill>
            </a:endParaRPr>
          </a:p>
          <a:p>
            <a:pPr algn="ctr"/>
            <a:r>
              <a:rPr lang="en-US" dirty="0" smtClean="0">
                <a:solidFill>
                  <a:schemeClr val="bg1"/>
                </a:solidFill>
              </a:rPr>
              <a:t>Shield with MEGA</a:t>
            </a:r>
          </a:p>
          <a:p>
            <a:pPr algn="ctr"/>
            <a:endParaRPr lang="en-US" dirty="0" smtClean="0">
              <a:solidFill>
                <a:schemeClr val="bg1"/>
              </a:solidFill>
            </a:endParaRPr>
          </a:p>
        </p:txBody>
      </p:sp>
      <p:pic>
        <p:nvPicPr>
          <p:cNvPr id="98" name="Picture 97"/>
          <p:cNvPicPr>
            <a:picLocks noChangeAspect="1"/>
          </p:cNvPicPr>
          <p:nvPr/>
        </p:nvPicPr>
        <p:blipFill rotWithShape="1">
          <a:blip r:embed="rId2"/>
          <a:srcRect l="39976" t="73617" r="46073"/>
          <a:stretch/>
        </p:blipFill>
        <p:spPr>
          <a:xfrm rot="5400000">
            <a:off x="10446682" y="2828128"/>
            <a:ext cx="1609817" cy="1515736"/>
          </a:xfrm>
          <a:prstGeom prst="rect">
            <a:avLst/>
          </a:prstGeom>
        </p:spPr>
      </p:pic>
      <p:sp>
        <p:nvSpPr>
          <p:cNvPr id="5" name="TextBox 4"/>
          <p:cNvSpPr txBox="1"/>
          <p:nvPr/>
        </p:nvSpPr>
        <p:spPr>
          <a:xfrm>
            <a:off x="2465377" y="1825611"/>
            <a:ext cx="3535668" cy="4524315"/>
          </a:xfrm>
          <a:prstGeom prst="rect">
            <a:avLst/>
          </a:prstGeom>
          <a:solidFill>
            <a:srgbClr val="92D050"/>
          </a:solidFill>
        </p:spPr>
        <p:txBody>
          <a:bodyPr wrap="square" rtlCol="0">
            <a:spAutoFit/>
          </a:bodyPr>
          <a:lstStyle/>
          <a:p>
            <a:pPr algn="ctr"/>
            <a:endParaRPr lang="en-US" dirty="0" smtClean="0">
              <a:solidFill>
                <a:schemeClr val="bg1"/>
              </a:solidFill>
            </a:endParaRPr>
          </a:p>
          <a:p>
            <a:pPr algn="ctr"/>
            <a:endParaRPr lang="en-US" dirty="0" smtClean="0">
              <a:solidFill>
                <a:schemeClr val="bg1"/>
              </a:solidFill>
            </a:endParaRPr>
          </a:p>
          <a:p>
            <a:pPr algn="ctr"/>
            <a:endParaRPr lang="en-US" dirty="0">
              <a:solidFill>
                <a:schemeClr val="bg1"/>
              </a:solidFill>
            </a:endParaRPr>
          </a:p>
          <a:p>
            <a:pPr algn="ctr"/>
            <a:endParaRPr lang="en-US" dirty="0" smtClean="0">
              <a:solidFill>
                <a:schemeClr val="bg1"/>
              </a:solidFill>
            </a:endParaRPr>
          </a:p>
          <a:p>
            <a:pPr algn="ctr"/>
            <a:endParaRPr lang="en-US" dirty="0" smtClean="0">
              <a:solidFill>
                <a:schemeClr val="bg1"/>
              </a:solidFill>
            </a:endParaRPr>
          </a:p>
          <a:p>
            <a:pPr algn="ctr"/>
            <a:endParaRPr lang="en-US" dirty="0">
              <a:solidFill>
                <a:schemeClr val="bg1"/>
              </a:solidFill>
            </a:endParaRPr>
          </a:p>
          <a:p>
            <a:pPr algn="ctr"/>
            <a:endParaRPr lang="en-US" dirty="0" smtClean="0">
              <a:solidFill>
                <a:schemeClr val="bg1"/>
              </a:solidFill>
            </a:endParaRPr>
          </a:p>
          <a:p>
            <a:pPr algn="ctr"/>
            <a:endParaRPr lang="en-US" dirty="0">
              <a:solidFill>
                <a:schemeClr val="bg1"/>
              </a:solidFill>
            </a:endParaRPr>
          </a:p>
          <a:p>
            <a:pPr algn="ctr"/>
            <a:endParaRPr lang="en-US" dirty="0" smtClean="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smtClean="0">
              <a:solidFill>
                <a:schemeClr val="bg1"/>
              </a:solidFill>
            </a:endParaRPr>
          </a:p>
          <a:p>
            <a:pPr algn="ctr"/>
            <a:endParaRPr lang="en-US" dirty="0" smtClean="0">
              <a:solidFill>
                <a:schemeClr val="bg1"/>
              </a:solidFill>
            </a:endParaRPr>
          </a:p>
          <a:p>
            <a:pPr algn="ctr"/>
            <a:endParaRPr lang="en-US" dirty="0">
              <a:solidFill>
                <a:schemeClr val="bg1"/>
              </a:solidFill>
            </a:endParaRPr>
          </a:p>
          <a:p>
            <a:pPr algn="ctr"/>
            <a:endParaRPr lang="en-US" dirty="0">
              <a:solidFill>
                <a:schemeClr val="bg1"/>
              </a:solidFill>
            </a:endParaRPr>
          </a:p>
          <a:p>
            <a:pPr algn="ctr"/>
            <a:r>
              <a:rPr lang="en-US" dirty="0" smtClean="0">
                <a:solidFill>
                  <a:schemeClr val="bg1"/>
                </a:solidFill>
              </a:rPr>
              <a:t>Junction terminal</a:t>
            </a:r>
          </a:p>
        </p:txBody>
      </p:sp>
      <p:sp>
        <p:nvSpPr>
          <p:cNvPr id="4" name="TextBox 3"/>
          <p:cNvSpPr txBox="1"/>
          <p:nvPr/>
        </p:nvSpPr>
        <p:spPr>
          <a:xfrm>
            <a:off x="634088" y="2536307"/>
            <a:ext cx="1553013" cy="3416320"/>
          </a:xfrm>
          <a:prstGeom prst="rect">
            <a:avLst/>
          </a:prstGeom>
          <a:solidFill>
            <a:srgbClr val="00B0F0"/>
          </a:solidFill>
        </p:spPr>
        <p:txBody>
          <a:bodyPr wrap="square" rtlCol="0">
            <a:spAutoFit/>
          </a:bodyPr>
          <a:lstStyle/>
          <a:p>
            <a:endParaRPr lang="en-US" dirty="0" smtClean="0">
              <a:solidFill>
                <a:schemeClr val="bg1"/>
              </a:solidFill>
            </a:endParaRPr>
          </a:p>
          <a:p>
            <a:endParaRPr lang="en-US" dirty="0" smtClean="0">
              <a:solidFill>
                <a:schemeClr val="bg1"/>
              </a:solidFill>
            </a:endParaRPr>
          </a:p>
          <a:p>
            <a:endParaRPr lang="en-US" dirty="0" smtClean="0">
              <a:solidFill>
                <a:schemeClr val="bg1"/>
              </a:solidFill>
            </a:endParaRPr>
          </a:p>
          <a:p>
            <a:endParaRPr lang="en-US" dirty="0">
              <a:solidFill>
                <a:schemeClr val="bg1"/>
              </a:solidFill>
            </a:endParaRPr>
          </a:p>
          <a:p>
            <a:endParaRPr lang="en-US" dirty="0" smtClean="0">
              <a:solidFill>
                <a:schemeClr val="bg1"/>
              </a:solidFill>
            </a:endParaRPr>
          </a:p>
          <a:p>
            <a:r>
              <a:rPr lang="en-US" dirty="0" smtClean="0">
                <a:solidFill>
                  <a:schemeClr val="bg1"/>
                </a:solidFill>
              </a:rPr>
              <a:t>12 V LiFePO4</a:t>
            </a:r>
            <a:endParaRPr lang="en-US" dirty="0">
              <a:solidFill>
                <a:schemeClr val="bg1"/>
              </a:solidFill>
            </a:endParaRPr>
          </a:p>
          <a:p>
            <a:pPr algn="ctr"/>
            <a:r>
              <a:rPr lang="en-US" dirty="0" smtClean="0">
                <a:solidFill>
                  <a:schemeClr val="bg1"/>
                </a:solidFill>
              </a:rPr>
              <a:t>Battery</a:t>
            </a:r>
          </a:p>
          <a:p>
            <a:endParaRPr lang="en-US" dirty="0" smtClean="0">
              <a:solidFill>
                <a:schemeClr val="bg1"/>
              </a:solidFill>
            </a:endParaRPr>
          </a:p>
          <a:p>
            <a:endParaRPr lang="en-US" dirty="0" smtClean="0">
              <a:solidFill>
                <a:schemeClr val="bg1"/>
              </a:solidFill>
            </a:endParaRPr>
          </a:p>
          <a:p>
            <a:endParaRPr lang="en-US" dirty="0" smtClean="0">
              <a:solidFill>
                <a:schemeClr val="bg1"/>
              </a:solidFill>
            </a:endParaRPr>
          </a:p>
          <a:p>
            <a:endParaRPr lang="en-US" dirty="0">
              <a:solidFill>
                <a:schemeClr val="bg1"/>
              </a:solidFill>
            </a:endParaRPr>
          </a:p>
          <a:p>
            <a:endParaRPr lang="en-US" dirty="0">
              <a:solidFill>
                <a:schemeClr val="bg1"/>
              </a:solidFill>
            </a:endParaRPr>
          </a:p>
        </p:txBody>
      </p:sp>
      <p:sp>
        <p:nvSpPr>
          <p:cNvPr id="6" name="TextBox 5"/>
          <p:cNvSpPr txBox="1"/>
          <p:nvPr/>
        </p:nvSpPr>
        <p:spPr>
          <a:xfrm>
            <a:off x="6436582" y="2898561"/>
            <a:ext cx="1542197" cy="1092607"/>
          </a:xfrm>
          <a:prstGeom prst="rect">
            <a:avLst/>
          </a:prstGeom>
          <a:solidFill>
            <a:srgbClr val="00B0F0"/>
          </a:solidFill>
        </p:spPr>
        <p:txBody>
          <a:bodyPr wrap="square" rtlCol="0">
            <a:spAutoFit/>
          </a:bodyPr>
          <a:lstStyle/>
          <a:p>
            <a:pPr algn="ctr"/>
            <a:endParaRPr lang="en-US" dirty="0" smtClean="0">
              <a:solidFill>
                <a:schemeClr val="bg1"/>
              </a:solidFill>
            </a:endParaRPr>
          </a:p>
          <a:p>
            <a:pPr algn="ctr"/>
            <a:endParaRPr lang="en-US" dirty="0" smtClean="0">
              <a:solidFill>
                <a:schemeClr val="bg1"/>
              </a:solidFill>
            </a:endParaRPr>
          </a:p>
          <a:p>
            <a:pPr algn="ctr"/>
            <a:endParaRPr lang="en-US" sz="1100" dirty="0">
              <a:solidFill>
                <a:schemeClr val="bg1"/>
              </a:solidFill>
            </a:endParaRPr>
          </a:p>
          <a:p>
            <a:pPr algn="ctr"/>
            <a:r>
              <a:rPr lang="en-US" dirty="0" smtClean="0">
                <a:solidFill>
                  <a:schemeClr val="bg1"/>
                </a:solidFill>
              </a:rPr>
              <a:t>Buck regulator</a:t>
            </a:r>
          </a:p>
        </p:txBody>
      </p:sp>
      <p:sp>
        <p:nvSpPr>
          <p:cNvPr id="27" name="TextBox 55"/>
          <p:cNvSpPr txBox="1"/>
          <p:nvPr/>
        </p:nvSpPr>
        <p:spPr>
          <a:xfrm rot="16200000">
            <a:off x="3141374" y="3661964"/>
            <a:ext cx="460141" cy="369332"/>
          </a:xfrm>
          <a:prstGeom prst="rect">
            <a:avLst/>
          </a:prstGeom>
          <a:noFill/>
          <a:ln w="38100">
            <a:solidFill>
              <a:schemeClr val="accent1">
                <a:shade val="5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smtClean="0"/>
              <a:t>R2</a:t>
            </a:r>
            <a:endParaRPr lang="en-US" b="1" dirty="0"/>
          </a:p>
        </p:txBody>
      </p:sp>
      <p:sp>
        <p:nvSpPr>
          <p:cNvPr id="28" name="TextBox 56"/>
          <p:cNvSpPr txBox="1"/>
          <p:nvPr/>
        </p:nvSpPr>
        <p:spPr>
          <a:xfrm rot="16200000">
            <a:off x="3116210" y="4611312"/>
            <a:ext cx="490149" cy="369332"/>
          </a:xfrm>
          <a:prstGeom prst="rect">
            <a:avLst/>
          </a:prstGeom>
          <a:noFill/>
          <a:ln w="38100">
            <a:solidFill>
              <a:schemeClr val="accent1">
                <a:shade val="5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smtClean="0"/>
              <a:t>R3</a:t>
            </a:r>
            <a:endParaRPr lang="en-US" b="1" dirty="0"/>
          </a:p>
        </p:txBody>
      </p:sp>
      <p:cxnSp>
        <p:nvCxnSpPr>
          <p:cNvPr id="29" name="Straight Connector 28"/>
          <p:cNvCxnSpPr>
            <a:stCxn id="28" idx="1"/>
          </p:cNvCxnSpPr>
          <p:nvPr/>
        </p:nvCxnSpPr>
        <p:spPr>
          <a:xfrm flipH="1">
            <a:off x="3360902" y="5041053"/>
            <a:ext cx="383" cy="3266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27" idx="1"/>
            <a:endCxn id="28" idx="3"/>
          </p:cNvCxnSpPr>
          <p:nvPr/>
        </p:nvCxnSpPr>
        <p:spPr>
          <a:xfrm flipH="1">
            <a:off x="3361285" y="4076701"/>
            <a:ext cx="10160" cy="47420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3306152" y="4176254"/>
            <a:ext cx="133350" cy="1183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32" name="Straight Connector 31"/>
          <p:cNvCxnSpPr>
            <a:endCxn id="27" idx="3"/>
          </p:cNvCxnSpPr>
          <p:nvPr/>
        </p:nvCxnSpPr>
        <p:spPr>
          <a:xfrm>
            <a:off x="3360902" y="3024192"/>
            <a:ext cx="10543" cy="59236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33" name="Straight Connector 32"/>
          <p:cNvCxnSpPr/>
          <p:nvPr/>
        </p:nvCxnSpPr>
        <p:spPr>
          <a:xfrm flipV="1">
            <a:off x="3871343" y="5884860"/>
            <a:ext cx="5682232" cy="1708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443003" y="5592472"/>
            <a:ext cx="1186744" cy="584775"/>
          </a:xfrm>
          <a:prstGeom prst="rect">
            <a:avLst/>
          </a:prstGeom>
          <a:noFill/>
        </p:spPr>
        <p:txBody>
          <a:bodyPr wrap="square" rtlCol="0">
            <a:spAutoFit/>
          </a:bodyPr>
          <a:lstStyle/>
          <a:p>
            <a:r>
              <a:rPr lang="en-US" sz="1600" b="1" dirty="0" smtClean="0"/>
              <a:t>For battery volt meter</a:t>
            </a:r>
            <a:endParaRPr lang="en-US" sz="1600" b="1" dirty="0"/>
          </a:p>
        </p:txBody>
      </p:sp>
      <p:cxnSp>
        <p:nvCxnSpPr>
          <p:cNvPr id="41" name="Straight Connector 40"/>
          <p:cNvCxnSpPr>
            <a:stCxn id="99" idx="2"/>
          </p:cNvCxnSpPr>
          <p:nvPr/>
        </p:nvCxnSpPr>
        <p:spPr>
          <a:xfrm>
            <a:off x="9545676" y="5535908"/>
            <a:ext cx="0" cy="36221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3294227" y="2965961"/>
            <a:ext cx="133350" cy="125837"/>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55" name="Straight Connector 54"/>
          <p:cNvCxnSpPr/>
          <p:nvPr/>
        </p:nvCxnSpPr>
        <p:spPr>
          <a:xfrm flipV="1">
            <a:off x="3439502" y="4244467"/>
            <a:ext cx="448870" cy="93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3888372" y="4264128"/>
            <a:ext cx="0" cy="16207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187101" y="3023560"/>
            <a:ext cx="8560754" cy="17934"/>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p:nvCxnSpPr>
        <p:spPr>
          <a:xfrm flipH="1">
            <a:off x="2187101" y="5367718"/>
            <a:ext cx="1889599"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a:off x="4060121" y="3371748"/>
            <a:ext cx="3783" cy="2021923"/>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flipH="1">
            <a:off x="4043403" y="3371748"/>
            <a:ext cx="1706522"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4879574" y="1345562"/>
            <a:ext cx="4839" cy="16671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8" name="Straight Connector 17"/>
          <p:cNvCxnSpPr/>
          <p:nvPr/>
        </p:nvCxnSpPr>
        <p:spPr>
          <a:xfrm flipH="1" flipV="1">
            <a:off x="5612574" y="1345562"/>
            <a:ext cx="30356" cy="2077908"/>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5439219" y="1429082"/>
            <a:ext cx="12279" cy="158365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p:cNvCxnSpPr/>
          <p:nvPr/>
        </p:nvCxnSpPr>
        <p:spPr>
          <a:xfrm flipH="1" flipV="1">
            <a:off x="5055218" y="1429082"/>
            <a:ext cx="32659" cy="1967242"/>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sp>
        <p:nvSpPr>
          <p:cNvPr id="39" name="Oval 38"/>
          <p:cNvSpPr/>
          <p:nvPr/>
        </p:nvSpPr>
        <p:spPr>
          <a:xfrm>
            <a:off x="4828880" y="2934877"/>
            <a:ext cx="133350" cy="125837"/>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 name="Oval 39"/>
          <p:cNvSpPr/>
          <p:nvPr/>
        </p:nvSpPr>
        <p:spPr>
          <a:xfrm>
            <a:off x="5391091" y="2945574"/>
            <a:ext cx="133350" cy="125837"/>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2" name="Oval 41"/>
          <p:cNvSpPr/>
          <p:nvPr/>
        </p:nvSpPr>
        <p:spPr>
          <a:xfrm>
            <a:off x="3292292" y="5313088"/>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Oval 42"/>
          <p:cNvSpPr/>
          <p:nvPr/>
        </p:nvSpPr>
        <p:spPr>
          <a:xfrm>
            <a:off x="5018695" y="3317118"/>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Oval 43"/>
          <p:cNvSpPr/>
          <p:nvPr/>
        </p:nvSpPr>
        <p:spPr>
          <a:xfrm>
            <a:off x="5584086" y="3322276"/>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5" name="Picture 44"/>
          <p:cNvPicPr>
            <a:picLocks noChangeAspect="1"/>
          </p:cNvPicPr>
          <p:nvPr/>
        </p:nvPicPr>
        <p:blipFill rotWithShape="1">
          <a:blip r:embed="rId3"/>
          <a:srcRect t="1" b="22832"/>
          <a:stretch/>
        </p:blipFill>
        <p:spPr>
          <a:xfrm rot="5400000">
            <a:off x="5587844" y="3056369"/>
            <a:ext cx="561975" cy="294007"/>
          </a:xfrm>
          <a:prstGeom prst="rect">
            <a:avLst/>
          </a:prstGeom>
        </p:spPr>
      </p:pic>
      <p:pic>
        <p:nvPicPr>
          <p:cNvPr id="49" name="Picture 48"/>
          <p:cNvPicPr>
            <a:picLocks noChangeAspect="1"/>
          </p:cNvPicPr>
          <p:nvPr/>
        </p:nvPicPr>
        <p:blipFill rotWithShape="1">
          <a:blip r:embed="rId3"/>
          <a:srcRect t="1" b="22832"/>
          <a:stretch/>
        </p:blipFill>
        <p:spPr>
          <a:xfrm rot="10800000">
            <a:off x="5244039" y="1858218"/>
            <a:ext cx="561975" cy="294007"/>
          </a:xfrm>
          <a:prstGeom prst="rect">
            <a:avLst/>
          </a:prstGeom>
        </p:spPr>
      </p:pic>
      <p:pic>
        <p:nvPicPr>
          <p:cNvPr id="50" name="Picture 49"/>
          <p:cNvPicPr>
            <a:picLocks noChangeAspect="1"/>
          </p:cNvPicPr>
          <p:nvPr/>
        </p:nvPicPr>
        <p:blipFill rotWithShape="1">
          <a:blip r:embed="rId3"/>
          <a:srcRect t="1" b="22832"/>
          <a:stretch/>
        </p:blipFill>
        <p:spPr>
          <a:xfrm rot="10800000">
            <a:off x="4686449" y="1843941"/>
            <a:ext cx="561975" cy="294007"/>
          </a:xfrm>
          <a:prstGeom prst="rect">
            <a:avLst/>
          </a:prstGeom>
        </p:spPr>
      </p:pic>
      <p:sp>
        <p:nvSpPr>
          <p:cNvPr id="51" name="Rectangle 50"/>
          <p:cNvSpPr/>
          <p:nvPr/>
        </p:nvSpPr>
        <p:spPr>
          <a:xfrm rot="16200000">
            <a:off x="4636516" y="3803100"/>
            <a:ext cx="1020407" cy="3504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ACS712</a:t>
            </a:r>
            <a:endParaRPr lang="en-US" dirty="0"/>
          </a:p>
        </p:txBody>
      </p:sp>
      <p:pic>
        <p:nvPicPr>
          <p:cNvPr id="52" name="Picture 51"/>
          <p:cNvPicPr>
            <a:picLocks noChangeAspect="1"/>
          </p:cNvPicPr>
          <p:nvPr/>
        </p:nvPicPr>
        <p:blipFill>
          <a:blip r:embed="rId4"/>
          <a:stretch>
            <a:fillRect/>
          </a:stretch>
        </p:blipFill>
        <p:spPr>
          <a:xfrm>
            <a:off x="4387703" y="3112128"/>
            <a:ext cx="583773" cy="1376419"/>
          </a:xfrm>
          <a:prstGeom prst="rect">
            <a:avLst/>
          </a:prstGeom>
        </p:spPr>
      </p:pic>
      <p:sp>
        <p:nvSpPr>
          <p:cNvPr id="53" name="TextBox 52"/>
          <p:cNvSpPr txBox="1"/>
          <p:nvPr/>
        </p:nvSpPr>
        <p:spPr>
          <a:xfrm>
            <a:off x="5928025" y="2685006"/>
            <a:ext cx="651887" cy="338554"/>
          </a:xfrm>
          <a:prstGeom prst="rect">
            <a:avLst/>
          </a:prstGeom>
          <a:noFill/>
        </p:spPr>
        <p:txBody>
          <a:bodyPr wrap="square" rtlCol="0">
            <a:spAutoFit/>
          </a:bodyPr>
          <a:lstStyle/>
          <a:p>
            <a:r>
              <a:rPr lang="en-US" sz="1600" b="1" dirty="0" smtClean="0"/>
              <a:t>12V</a:t>
            </a:r>
            <a:endParaRPr lang="en-US" sz="1600" b="1" dirty="0"/>
          </a:p>
        </p:txBody>
      </p:sp>
      <p:sp>
        <p:nvSpPr>
          <p:cNvPr id="54" name="TextBox 53"/>
          <p:cNvSpPr txBox="1"/>
          <p:nvPr/>
        </p:nvSpPr>
        <p:spPr>
          <a:xfrm>
            <a:off x="8069845" y="2674186"/>
            <a:ext cx="651887" cy="338554"/>
          </a:xfrm>
          <a:prstGeom prst="rect">
            <a:avLst/>
          </a:prstGeom>
          <a:noFill/>
        </p:spPr>
        <p:txBody>
          <a:bodyPr wrap="square" rtlCol="0">
            <a:spAutoFit/>
          </a:bodyPr>
          <a:lstStyle/>
          <a:p>
            <a:r>
              <a:rPr lang="en-US" sz="1600" b="1" dirty="0" smtClean="0"/>
              <a:t>5V</a:t>
            </a:r>
            <a:endParaRPr lang="en-US" sz="1600" b="1" dirty="0"/>
          </a:p>
        </p:txBody>
      </p:sp>
      <p:sp>
        <p:nvSpPr>
          <p:cNvPr id="56" name="TextBox 55"/>
          <p:cNvSpPr txBox="1"/>
          <p:nvPr/>
        </p:nvSpPr>
        <p:spPr>
          <a:xfrm>
            <a:off x="2631900" y="2594464"/>
            <a:ext cx="651887" cy="338554"/>
          </a:xfrm>
          <a:prstGeom prst="rect">
            <a:avLst/>
          </a:prstGeom>
          <a:noFill/>
        </p:spPr>
        <p:txBody>
          <a:bodyPr wrap="square" rtlCol="0">
            <a:spAutoFit/>
          </a:bodyPr>
          <a:lstStyle/>
          <a:p>
            <a:r>
              <a:rPr lang="en-US" sz="1600" b="1" dirty="0" smtClean="0"/>
              <a:t>12V</a:t>
            </a:r>
            <a:endParaRPr lang="en-US" sz="1600" b="1" dirty="0"/>
          </a:p>
        </p:txBody>
      </p:sp>
      <p:sp>
        <p:nvSpPr>
          <p:cNvPr id="2" name="Left-Right Arrow 1"/>
          <p:cNvSpPr/>
          <p:nvPr/>
        </p:nvSpPr>
        <p:spPr>
          <a:xfrm>
            <a:off x="5979004" y="5040468"/>
            <a:ext cx="2473168" cy="441693"/>
          </a:xfrm>
          <a:prstGeom prst="leftRightArrow">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Distance: </a:t>
            </a:r>
            <a:r>
              <a:rPr lang="en-US" dirty="0"/>
              <a:t>5</a:t>
            </a:r>
            <a:r>
              <a:rPr lang="en-US" dirty="0" smtClean="0"/>
              <a:t> cm (2”)</a:t>
            </a:r>
            <a:endParaRPr lang="en-US" dirty="0"/>
          </a:p>
        </p:txBody>
      </p:sp>
      <p:cxnSp>
        <p:nvCxnSpPr>
          <p:cNvPr id="46" name="Straight Connector 45"/>
          <p:cNvCxnSpPr/>
          <p:nvPr/>
        </p:nvCxnSpPr>
        <p:spPr>
          <a:xfrm flipV="1">
            <a:off x="3727273" y="4244388"/>
            <a:ext cx="0" cy="53842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3735823" y="4874900"/>
            <a:ext cx="8526" cy="5187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Oval 59"/>
          <p:cNvSpPr/>
          <p:nvPr/>
        </p:nvSpPr>
        <p:spPr>
          <a:xfrm>
            <a:off x="3655152" y="4204936"/>
            <a:ext cx="133350" cy="1183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1" name="Oval 60"/>
          <p:cNvSpPr/>
          <p:nvPr/>
        </p:nvSpPr>
        <p:spPr>
          <a:xfrm>
            <a:off x="3669148" y="5313088"/>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2" name="Straight Connector 61"/>
          <p:cNvCxnSpPr/>
          <p:nvPr/>
        </p:nvCxnSpPr>
        <p:spPr>
          <a:xfrm flipH="1">
            <a:off x="3598464" y="4778861"/>
            <a:ext cx="225882" cy="529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3608576" y="4867897"/>
            <a:ext cx="215770" cy="70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Rectangular Callout 63"/>
          <p:cNvSpPr/>
          <p:nvPr/>
        </p:nvSpPr>
        <p:spPr>
          <a:xfrm>
            <a:off x="1292102" y="4610054"/>
            <a:ext cx="1310152" cy="477898"/>
          </a:xfrm>
          <a:prstGeom prst="wedgeRectCallout">
            <a:avLst>
              <a:gd name="adj1" fmla="val 42938"/>
              <a:gd name="adj2" fmla="val -142269"/>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100µF- 470µF</a:t>
            </a:r>
            <a:endParaRPr lang="en-US" dirty="0">
              <a:solidFill>
                <a:schemeClr val="tx1"/>
              </a:solidFill>
            </a:endParaRPr>
          </a:p>
        </p:txBody>
      </p:sp>
      <p:cxnSp>
        <p:nvCxnSpPr>
          <p:cNvPr id="66" name="Straight Connector 65"/>
          <p:cNvCxnSpPr/>
          <p:nvPr/>
        </p:nvCxnSpPr>
        <p:spPr>
          <a:xfrm flipH="1" flipV="1">
            <a:off x="2648615" y="3112128"/>
            <a:ext cx="15868" cy="8966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2670897" y="4100870"/>
            <a:ext cx="2136" cy="12162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Oval 68"/>
          <p:cNvSpPr/>
          <p:nvPr/>
        </p:nvSpPr>
        <p:spPr>
          <a:xfrm>
            <a:off x="2606358" y="5309084"/>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70" name="Straight Connector 69"/>
          <p:cNvCxnSpPr/>
          <p:nvPr/>
        </p:nvCxnSpPr>
        <p:spPr>
          <a:xfrm flipH="1">
            <a:off x="2535674" y="4004831"/>
            <a:ext cx="225882" cy="529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2545786" y="4093867"/>
            <a:ext cx="215770" cy="70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flipV="1">
            <a:off x="10356682" y="2965032"/>
            <a:ext cx="8550" cy="23132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10365232" y="3294751"/>
            <a:ext cx="0" cy="2387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p:cNvSpPr/>
          <p:nvPr/>
        </p:nvSpPr>
        <p:spPr>
          <a:xfrm>
            <a:off x="10284561" y="2978745"/>
            <a:ext cx="133350" cy="11838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5" name="Oval 84"/>
          <p:cNvSpPr/>
          <p:nvPr/>
        </p:nvSpPr>
        <p:spPr>
          <a:xfrm>
            <a:off x="10294408" y="3377405"/>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86" name="Straight Connector 85"/>
          <p:cNvCxnSpPr/>
          <p:nvPr/>
        </p:nvCxnSpPr>
        <p:spPr>
          <a:xfrm flipH="1">
            <a:off x="10227873" y="3198712"/>
            <a:ext cx="225882" cy="529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a:off x="10237985" y="3287748"/>
            <a:ext cx="215770" cy="70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Oval 87"/>
          <p:cNvSpPr/>
          <p:nvPr/>
        </p:nvSpPr>
        <p:spPr>
          <a:xfrm>
            <a:off x="2571117" y="2966145"/>
            <a:ext cx="133350" cy="125837"/>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9" name="Rectangle 88"/>
          <p:cNvSpPr/>
          <p:nvPr/>
        </p:nvSpPr>
        <p:spPr>
          <a:xfrm rot="5400000">
            <a:off x="5133454" y="2399075"/>
            <a:ext cx="623808" cy="24765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0" name="Rectangle 89"/>
          <p:cNvSpPr/>
          <p:nvPr/>
        </p:nvSpPr>
        <p:spPr>
          <a:xfrm rot="5400000">
            <a:off x="4564234" y="2417240"/>
            <a:ext cx="623808" cy="24765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7" name="TextBox 96"/>
          <p:cNvSpPr txBox="1"/>
          <p:nvPr/>
        </p:nvSpPr>
        <p:spPr>
          <a:xfrm>
            <a:off x="10849687" y="2878339"/>
            <a:ext cx="651887" cy="400110"/>
          </a:xfrm>
          <a:prstGeom prst="rect">
            <a:avLst/>
          </a:prstGeom>
          <a:noFill/>
        </p:spPr>
        <p:txBody>
          <a:bodyPr wrap="square" rtlCol="0">
            <a:spAutoFit/>
          </a:bodyPr>
          <a:lstStyle/>
          <a:p>
            <a:r>
              <a:rPr lang="en-US" sz="2000" b="1" dirty="0" smtClean="0">
                <a:solidFill>
                  <a:schemeClr val="bg1"/>
                </a:solidFill>
              </a:rPr>
              <a:t>5 V</a:t>
            </a:r>
            <a:endParaRPr lang="en-US" b="1" dirty="0">
              <a:solidFill>
                <a:schemeClr val="bg1"/>
              </a:solidFill>
            </a:endParaRPr>
          </a:p>
        </p:txBody>
      </p:sp>
      <p:sp>
        <p:nvSpPr>
          <p:cNvPr id="99" name="TextBox 98"/>
          <p:cNvSpPr txBox="1"/>
          <p:nvPr/>
        </p:nvSpPr>
        <p:spPr>
          <a:xfrm>
            <a:off x="9219732" y="5197354"/>
            <a:ext cx="651887" cy="338554"/>
          </a:xfrm>
          <a:prstGeom prst="rect">
            <a:avLst/>
          </a:prstGeom>
          <a:noFill/>
        </p:spPr>
        <p:txBody>
          <a:bodyPr wrap="square" rtlCol="0">
            <a:spAutoFit/>
          </a:bodyPr>
          <a:lstStyle/>
          <a:p>
            <a:pPr algn="ctr"/>
            <a:r>
              <a:rPr lang="en-US" sz="1600" b="1" dirty="0" smtClean="0"/>
              <a:t>A0</a:t>
            </a:r>
            <a:endParaRPr lang="en-US" sz="1600" b="1" dirty="0"/>
          </a:p>
        </p:txBody>
      </p:sp>
      <p:cxnSp>
        <p:nvCxnSpPr>
          <p:cNvPr id="107" name="Straight Connector 106"/>
          <p:cNvCxnSpPr/>
          <p:nvPr/>
        </p:nvCxnSpPr>
        <p:spPr>
          <a:xfrm flipH="1">
            <a:off x="10615585" y="3430781"/>
            <a:ext cx="395315" cy="1373"/>
          </a:xfrm>
          <a:prstGeom prst="line">
            <a:avLst/>
          </a:prstGeom>
          <a:ln w="381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10" name="Straight Connector 109"/>
          <p:cNvCxnSpPr/>
          <p:nvPr/>
        </p:nvCxnSpPr>
        <p:spPr>
          <a:xfrm flipV="1">
            <a:off x="4752312" y="4176254"/>
            <a:ext cx="3731405" cy="52315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4572000" y="4778861"/>
            <a:ext cx="5793232" cy="17117"/>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112" name="Straight Connector 111"/>
          <p:cNvCxnSpPr/>
          <p:nvPr/>
        </p:nvCxnSpPr>
        <p:spPr>
          <a:xfrm flipH="1" flipV="1">
            <a:off x="4828881" y="4580297"/>
            <a:ext cx="5116120" cy="12044"/>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14" name="Straight Connector 113"/>
          <p:cNvCxnSpPr/>
          <p:nvPr/>
        </p:nvCxnSpPr>
        <p:spPr>
          <a:xfrm flipH="1">
            <a:off x="9938349" y="3109296"/>
            <a:ext cx="3135" cy="148326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6" name="Oval 115"/>
          <p:cNvSpPr/>
          <p:nvPr/>
        </p:nvSpPr>
        <p:spPr>
          <a:xfrm>
            <a:off x="9878326" y="2989215"/>
            <a:ext cx="133350" cy="109261"/>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18" name="Straight Connector 117"/>
          <p:cNvCxnSpPr/>
          <p:nvPr/>
        </p:nvCxnSpPr>
        <p:spPr>
          <a:xfrm>
            <a:off x="4819804" y="4444683"/>
            <a:ext cx="10727" cy="13001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10359232" y="3483848"/>
            <a:ext cx="6000" cy="1312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4576781" y="4444683"/>
            <a:ext cx="24011" cy="31653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4702830" y="4453505"/>
            <a:ext cx="32939" cy="24590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33" name="TextBox 132"/>
          <p:cNvSpPr txBox="1"/>
          <p:nvPr/>
        </p:nvSpPr>
        <p:spPr>
          <a:xfrm>
            <a:off x="8452172" y="3984766"/>
            <a:ext cx="651887" cy="338554"/>
          </a:xfrm>
          <a:prstGeom prst="rect">
            <a:avLst/>
          </a:prstGeom>
          <a:noFill/>
        </p:spPr>
        <p:txBody>
          <a:bodyPr wrap="square" rtlCol="0">
            <a:spAutoFit/>
          </a:bodyPr>
          <a:lstStyle/>
          <a:p>
            <a:r>
              <a:rPr lang="en-US" sz="1600" b="1" dirty="0" smtClean="0"/>
              <a:t>A1</a:t>
            </a:r>
            <a:endParaRPr lang="en-US" sz="1600" b="1" dirty="0"/>
          </a:p>
        </p:txBody>
      </p:sp>
      <p:sp>
        <p:nvSpPr>
          <p:cNvPr id="136" name="TextBox 135"/>
          <p:cNvSpPr txBox="1"/>
          <p:nvPr/>
        </p:nvSpPr>
        <p:spPr>
          <a:xfrm>
            <a:off x="4043403" y="2274656"/>
            <a:ext cx="889272" cy="584775"/>
          </a:xfrm>
          <a:prstGeom prst="rect">
            <a:avLst/>
          </a:prstGeom>
          <a:noFill/>
        </p:spPr>
        <p:txBody>
          <a:bodyPr wrap="square" rtlCol="0">
            <a:spAutoFit/>
          </a:bodyPr>
          <a:lstStyle/>
          <a:p>
            <a:r>
              <a:rPr lang="en-US" sz="1600" b="1" dirty="0" smtClean="0"/>
              <a:t>2x15A fuses</a:t>
            </a:r>
            <a:endParaRPr lang="en-US" sz="1600" b="1" dirty="0"/>
          </a:p>
        </p:txBody>
      </p:sp>
      <p:sp>
        <p:nvSpPr>
          <p:cNvPr id="138" name="TextBox 137"/>
          <p:cNvSpPr txBox="1"/>
          <p:nvPr/>
        </p:nvSpPr>
        <p:spPr>
          <a:xfrm rot="21064878">
            <a:off x="6666797" y="3996449"/>
            <a:ext cx="1497378" cy="584775"/>
          </a:xfrm>
          <a:prstGeom prst="rect">
            <a:avLst/>
          </a:prstGeom>
          <a:noFill/>
        </p:spPr>
        <p:txBody>
          <a:bodyPr wrap="square" rtlCol="0">
            <a:spAutoFit/>
          </a:bodyPr>
          <a:lstStyle/>
          <a:p>
            <a:r>
              <a:rPr lang="en-US" sz="1600" b="1" dirty="0" smtClean="0"/>
              <a:t>For battery ampere meter</a:t>
            </a:r>
            <a:endParaRPr lang="en-US" sz="1600" b="1" dirty="0"/>
          </a:p>
        </p:txBody>
      </p:sp>
      <p:sp>
        <p:nvSpPr>
          <p:cNvPr id="152" name="Rectangle 151"/>
          <p:cNvSpPr/>
          <p:nvPr/>
        </p:nvSpPr>
        <p:spPr>
          <a:xfrm>
            <a:off x="9070916" y="2905237"/>
            <a:ext cx="623808" cy="247651"/>
          </a:xfrm>
          <a:prstGeom prst="rect">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2" name="TextBox 4"/>
          <p:cNvSpPr txBox="1"/>
          <p:nvPr/>
        </p:nvSpPr>
        <p:spPr>
          <a:xfrm>
            <a:off x="9122864" y="2611141"/>
            <a:ext cx="55140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1</a:t>
            </a:r>
            <a:r>
              <a:rPr lang="en-US" b="1" dirty="0" smtClean="0"/>
              <a:t> A</a:t>
            </a:r>
            <a:endParaRPr lang="en-US" b="1" dirty="0"/>
          </a:p>
        </p:txBody>
      </p:sp>
      <p:cxnSp>
        <p:nvCxnSpPr>
          <p:cNvPr id="100" name="Straight Connector 99"/>
          <p:cNvCxnSpPr/>
          <p:nvPr/>
        </p:nvCxnSpPr>
        <p:spPr>
          <a:xfrm flipH="1" flipV="1">
            <a:off x="6001045" y="3361932"/>
            <a:ext cx="4621773" cy="69605"/>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pic>
        <p:nvPicPr>
          <p:cNvPr id="48" name="Picture 47"/>
          <p:cNvPicPr>
            <a:picLocks noChangeAspect="1"/>
          </p:cNvPicPr>
          <p:nvPr/>
        </p:nvPicPr>
        <p:blipFill rotWithShape="1">
          <a:blip r:embed="rId3"/>
          <a:srcRect t="1" b="22832"/>
          <a:stretch/>
        </p:blipFill>
        <p:spPr>
          <a:xfrm rot="5400000">
            <a:off x="8230919" y="3140125"/>
            <a:ext cx="783578" cy="277981"/>
          </a:xfrm>
          <a:prstGeom prst="rect">
            <a:avLst/>
          </a:prstGeom>
        </p:spPr>
      </p:pic>
      <p:pic>
        <p:nvPicPr>
          <p:cNvPr id="95" name="Picture 94"/>
          <p:cNvPicPr>
            <a:picLocks noChangeAspect="1"/>
          </p:cNvPicPr>
          <p:nvPr/>
        </p:nvPicPr>
        <p:blipFill rotWithShape="1">
          <a:blip r:embed="rId3"/>
          <a:srcRect t="1" b="22832"/>
          <a:stretch/>
        </p:blipFill>
        <p:spPr>
          <a:xfrm rot="5400000">
            <a:off x="6280370" y="3067557"/>
            <a:ext cx="704623" cy="294007"/>
          </a:xfrm>
          <a:prstGeom prst="rect">
            <a:avLst/>
          </a:prstGeom>
        </p:spPr>
      </p:pic>
      <p:pic>
        <p:nvPicPr>
          <p:cNvPr id="96" name="Picture 95"/>
          <p:cNvPicPr>
            <a:picLocks noChangeAspect="1"/>
          </p:cNvPicPr>
          <p:nvPr/>
        </p:nvPicPr>
        <p:blipFill rotWithShape="1">
          <a:blip r:embed="rId3"/>
          <a:srcRect t="1" b="22832"/>
          <a:stretch/>
        </p:blipFill>
        <p:spPr>
          <a:xfrm rot="5400000">
            <a:off x="7475103" y="3080942"/>
            <a:ext cx="713435" cy="294007"/>
          </a:xfrm>
          <a:prstGeom prst="rect">
            <a:avLst/>
          </a:prstGeom>
        </p:spPr>
      </p:pic>
      <p:sp>
        <p:nvSpPr>
          <p:cNvPr id="91" name="Rectangular Callout 90"/>
          <p:cNvSpPr/>
          <p:nvPr/>
        </p:nvSpPr>
        <p:spPr>
          <a:xfrm>
            <a:off x="4004723" y="5255012"/>
            <a:ext cx="1434495" cy="326665"/>
          </a:xfrm>
          <a:prstGeom prst="wedgeRectCallout">
            <a:avLst>
              <a:gd name="adj1" fmla="val -62573"/>
              <a:gd name="adj2" fmla="val -16396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10µ &amp; </a:t>
            </a:r>
            <a:r>
              <a:rPr lang="en-US" dirty="0" smtClean="0">
                <a:solidFill>
                  <a:schemeClr val="tx1"/>
                </a:solidFill>
              </a:rPr>
              <a:t>0.1µ </a:t>
            </a:r>
            <a:r>
              <a:rPr lang="en-US" dirty="0" smtClean="0">
                <a:solidFill>
                  <a:schemeClr val="tx1"/>
                </a:solidFill>
                <a:latin typeface="Arial" panose="020B0604020202020204" pitchFamily="34" charset="0"/>
                <a:cs typeface="Arial" panose="020B0604020202020204" pitchFamily="34" charset="0"/>
              </a:rPr>
              <a:t>ǁ</a:t>
            </a:r>
            <a:endParaRPr lang="en-US" dirty="0">
              <a:solidFill>
                <a:schemeClr val="tx1"/>
              </a:solidFill>
            </a:endParaRPr>
          </a:p>
        </p:txBody>
      </p:sp>
      <p:sp>
        <p:nvSpPr>
          <p:cNvPr id="93" name="Rectangular Callout 92"/>
          <p:cNvSpPr/>
          <p:nvPr/>
        </p:nvSpPr>
        <p:spPr>
          <a:xfrm>
            <a:off x="10365232" y="2277079"/>
            <a:ext cx="1483867" cy="326665"/>
          </a:xfrm>
          <a:prstGeom prst="wedgeRectCallout">
            <a:avLst>
              <a:gd name="adj1" fmla="val -44245"/>
              <a:gd name="adj2" fmla="val 227789"/>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10µ &amp; 0.1µ </a:t>
            </a:r>
            <a:r>
              <a:rPr lang="en-US" dirty="0" smtClean="0">
                <a:solidFill>
                  <a:schemeClr val="tx1"/>
                </a:solidFill>
                <a:latin typeface="Arial" panose="020B0604020202020204" pitchFamily="34" charset="0"/>
                <a:cs typeface="Arial" panose="020B0604020202020204" pitchFamily="34" charset="0"/>
              </a:rPr>
              <a:t>ǁ</a:t>
            </a:r>
            <a:endParaRPr lang="en-US" dirty="0">
              <a:solidFill>
                <a:schemeClr val="tx1"/>
              </a:solidFill>
            </a:endParaRPr>
          </a:p>
        </p:txBody>
      </p:sp>
      <p:pic>
        <p:nvPicPr>
          <p:cNvPr id="94" name="Picture 9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241740">
            <a:off x="4066620" y="87263"/>
            <a:ext cx="1446020" cy="1455790"/>
          </a:xfrm>
          <a:prstGeom prst="rect">
            <a:avLst/>
          </a:prstGeom>
        </p:spPr>
      </p:pic>
      <p:sp>
        <p:nvSpPr>
          <p:cNvPr id="102" name="TextBox 101"/>
          <p:cNvSpPr txBox="1"/>
          <p:nvPr/>
        </p:nvSpPr>
        <p:spPr>
          <a:xfrm>
            <a:off x="3306152" y="302036"/>
            <a:ext cx="1118387" cy="923330"/>
          </a:xfrm>
          <a:prstGeom prst="rect">
            <a:avLst/>
          </a:prstGeom>
          <a:solidFill>
            <a:schemeClr val="bg1"/>
          </a:solidFill>
        </p:spPr>
        <p:txBody>
          <a:bodyPr wrap="square" rtlCol="0">
            <a:spAutoFit/>
          </a:bodyPr>
          <a:lstStyle/>
          <a:p>
            <a:pPr algn="ctr"/>
            <a:r>
              <a:rPr lang="en-US" dirty="0" smtClean="0"/>
              <a:t>2xMotor controller (2x15A)</a:t>
            </a:r>
            <a:endParaRPr lang="en-US" dirty="0"/>
          </a:p>
        </p:txBody>
      </p:sp>
      <p:pic>
        <p:nvPicPr>
          <p:cNvPr id="103" name="Picture 10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241740">
            <a:off x="4753841" y="88106"/>
            <a:ext cx="1446020" cy="1455790"/>
          </a:xfrm>
          <a:prstGeom prst="rect">
            <a:avLst/>
          </a:prstGeom>
        </p:spPr>
      </p:pic>
      <p:sp>
        <p:nvSpPr>
          <p:cNvPr id="105" name="Left-Right Arrow 104"/>
          <p:cNvSpPr/>
          <p:nvPr/>
        </p:nvSpPr>
        <p:spPr>
          <a:xfrm rot="1830422">
            <a:off x="5816396" y="1713225"/>
            <a:ext cx="3273644" cy="441693"/>
          </a:xfrm>
          <a:prstGeom prst="leftRightArrow">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Distance: </a:t>
            </a:r>
            <a:r>
              <a:rPr lang="en-US" dirty="0"/>
              <a:t>5</a:t>
            </a:r>
            <a:r>
              <a:rPr lang="en-US" dirty="0" smtClean="0"/>
              <a:t> cm (2”)</a:t>
            </a:r>
            <a:endParaRPr lang="en-US" dirty="0"/>
          </a:p>
        </p:txBody>
      </p:sp>
    </p:spTree>
    <p:extLst>
      <p:ext uri="{BB962C8B-B14F-4D97-AF65-F5344CB8AC3E}">
        <p14:creationId xmlns:p14="http://schemas.microsoft.com/office/powerpoint/2010/main" val="19894955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5377" y="1825611"/>
            <a:ext cx="3535668" cy="4524315"/>
          </a:xfrm>
          <a:prstGeom prst="rect">
            <a:avLst/>
          </a:prstGeom>
          <a:solidFill>
            <a:srgbClr val="92D050"/>
          </a:solidFill>
        </p:spPr>
        <p:txBody>
          <a:bodyPr wrap="square" rtlCol="0">
            <a:spAutoFit/>
          </a:bodyPr>
          <a:lstStyle/>
          <a:p>
            <a:pPr algn="ctr"/>
            <a:endParaRPr lang="en-US" dirty="0" smtClean="0">
              <a:solidFill>
                <a:schemeClr val="bg1"/>
              </a:solidFill>
            </a:endParaRPr>
          </a:p>
          <a:p>
            <a:pPr algn="ctr"/>
            <a:endParaRPr lang="en-US" dirty="0" smtClean="0">
              <a:solidFill>
                <a:schemeClr val="bg1"/>
              </a:solidFill>
            </a:endParaRPr>
          </a:p>
          <a:p>
            <a:pPr algn="ctr"/>
            <a:endParaRPr lang="en-US" dirty="0">
              <a:solidFill>
                <a:schemeClr val="bg1"/>
              </a:solidFill>
            </a:endParaRPr>
          </a:p>
          <a:p>
            <a:pPr algn="ctr"/>
            <a:endParaRPr lang="en-US" dirty="0" smtClean="0">
              <a:solidFill>
                <a:schemeClr val="bg1"/>
              </a:solidFill>
            </a:endParaRPr>
          </a:p>
          <a:p>
            <a:pPr algn="ctr"/>
            <a:endParaRPr lang="en-US" dirty="0" smtClean="0">
              <a:solidFill>
                <a:schemeClr val="bg1"/>
              </a:solidFill>
            </a:endParaRPr>
          </a:p>
          <a:p>
            <a:pPr algn="ctr"/>
            <a:endParaRPr lang="en-US" dirty="0">
              <a:solidFill>
                <a:schemeClr val="bg1"/>
              </a:solidFill>
            </a:endParaRPr>
          </a:p>
          <a:p>
            <a:pPr algn="ctr"/>
            <a:endParaRPr lang="en-US" dirty="0" smtClean="0">
              <a:solidFill>
                <a:schemeClr val="bg1"/>
              </a:solidFill>
            </a:endParaRPr>
          </a:p>
          <a:p>
            <a:pPr algn="ctr"/>
            <a:endParaRPr lang="en-US" dirty="0">
              <a:solidFill>
                <a:schemeClr val="bg1"/>
              </a:solidFill>
            </a:endParaRPr>
          </a:p>
          <a:p>
            <a:pPr algn="ctr"/>
            <a:endParaRPr lang="en-US" dirty="0" smtClean="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smtClean="0">
              <a:solidFill>
                <a:schemeClr val="bg1"/>
              </a:solidFill>
            </a:endParaRPr>
          </a:p>
          <a:p>
            <a:pPr algn="ctr"/>
            <a:endParaRPr lang="en-US" dirty="0" smtClean="0">
              <a:solidFill>
                <a:schemeClr val="bg1"/>
              </a:solidFill>
            </a:endParaRPr>
          </a:p>
          <a:p>
            <a:pPr algn="ctr"/>
            <a:endParaRPr lang="en-US" dirty="0">
              <a:solidFill>
                <a:schemeClr val="bg1"/>
              </a:solidFill>
            </a:endParaRPr>
          </a:p>
          <a:p>
            <a:pPr algn="ctr"/>
            <a:endParaRPr lang="en-US" dirty="0">
              <a:solidFill>
                <a:schemeClr val="bg1"/>
              </a:solidFill>
            </a:endParaRPr>
          </a:p>
          <a:p>
            <a:pPr algn="ctr"/>
            <a:r>
              <a:rPr lang="en-US" dirty="0" smtClean="0">
                <a:solidFill>
                  <a:schemeClr val="bg1"/>
                </a:solidFill>
              </a:rPr>
              <a:t>Junction terminal/box</a:t>
            </a:r>
          </a:p>
        </p:txBody>
      </p:sp>
      <p:sp>
        <p:nvSpPr>
          <p:cNvPr id="4" name="TextBox 3"/>
          <p:cNvSpPr txBox="1"/>
          <p:nvPr/>
        </p:nvSpPr>
        <p:spPr>
          <a:xfrm>
            <a:off x="634088" y="2536307"/>
            <a:ext cx="1553013" cy="3416320"/>
          </a:xfrm>
          <a:prstGeom prst="rect">
            <a:avLst/>
          </a:prstGeom>
          <a:solidFill>
            <a:srgbClr val="00B0F0"/>
          </a:solidFill>
        </p:spPr>
        <p:txBody>
          <a:bodyPr wrap="square" rtlCol="0">
            <a:spAutoFit/>
          </a:bodyPr>
          <a:lstStyle/>
          <a:p>
            <a:endParaRPr lang="en-US" dirty="0" smtClean="0">
              <a:solidFill>
                <a:schemeClr val="bg1"/>
              </a:solidFill>
            </a:endParaRPr>
          </a:p>
          <a:p>
            <a:endParaRPr lang="en-US" dirty="0" smtClean="0">
              <a:solidFill>
                <a:schemeClr val="bg1"/>
              </a:solidFill>
            </a:endParaRPr>
          </a:p>
          <a:p>
            <a:endParaRPr lang="en-US" dirty="0" smtClean="0">
              <a:solidFill>
                <a:schemeClr val="bg1"/>
              </a:solidFill>
            </a:endParaRPr>
          </a:p>
          <a:p>
            <a:endParaRPr lang="en-US" dirty="0">
              <a:solidFill>
                <a:schemeClr val="bg1"/>
              </a:solidFill>
            </a:endParaRPr>
          </a:p>
          <a:p>
            <a:endParaRPr lang="en-US" dirty="0" smtClean="0">
              <a:solidFill>
                <a:schemeClr val="bg1"/>
              </a:solidFill>
            </a:endParaRPr>
          </a:p>
          <a:p>
            <a:r>
              <a:rPr lang="en-US" dirty="0" smtClean="0">
                <a:solidFill>
                  <a:schemeClr val="bg1"/>
                </a:solidFill>
              </a:rPr>
              <a:t>12 V LiFePO4</a:t>
            </a:r>
            <a:endParaRPr lang="en-US" dirty="0">
              <a:solidFill>
                <a:schemeClr val="bg1"/>
              </a:solidFill>
            </a:endParaRPr>
          </a:p>
          <a:p>
            <a:pPr algn="ctr"/>
            <a:r>
              <a:rPr lang="en-US" dirty="0" smtClean="0">
                <a:solidFill>
                  <a:schemeClr val="bg1"/>
                </a:solidFill>
              </a:rPr>
              <a:t>Battery</a:t>
            </a:r>
          </a:p>
          <a:p>
            <a:endParaRPr lang="en-US" dirty="0" smtClean="0">
              <a:solidFill>
                <a:schemeClr val="bg1"/>
              </a:solidFill>
            </a:endParaRPr>
          </a:p>
          <a:p>
            <a:endParaRPr lang="en-US" dirty="0" smtClean="0">
              <a:solidFill>
                <a:schemeClr val="bg1"/>
              </a:solidFill>
            </a:endParaRPr>
          </a:p>
          <a:p>
            <a:endParaRPr lang="en-US" dirty="0" smtClean="0">
              <a:solidFill>
                <a:schemeClr val="bg1"/>
              </a:solidFill>
            </a:endParaRPr>
          </a:p>
          <a:p>
            <a:endParaRPr lang="en-US" dirty="0">
              <a:solidFill>
                <a:schemeClr val="bg1"/>
              </a:solidFill>
            </a:endParaRPr>
          </a:p>
          <a:p>
            <a:endParaRPr lang="en-US" dirty="0">
              <a:solidFill>
                <a:schemeClr val="bg1"/>
              </a:solidFill>
            </a:endParaRPr>
          </a:p>
        </p:txBody>
      </p:sp>
      <p:sp>
        <p:nvSpPr>
          <p:cNvPr id="6" name="TextBox 5"/>
          <p:cNvSpPr txBox="1"/>
          <p:nvPr/>
        </p:nvSpPr>
        <p:spPr>
          <a:xfrm>
            <a:off x="6436582" y="2898561"/>
            <a:ext cx="1542197" cy="1092607"/>
          </a:xfrm>
          <a:prstGeom prst="rect">
            <a:avLst/>
          </a:prstGeom>
          <a:solidFill>
            <a:srgbClr val="00B0F0"/>
          </a:solidFill>
        </p:spPr>
        <p:txBody>
          <a:bodyPr wrap="square" rtlCol="0">
            <a:spAutoFit/>
          </a:bodyPr>
          <a:lstStyle/>
          <a:p>
            <a:pPr algn="ctr"/>
            <a:endParaRPr lang="en-US" dirty="0" smtClean="0">
              <a:solidFill>
                <a:schemeClr val="bg1"/>
              </a:solidFill>
            </a:endParaRPr>
          </a:p>
          <a:p>
            <a:pPr algn="ctr"/>
            <a:endParaRPr lang="en-US" dirty="0" smtClean="0">
              <a:solidFill>
                <a:schemeClr val="bg1"/>
              </a:solidFill>
            </a:endParaRPr>
          </a:p>
          <a:p>
            <a:pPr algn="ctr"/>
            <a:endParaRPr lang="en-US" sz="1100" dirty="0">
              <a:solidFill>
                <a:schemeClr val="bg1"/>
              </a:solidFill>
            </a:endParaRPr>
          </a:p>
          <a:p>
            <a:pPr algn="ctr"/>
            <a:r>
              <a:rPr lang="en-US" dirty="0" smtClean="0">
                <a:solidFill>
                  <a:schemeClr val="bg1"/>
                </a:solidFill>
              </a:rPr>
              <a:t>Buck regulator</a:t>
            </a:r>
          </a:p>
        </p:txBody>
      </p:sp>
      <p:sp>
        <p:nvSpPr>
          <p:cNvPr id="27" name="TextBox 55"/>
          <p:cNvSpPr txBox="1"/>
          <p:nvPr/>
        </p:nvSpPr>
        <p:spPr>
          <a:xfrm rot="16200000">
            <a:off x="3141374" y="3661964"/>
            <a:ext cx="460141" cy="369332"/>
          </a:xfrm>
          <a:prstGeom prst="rect">
            <a:avLst/>
          </a:prstGeom>
          <a:noFill/>
          <a:ln w="38100">
            <a:solidFill>
              <a:schemeClr val="accent1">
                <a:shade val="5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smtClean="0"/>
              <a:t>R2</a:t>
            </a:r>
            <a:endParaRPr lang="en-US" b="1" dirty="0"/>
          </a:p>
        </p:txBody>
      </p:sp>
      <p:sp>
        <p:nvSpPr>
          <p:cNvPr id="28" name="TextBox 56"/>
          <p:cNvSpPr txBox="1"/>
          <p:nvPr/>
        </p:nvSpPr>
        <p:spPr>
          <a:xfrm rot="16200000">
            <a:off x="3116210" y="4611312"/>
            <a:ext cx="490149" cy="369332"/>
          </a:xfrm>
          <a:prstGeom prst="rect">
            <a:avLst/>
          </a:prstGeom>
          <a:noFill/>
          <a:ln w="38100">
            <a:solidFill>
              <a:schemeClr val="accent1">
                <a:shade val="5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smtClean="0"/>
              <a:t>R3</a:t>
            </a:r>
            <a:endParaRPr lang="en-US" b="1" dirty="0"/>
          </a:p>
        </p:txBody>
      </p:sp>
      <p:cxnSp>
        <p:nvCxnSpPr>
          <p:cNvPr id="29" name="Straight Connector 28"/>
          <p:cNvCxnSpPr>
            <a:stCxn id="28" idx="1"/>
          </p:cNvCxnSpPr>
          <p:nvPr/>
        </p:nvCxnSpPr>
        <p:spPr>
          <a:xfrm flipH="1">
            <a:off x="3360902" y="5041053"/>
            <a:ext cx="383" cy="3266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27" idx="1"/>
            <a:endCxn id="28" idx="3"/>
          </p:cNvCxnSpPr>
          <p:nvPr/>
        </p:nvCxnSpPr>
        <p:spPr>
          <a:xfrm flipH="1">
            <a:off x="3361285" y="4076701"/>
            <a:ext cx="10160" cy="47420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3306152" y="4176254"/>
            <a:ext cx="133350" cy="1183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32" name="Straight Connector 31"/>
          <p:cNvCxnSpPr>
            <a:endCxn id="27" idx="3"/>
          </p:cNvCxnSpPr>
          <p:nvPr/>
        </p:nvCxnSpPr>
        <p:spPr>
          <a:xfrm>
            <a:off x="3360902" y="3024192"/>
            <a:ext cx="10543" cy="59236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33" name="Straight Connector 32"/>
          <p:cNvCxnSpPr/>
          <p:nvPr/>
        </p:nvCxnSpPr>
        <p:spPr>
          <a:xfrm flipV="1">
            <a:off x="3871343" y="5884860"/>
            <a:ext cx="5724260" cy="1708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443003" y="5592472"/>
            <a:ext cx="1186744" cy="584775"/>
          </a:xfrm>
          <a:prstGeom prst="rect">
            <a:avLst/>
          </a:prstGeom>
          <a:noFill/>
        </p:spPr>
        <p:txBody>
          <a:bodyPr wrap="square" rtlCol="0">
            <a:spAutoFit/>
          </a:bodyPr>
          <a:lstStyle/>
          <a:p>
            <a:r>
              <a:rPr lang="en-US" sz="1600" b="1" dirty="0" smtClean="0"/>
              <a:t>For battery volt meter</a:t>
            </a:r>
            <a:endParaRPr lang="en-US" sz="1600" b="1" dirty="0"/>
          </a:p>
        </p:txBody>
      </p:sp>
      <p:cxnSp>
        <p:nvCxnSpPr>
          <p:cNvPr id="41" name="Straight Connector 40"/>
          <p:cNvCxnSpPr>
            <a:stCxn id="7" idx="2"/>
          </p:cNvCxnSpPr>
          <p:nvPr/>
        </p:nvCxnSpPr>
        <p:spPr>
          <a:xfrm>
            <a:off x="9566538" y="5594091"/>
            <a:ext cx="29065" cy="2907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510257" y="2731769"/>
            <a:ext cx="2112561" cy="2862322"/>
          </a:xfrm>
          <a:prstGeom prst="rect">
            <a:avLst/>
          </a:prstGeom>
          <a:solidFill>
            <a:srgbClr val="00B0F0"/>
          </a:solidFill>
        </p:spPr>
        <p:txBody>
          <a:bodyPr wrap="square" rtlCol="0">
            <a:spAutoFit/>
          </a:bodyPr>
          <a:lstStyle/>
          <a:p>
            <a:pPr algn="ctr"/>
            <a:endParaRPr lang="en-US" dirty="0" smtClean="0">
              <a:solidFill>
                <a:schemeClr val="bg1"/>
              </a:solidFill>
            </a:endParaRPr>
          </a:p>
          <a:p>
            <a:pPr algn="ctr"/>
            <a:endParaRPr lang="en-US" dirty="0">
              <a:solidFill>
                <a:schemeClr val="bg1"/>
              </a:solidFill>
            </a:endParaRPr>
          </a:p>
          <a:p>
            <a:pPr algn="ctr"/>
            <a:endParaRPr lang="en-US" dirty="0" smtClean="0">
              <a:solidFill>
                <a:schemeClr val="bg1"/>
              </a:solidFill>
            </a:endParaRPr>
          </a:p>
          <a:p>
            <a:pPr algn="ctr"/>
            <a:endParaRPr lang="en-US" dirty="0" smtClean="0">
              <a:solidFill>
                <a:schemeClr val="bg1"/>
              </a:solidFill>
            </a:endParaRPr>
          </a:p>
          <a:p>
            <a:pPr algn="ctr"/>
            <a:endParaRPr lang="en-US" dirty="0">
              <a:solidFill>
                <a:schemeClr val="bg1"/>
              </a:solidFill>
            </a:endParaRPr>
          </a:p>
          <a:p>
            <a:pPr algn="ctr"/>
            <a:endParaRPr lang="en-US" dirty="0" smtClean="0">
              <a:solidFill>
                <a:schemeClr val="bg1"/>
              </a:solidFill>
            </a:endParaRPr>
          </a:p>
          <a:p>
            <a:pPr algn="ctr"/>
            <a:endParaRPr lang="en-US" dirty="0" smtClean="0">
              <a:solidFill>
                <a:schemeClr val="bg1"/>
              </a:solidFill>
            </a:endParaRPr>
          </a:p>
          <a:p>
            <a:pPr algn="ctr"/>
            <a:endParaRPr lang="en-US" dirty="0">
              <a:solidFill>
                <a:schemeClr val="bg1"/>
              </a:solidFill>
            </a:endParaRPr>
          </a:p>
          <a:p>
            <a:pPr algn="ctr"/>
            <a:r>
              <a:rPr lang="en-US" dirty="0" smtClean="0">
                <a:solidFill>
                  <a:schemeClr val="bg1"/>
                </a:solidFill>
              </a:rPr>
              <a:t>Shield</a:t>
            </a:r>
          </a:p>
          <a:p>
            <a:pPr algn="ctr"/>
            <a:endParaRPr lang="en-US" dirty="0" smtClean="0">
              <a:solidFill>
                <a:schemeClr val="bg1"/>
              </a:solidFill>
            </a:endParaRPr>
          </a:p>
        </p:txBody>
      </p:sp>
      <p:sp>
        <p:nvSpPr>
          <p:cNvPr id="47" name="Oval 46"/>
          <p:cNvSpPr/>
          <p:nvPr/>
        </p:nvSpPr>
        <p:spPr>
          <a:xfrm>
            <a:off x="3294227" y="2965961"/>
            <a:ext cx="133350" cy="125837"/>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55" name="Straight Connector 54"/>
          <p:cNvCxnSpPr/>
          <p:nvPr/>
        </p:nvCxnSpPr>
        <p:spPr>
          <a:xfrm flipV="1">
            <a:off x="3439502" y="4244467"/>
            <a:ext cx="448870" cy="93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3888372" y="4264128"/>
            <a:ext cx="0" cy="16207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187101" y="3023560"/>
            <a:ext cx="8560754" cy="17934"/>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p:nvCxnSpPr>
        <p:spPr>
          <a:xfrm flipH="1">
            <a:off x="2187101" y="5367718"/>
            <a:ext cx="1889599"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a:off x="4060121" y="3371748"/>
            <a:ext cx="3783" cy="202192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44" idx="2"/>
          </p:cNvCxnSpPr>
          <p:nvPr/>
        </p:nvCxnSpPr>
        <p:spPr>
          <a:xfrm flipH="1" flipV="1">
            <a:off x="4076702" y="3371749"/>
            <a:ext cx="1507384" cy="515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879574" y="1345562"/>
            <a:ext cx="4839" cy="16671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8" name="Straight Connector 17"/>
          <p:cNvCxnSpPr/>
          <p:nvPr/>
        </p:nvCxnSpPr>
        <p:spPr>
          <a:xfrm flipH="1" flipV="1">
            <a:off x="5612574" y="1345562"/>
            <a:ext cx="30356" cy="207790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439219" y="1429082"/>
            <a:ext cx="12279" cy="158365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p:cNvCxnSpPr>
            <a:endCxn id="11" idx="2"/>
          </p:cNvCxnSpPr>
          <p:nvPr/>
        </p:nvCxnSpPr>
        <p:spPr>
          <a:xfrm flipH="1" flipV="1">
            <a:off x="5055218" y="1429082"/>
            <a:ext cx="32659" cy="196724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4828880" y="2934877"/>
            <a:ext cx="133350" cy="125837"/>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 name="Oval 39"/>
          <p:cNvSpPr/>
          <p:nvPr/>
        </p:nvSpPr>
        <p:spPr>
          <a:xfrm>
            <a:off x="5391091" y="2945574"/>
            <a:ext cx="133350" cy="125837"/>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2" name="Oval 41"/>
          <p:cNvSpPr/>
          <p:nvPr/>
        </p:nvSpPr>
        <p:spPr>
          <a:xfrm>
            <a:off x="3292292" y="5313088"/>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Oval 42"/>
          <p:cNvSpPr/>
          <p:nvPr/>
        </p:nvSpPr>
        <p:spPr>
          <a:xfrm>
            <a:off x="5018695" y="3317118"/>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Oval 43"/>
          <p:cNvSpPr/>
          <p:nvPr/>
        </p:nvSpPr>
        <p:spPr>
          <a:xfrm>
            <a:off x="5584086" y="3322276"/>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5" name="Picture 44"/>
          <p:cNvPicPr>
            <a:picLocks noChangeAspect="1"/>
          </p:cNvPicPr>
          <p:nvPr/>
        </p:nvPicPr>
        <p:blipFill rotWithShape="1">
          <a:blip r:embed="rId2"/>
          <a:srcRect t="1" b="22832"/>
          <a:stretch/>
        </p:blipFill>
        <p:spPr>
          <a:xfrm rot="5400000">
            <a:off x="5587844" y="3056369"/>
            <a:ext cx="561975" cy="294007"/>
          </a:xfrm>
          <a:prstGeom prst="rect">
            <a:avLst/>
          </a:prstGeom>
        </p:spPr>
      </p:pic>
      <p:pic>
        <p:nvPicPr>
          <p:cNvPr id="49" name="Picture 48"/>
          <p:cNvPicPr>
            <a:picLocks noChangeAspect="1"/>
          </p:cNvPicPr>
          <p:nvPr/>
        </p:nvPicPr>
        <p:blipFill rotWithShape="1">
          <a:blip r:embed="rId2"/>
          <a:srcRect t="1" b="22832"/>
          <a:stretch/>
        </p:blipFill>
        <p:spPr>
          <a:xfrm rot="10800000">
            <a:off x="5244039" y="1858218"/>
            <a:ext cx="561975" cy="294007"/>
          </a:xfrm>
          <a:prstGeom prst="rect">
            <a:avLst/>
          </a:prstGeom>
        </p:spPr>
      </p:pic>
      <p:pic>
        <p:nvPicPr>
          <p:cNvPr id="50" name="Picture 49"/>
          <p:cNvPicPr>
            <a:picLocks noChangeAspect="1"/>
          </p:cNvPicPr>
          <p:nvPr/>
        </p:nvPicPr>
        <p:blipFill rotWithShape="1">
          <a:blip r:embed="rId2"/>
          <a:srcRect t="1" b="22832"/>
          <a:stretch/>
        </p:blipFill>
        <p:spPr>
          <a:xfrm rot="10800000">
            <a:off x="4686449" y="1843941"/>
            <a:ext cx="561975" cy="294007"/>
          </a:xfrm>
          <a:prstGeom prst="rect">
            <a:avLst/>
          </a:prstGeom>
        </p:spPr>
      </p:pic>
      <p:sp>
        <p:nvSpPr>
          <p:cNvPr id="51" name="Rectangle 50"/>
          <p:cNvSpPr/>
          <p:nvPr/>
        </p:nvSpPr>
        <p:spPr>
          <a:xfrm rot="16200000">
            <a:off x="4636516" y="3803100"/>
            <a:ext cx="1020407" cy="350486"/>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ACS712</a:t>
            </a:r>
            <a:endParaRPr lang="en-US" dirty="0"/>
          </a:p>
        </p:txBody>
      </p:sp>
      <p:pic>
        <p:nvPicPr>
          <p:cNvPr id="52" name="Picture 51"/>
          <p:cNvPicPr>
            <a:picLocks noChangeAspect="1"/>
          </p:cNvPicPr>
          <p:nvPr/>
        </p:nvPicPr>
        <p:blipFill>
          <a:blip r:embed="rId3"/>
          <a:stretch>
            <a:fillRect/>
          </a:stretch>
        </p:blipFill>
        <p:spPr>
          <a:xfrm>
            <a:off x="4387703" y="3112128"/>
            <a:ext cx="583773" cy="1376419"/>
          </a:xfrm>
          <a:prstGeom prst="rect">
            <a:avLst/>
          </a:prstGeom>
        </p:spPr>
      </p:pic>
      <p:sp>
        <p:nvSpPr>
          <p:cNvPr id="53" name="TextBox 52"/>
          <p:cNvSpPr txBox="1"/>
          <p:nvPr/>
        </p:nvSpPr>
        <p:spPr>
          <a:xfrm>
            <a:off x="5928025" y="2685006"/>
            <a:ext cx="651887" cy="338554"/>
          </a:xfrm>
          <a:prstGeom prst="rect">
            <a:avLst/>
          </a:prstGeom>
          <a:noFill/>
        </p:spPr>
        <p:txBody>
          <a:bodyPr wrap="square" rtlCol="0">
            <a:spAutoFit/>
          </a:bodyPr>
          <a:lstStyle/>
          <a:p>
            <a:r>
              <a:rPr lang="en-US" sz="1600" b="1" dirty="0" smtClean="0"/>
              <a:t>12V</a:t>
            </a:r>
            <a:endParaRPr lang="en-US" sz="1600" b="1" dirty="0"/>
          </a:p>
        </p:txBody>
      </p:sp>
      <p:sp>
        <p:nvSpPr>
          <p:cNvPr id="54" name="TextBox 53"/>
          <p:cNvSpPr txBox="1"/>
          <p:nvPr/>
        </p:nvSpPr>
        <p:spPr>
          <a:xfrm>
            <a:off x="8069845" y="2674186"/>
            <a:ext cx="651887" cy="338554"/>
          </a:xfrm>
          <a:prstGeom prst="rect">
            <a:avLst/>
          </a:prstGeom>
          <a:noFill/>
        </p:spPr>
        <p:txBody>
          <a:bodyPr wrap="square" rtlCol="0">
            <a:spAutoFit/>
          </a:bodyPr>
          <a:lstStyle/>
          <a:p>
            <a:r>
              <a:rPr lang="en-US" sz="1600" b="1" dirty="0" smtClean="0"/>
              <a:t>5V</a:t>
            </a:r>
            <a:endParaRPr lang="en-US" sz="1600" b="1" dirty="0"/>
          </a:p>
        </p:txBody>
      </p:sp>
      <p:sp>
        <p:nvSpPr>
          <p:cNvPr id="56" name="TextBox 55"/>
          <p:cNvSpPr txBox="1"/>
          <p:nvPr/>
        </p:nvSpPr>
        <p:spPr>
          <a:xfrm>
            <a:off x="2631900" y="2594464"/>
            <a:ext cx="651887" cy="338554"/>
          </a:xfrm>
          <a:prstGeom prst="rect">
            <a:avLst/>
          </a:prstGeom>
          <a:noFill/>
        </p:spPr>
        <p:txBody>
          <a:bodyPr wrap="square" rtlCol="0">
            <a:spAutoFit/>
          </a:bodyPr>
          <a:lstStyle/>
          <a:p>
            <a:r>
              <a:rPr lang="en-US" sz="1600" b="1" dirty="0" smtClean="0"/>
              <a:t>12V</a:t>
            </a:r>
            <a:endParaRPr lang="en-US" sz="1600" b="1" dirty="0"/>
          </a:p>
        </p:txBody>
      </p:sp>
      <p:sp>
        <p:nvSpPr>
          <p:cNvPr id="2" name="Left-Right Arrow 1"/>
          <p:cNvSpPr/>
          <p:nvPr/>
        </p:nvSpPr>
        <p:spPr>
          <a:xfrm rot="1830422">
            <a:off x="5636429" y="1661912"/>
            <a:ext cx="3671903" cy="441693"/>
          </a:xfrm>
          <a:prstGeom prst="leftRightArrow">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Distance: </a:t>
            </a:r>
            <a:r>
              <a:rPr lang="en-US" dirty="0"/>
              <a:t>5</a:t>
            </a:r>
            <a:r>
              <a:rPr lang="en-US" dirty="0" smtClean="0"/>
              <a:t> cm (2”)</a:t>
            </a:r>
            <a:endParaRPr lang="en-US" dirty="0"/>
          </a:p>
        </p:txBody>
      </p:sp>
      <p:cxnSp>
        <p:nvCxnSpPr>
          <p:cNvPr id="46" name="Straight Connector 45"/>
          <p:cNvCxnSpPr/>
          <p:nvPr/>
        </p:nvCxnSpPr>
        <p:spPr>
          <a:xfrm flipV="1">
            <a:off x="3727273" y="4244388"/>
            <a:ext cx="0" cy="53842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3735823" y="4874900"/>
            <a:ext cx="8526" cy="5187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Oval 59"/>
          <p:cNvSpPr/>
          <p:nvPr/>
        </p:nvSpPr>
        <p:spPr>
          <a:xfrm>
            <a:off x="3655152" y="4204936"/>
            <a:ext cx="133350" cy="1183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1" name="Oval 60"/>
          <p:cNvSpPr/>
          <p:nvPr/>
        </p:nvSpPr>
        <p:spPr>
          <a:xfrm>
            <a:off x="3669148" y="5313088"/>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2" name="Straight Connector 61"/>
          <p:cNvCxnSpPr/>
          <p:nvPr/>
        </p:nvCxnSpPr>
        <p:spPr>
          <a:xfrm flipH="1">
            <a:off x="3598464" y="4778861"/>
            <a:ext cx="225882" cy="529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3608576" y="4867897"/>
            <a:ext cx="215770" cy="70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ectangular Callout 35"/>
          <p:cNvSpPr/>
          <p:nvPr/>
        </p:nvSpPr>
        <p:spPr>
          <a:xfrm>
            <a:off x="4004724" y="5255012"/>
            <a:ext cx="1319114" cy="326665"/>
          </a:xfrm>
          <a:prstGeom prst="wedgeRectCallout">
            <a:avLst>
              <a:gd name="adj1" fmla="val -62573"/>
              <a:gd name="adj2" fmla="val -16396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10µ &amp; 0.1µ</a:t>
            </a:r>
          </a:p>
        </p:txBody>
      </p:sp>
      <p:sp>
        <p:nvSpPr>
          <p:cNvPr id="64" name="Rectangular Callout 63"/>
          <p:cNvSpPr/>
          <p:nvPr/>
        </p:nvSpPr>
        <p:spPr>
          <a:xfrm>
            <a:off x="1292102" y="4610054"/>
            <a:ext cx="1310152" cy="477898"/>
          </a:xfrm>
          <a:prstGeom prst="wedgeRectCallout">
            <a:avLst>
              <a:gd name="adj1" fmla="val 42938"/>
              <a:gd name="adj2" fmla="val -142269"/>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100µF- 470µF</a:t>
            </a:r>
            <a:endParaRPr lang="en-US" dirty="0">
              <a:solidFill>
                <a:schemeClr val="tx1"/>
              </a:solidFill>
            </a:endParaRPr>
          </a:p>
        </p:txBody>
      </p:sp>
      <p:cxnSp>
        <p:nvCxnSpPr>
          <p:cNvPr id="66" name="Straight Connector 65"/>
          <p:cNvCxnSpPr/>
          <p:nvPr/>
        </p:nvCxnSpPr>
        <p:spPr>
          <a:xfrm flipH="1" flipV="1">
            <a:off x="2648615" y="3112128"/>
            <a:ext cx="15868" cy="8966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2670897" y="4100870"/>
            <a:ext cx="2136" cy="12162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Oval 68"/>
          <p:cNvSpPr/>
          <p:nvPr/>
        </p:nvSpPr>
        <p:spPr>
          <a:xfrm>
            <a:off x="2606358" y="5309084"/>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70" name="Straight Connector 69"/>
          <p:cNvCxnSpPr/>
          <p:nvPr/>
        </p:nvCxnSpPr>
        <p:spPr>
          <a:xfrm flipH="1">
            <a:off x="2535674" y="4004831"/>
            <a:ext cx="225882" cy="529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2545786" y="4093867"/>
            <a:ext cx="215770" cy="70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flipV="1">
            <a:off x="10356682" y="2965032"/>
            <a:ext cx="8550" cy="23132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10365232" y="3294751"/>
            <a:ext cx="0" cy="2387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p:cNvSpPr/>
          <p:nvPr/>
        </p:nvSpPr>
        <p:spPr>
          <a:xfrm>
            <a:off x="10284561" y="2978745"/>
            <a:ext cx="133350" cy="11838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5" name="Oval 84"/>
          <p:cNvSpPr/>
          <p:nvPr/>
        </p:nvSpPr>
        <p:spPr>
          <a:xfrm>
            <a:off x="10298557" y="3384404"/>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86" name="Straight Connector 85"/>
          <p:cNvCxnSpPr/>
          <p:nvPr/>
        </p:nvCxnSpPr>
        <p:spPr>
          <a:xfrm flipH="1">
            <a:off x="10227873" y="3198712"/>
            <a:ext cx="225882" cy="529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a:off x="10237985" y="3287748"/>
            <a:ext cx="215770" cy="70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Oval 87"/>
          <p:cNvSpPr/>
          <p:nvPr/>
        </p:nvSpPr>
        <p:spPr>
          <a:xfrm>
            <a:off x="2571117" y="2966145"/>
            <a:ext cx="133350" cy="125837"/>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9" name="Rectangle 88"/>
          <p:cNvSpPr/>
          <p:nvPr/>
        </p:nvSpPr>
        <p:spPr>
          <a:xfrm rot="5400000">
            <a:off x="5133454" y="2399075"/>
            <a:ext cx="623808" cy="24765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0" name="Rectangle 89"/>
          <p:cNvSpPr/>
          <p:nvPr/>
        </p:nvSpPr>
        <p:spPr>
          <a:xfrm rot="5400000">
            <a:off x="4564234" y="2417240"/>
            <a:ext cx="623808" cy="24765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7" name="TextBox 96"/>
          <p:cNvSpPr txBox="1"/>
          <p:nvPr/>
        </p:nvSpPr>
        <p:spPr>
          <a:xfrm>
            <a:off x="10897312" y="2830714"/>
            <a:ext cx="999412" cy="1015663"/>
          </a:xfrm>
          <a:prstGeom prst="rect">
            <a:avLst/>
          </a:prstGeom>
          <a:solidFill>
            <a:schemeClr val="tx2">
              <a:lumMod val="20000"/>
              <a:lumOff val="80000"/>
            </a:schemeClr>
          </a:solidFill>
        </p:spPr>
        <p:txBody>
          <a:bodyPr wrap="square" rtlCol="0">
            <a:spAutoFit/>
          </a:bodyPr>
          <a:lstStyle/>
          <a:p>
            <a:r>
              <a:rPr lang="en-US" sz="2000" b="1" dirty="0" smtClean="0"/>
              <a:t>5Vin</a:t>
            </a:r>
          </a:p>
          <a:p>
            <a:r>
              <a:rPr lang="en-US" sz="2000" b="1" dirty="0" smtClean="0"/>
              <a:t>GND</a:t>
            </a:r>
          </a:p>
          <a:p>
            <a:r>
              <a:rPr lang="en-US" sz="2000" b="1" dirty="0" smtClean="0"/>
              <a:t>MCU</a:t>
            </a:r>
            <a:endParaRPr lang="en-US" b="1" dirty="0"/>
          </a:p>
        </p:txBody>
      </p:sp>
      <p:sp>
        <p:nvSpPr>
          <p:cNvPr id="99" name="TextBox 98"/>
          <p:cNvSpPr txBox="1"/>
          <p:nvPr/>
        </p:nvSpPr>
        <p:spPr>
          <a:xfrm>
            <a:off x="9390730" y="5160289"/>
            <a:ext cx="651887" cy="338554"/>
          </a:xfrm>
          <a:prstGeom prst="rect">
            <a:avLst/>
          </a:prstGeom>
          <a:noFill/>
        </p:spPr>
        <p:txBody>
          <a:bodyPr wrap="square" rtlCol="0">
            <a:spAutoFit/>
          </a:bodyPr>
          <a:lstStyle/>
          <a:p>
            <a:r>
              <a:rPr lang="en-US" sz="1600" b="1" dirty="0" smtClean="0"/>
              <a:t>A0</a:t>
            </a:r>
            <a:endParaRPr lang="en-US" sz="1600" b="1" dirty="0"/>
          </a:p>
        </p:txBody>
      </p:sp>
      <p:sp>
        <p:nvSpPr>
          <p:cNvPr id="109" name="Rectangular Callout 108"/>
          <p:cNvSpPr/>
          <p:nvPr/>
        </p:nvSpPr>
        <p:spPr>
          <a:xfrm>
            <a:off x="10577434" y="2277079"/>
            <a:ext cx="1271665" cy="326665"/>
          </a:xfrm>
          <a:prstGeom prst="wedgeRectCallout">
            <a:avLst>
              <a:gd name="adj1" fmla="val -65642"/>
              <a:gd name="adj2" fmla="val 239452"/>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10µ &amp; 0.1µ</a:t>
            </a:r>
            <a:endParaRPr lang="en-US" dirty="0">
              <a:solidFill>
                <a:schemeClr val="tx1"/>
              </a:solidFill>
            </a:endParaRPr>
          </a:p>
        </p:txBody>
      </p:sp>
      <p:cxnSp>
        <p:nvCxnSpPr>
          <p:cNvPr id="110" name="Straight Connector 109"/>
          <p:cNvCxnSpPr/>
          <p:nvPr/>
        </p:nvCxnSpPr>
        <p:spPr>
          <a:xfrm flipV="1">
            <a:off x="4752312" y="4176254"/>
            <a:ext cx="3731405" cy="52315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4572000" y="4778861"/>
            <a:ext cx="5793232" cy="17117"/>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112" name="Straight Connector 111"/>
          <p:cNvCxnSpPr/>
          <p:nvPr/>
        </p:nvCxnSpPr>
        <p:spPr>
          <a:xfrm flipH="1" flipV="1">
            <a:off x="4828881" y="4580297"/>
            <a:ext cx="5116120" cy="12044"/>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14" name="Straight Connector 113"/>
          <p:cNvCxnSpPr/>
          <p:nvPr/>
        </p:nvCxnSpPr>
        <p:spPr>
          <a:xfrm flipH="1">
            <a:off x="9938349" y="3109296"/>
            <a:ext cx="3135" cy="148326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6" name="Oval 115"/>
          <p:cNvSpPr/>
          <p:nvPr/>
        </p:nvSpPr>
        <p:spPr>
          <a:xfrm>
            <a:off x="9878326" y="2989215"/>
            <a:ext cx="133350" cy="109261"/>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18" name="Straight Connector 117"/>
          <p:cNvCxnSpPr/>
          <p:nvPr/>
        </p:nvCxnSpPr>
        <p:spPr>
          <a:xfrm>
            <a:off x="4819804" y="4444683"/>
            <a:ext cx="10727" cy="13001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10359232" y="3483848"/>
            <a:ext cx="6000" cy="1312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4576781" y="4444683"/>
            <a:ext cx="24011" cy="31653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4702830" y="4453505"/>
            <a:ext cx="32939" cy="24590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33" name="TextBox 132"/>
          <p:cNvSpPr txBox="1"/>
          <p:nvPr/>
        </p:nvSpPr>
        <p:spPr>
          <a:xfrm>
            <a:off x="8452172" y="3984766"/>
            <a:ext cx="651887" cy="338554"/>
          </a:xfrm>
          <a:prstGeom prst="rect">
            <a:avLst/>
          </a:prstGeom>
          <a:noFill/>
        </p:spPr>
        <p:txBody>
          <a:bodyPr wrap="square" rtlCol="0">
            <a:spAutoFit/>
          </a:bodyPr>
          <a:lstStyle/>
          <a:p>
            <a:r>
              <a:rPr lang="en-US" sz="1600" b="1" dirty="0" smtClean="0"/>
              <a:t>A1</a:t>
            </a:r>
            <a:endParaRPr lang="en-US" sz="1600" b="1" dirty="0"/>
          </a:p>
        </p:txBody>
      </p:sp>
      <p:sp>
        <p:nvSpPr>
          <p:cNvPr id="11" name="TextBox 10"/>
          <p:cNvSpPr txBox="1"/>
          <p:nvPr/>
        </p:nvSpPr>
        <p:spPr>
          <a:xfrm>
            <a:off x="4284119" y="505752"/>
            <a:ext cx="1542197" cy="923330"/>
          </a:xfrm>
          <a:prstGeom prst="rect">
            <a:avLst/>
          </a:prstGeom>
          <a:solidFill>
            <a:srgbClr val="00B0F0"/>
          </a:solidFill>
        </p:spPr>
        <p:txBody>
          <a:bodyPr wrap="square" rtlCol="0">
            <a:spAutoFit/>
          </a:bodyPr>
          <a:lstStyle/>
          <a:p>
            <a:pPr algn="ctr"/>
            <a:r>
              <a:rPr lang="en-US" dirty="0" smtClean="0">
                <a:solidFill>
                  <a:schemeClr val="bg1"/>
                </a:solidFill>
              </a:rPr>
              <a:t>2xMotor controller (2x15A)</a:t>
            </a:r>
            <a:endParaRPr lang="en-US" dirty="0">
              <a:solidFill>
                <a:schemeClr val="bg1"/>
              </a:solidFill>
            </a:endParaRPr>
          </a:p>
        </p:txBody>
      </p:sp>
      <p:sp>
        <p:nvSpPr>
          <p:cNvPr id="136" name="TextBox 135"/>
          <p:cNvSpPr txBox="1"/>
          <p:nvPr/>
        </p:nvSpPr>
        <p:spPr>
          <a:xfrm>
            <a:off x="4043403" y="2329248"/>
            <a:ext cx="889272" cy="584775"/>
          </a:xfrm>
          <a:prstGeom prst="rect">
            <a:avLst/>
          </a:prstGeom>
          <a:noFill/>
        </p:spPr>
        <p:txBody>
          <a:bodyPr wrap="square" rtlCol="0">
            <a:spAutoFit/>
          </a:bodyPr>
          <a:lstStyle/>
          <a:p>
            <a:r>
              <a:rPr lang="en-US" sz="1600" b="1" dirty="0" smtClean="0"/>
              <a:t>2x15A fuses</a:t>
            </a:r>
            <a:endParaRPr lang="en-US" sz="1600" b="1" dirty="0"/>
          </a:p>
        </p:txBody>
      </p:sp>
      <p:sp>
        <p:nvSpPr>
          <p:cNvPr id="137" name="Rectangular Callout 136"/>
          <p:cNvSpPr/>
          <p:nvPr/>
        </p:nvSpPr>
        <p:spPr>
          <a:xfrm>
            <a:off x="1063256" y="257375"/>
            <a:ext cx="1757260" cy="1374076"/>
          </a:xfrm>
          <a:prstGeom prst="wedgeRectCallout">
            <a:avLst>
              <a:gd name="adj1" fmla="val 52210"/>
              <a:gd name="adj2" fmla="val 94592"/>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Top &amp; Bottom cupper layers with max. pour, connected with array of vias</a:t>
            </a:r>
            <a:endParaRPr lang="en-US" dirty="0">
              <a:solidFill>
                <a:schemeClr val="tx1"/>
              </a:solidFill>
            </a:endParaRPr>
          </a:p>
        </p:txBody>
      </p:sp>
      <p:sp>
        <p:nvSpPr>
          <p:cNvPr id="138" name="TextBox 137"/>
          <p:cNvSpPr txBox="1"/>
          <p:nvPr/>
        </p:nvSpPr>
        <p:spPr>
          <a:xfrm rot="21064878">
            <a:off x="6668675" y="4020528"/>
            <a:ext cx="1186744" cy="584775"/>
          </a:xfrm>
          <a:prstGeom prst="rect">
            <a:avLst/>
          </a:prstGeom>
          <a:noFill/>
        </p:spPr>
        <p:txBody>
          <a:bodyPr wrap="square" rtlCol="0">
            <a:spAutoFit/>
          </a:bodyPr>
          <a:lstStyle/>
          <a:p>
            <a:r>
              <a:rPr lang="en-US" sz="1600" b="1" dirty="0" smtClean="0"/>
              <a:t>For battery amp meter</a:t>
            </a:r>
            <a:endParaRPr lang="en-US" sz="1600" b="1" dirty="0"/>
          </a:p>
        </p:txBody>
      </p:sp>
      <p:sp>
        <p:nvSpPr>
          <p:cNvPr id="139" name="Rectangular Callout 138"/>
          <p:cNvSpPr/>
          <p:nvPr/>
        </p:nvSpPr>
        <p:spPr>
          <a:xfrm>
            <a:off x="2529728" y="5579567"/>
            <a:ext cx="1214621" cy="328925"/>
          </a:xfrm>
          <a:prstGeom prst="wedgeRectCallout">
            <a:avLst>
              <a:gd name="adj1" fmla="val -16955"/>
              <a:gd name="adj2" fmla="val -107671"/>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3mm trace</a:t>
            </a:r>
            <a:endParaRPr lang="en-US" dirty="0">
              <a:solidFill>
                <a:schemeClr val="tx1"/>
              </a:solidFill>
            </a:endParaRPr>
          </a:p>
        </p:txBody>
      </p:sp>
      <p:sp>
        <p:nvSpPr>
          <p:cNvPr id="140" name="Rectangular Callout 139"/>
          <p:cNvSpPr/>
          <p:nvPr/>
        </p:nvSpPr>
        <p:spPr>
          <a:xfrm>
            <a:off x="7939553" y="1654539"/>
            <a:ext cx="1214621" cy="438300"/>
          </a:xfrm>
          <a:prstGeom prst="wedgeRectCallout">
            <a:avLst>
              <a:gd name="adj1" fmla="val 37118"/>
              <a:gd name="adj2" fmla="val 359561"/>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r>
              <a:rPr lang="en-US" dirty="0" smtClean="0">
                <a:solidFill>
                  <a:schemeClr val="tx1"/>
                </a:solidFill>
              </a:rPr>
              <a:t>mm trace</a:t>
            </a:r>
            <a:endParaRPr lang="en-US" dirty="0">
              <a:solidFill>
                <a:schemeClr val="tx1"/>
              </a:solidFill>
            </a:endParaRPr>
          </a:p>
        </p:txBody>
      </p:sp>
      <p:sp>
        <p:nvSpPr>
          <p:cNvPr id="141" name="Rectangular Callout 140"/>
          <p:cNvSpPr/>
          <p:nvPr/>
        </p:nvSpPr>
        <p:spPr>
          <a:xfrm>
            <a:off x="3150193" y="1933075"/>
            <a:ext cx="1214621" cy="438300"/>
          </a:xfrm>
          <a:prstGeom prst="wedgeRectCallout">
            <a:avLst>
              <a:gd name="adj1" fmla="val -14329"/>
              <a:gd name="adj2" fmla="val 185858"/>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3mm trace</a:t>
            </a:r>
            <a:endParaRPr lang="en-US" dirty="0">
              <a:solidFill>
                <a:schemeClr val="tx1"/>
              </a:solidFill>
            </a:endParaRPr>
          </a:p>
        </p:txBody>
      </p:sp>
      <p:sp>
        <p:nvSpPr>
          <p:cNvPr id="142" name="Rectangular Callout 141"/>
          <p:cNvSpPr/>
          <p:nvPr/>
        </p:nvSpPr>
        <p:spPr>
          <a:xfrm>
            <a:off x="9938349" y="1624790"/>
            <a:ext cx="1214621" cy="438300"/>
          </a:xfrm>
          <a:prstGeom prst="wedgeRectCallout">
            <a:avLst>
              <a:gd name="adj1" fmla="val -60789"/>
              <a:gd name="adj2" fmla="val 264428"/>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r>
              <a:rPr lang="en-US" dirty="0" smtClean="0">
                <a:solidFill>
                  <a:schemeClr val="tx1"/>
                </a:solidFill>
              </a:rPr>
              <a:t>mm trace</a:t>
            </a:r>
            <a:endParaRPr lang="en-US" dirty="0">
              <a:solidFill>
                <a:schemeClr val="tx1"/>
              </a:solidFill>
            </a:endParaRPr>
          </a:p>
        </p:txBody>
      </p:sp>
      <p:sp>
        <p:nvSpPr>
          <p:cNvPr id="152" name="Rectangle 151"/>
          <p:cNvSpPr/>
          <p:nvPr/>
        </p:nvSpPr>
        <p:spPr>
          <a:xfrm>
            <a:off x="9090807" y="2905237"/>
            <a:ext cx="623808" cy="247651"/>
          </a:xfrm>
          <a:prstGeom prst="rect">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1" name="Left-Right Arrow 90"/>
          <p:cNvSpPr/>
          <p:nvPr/>
        </p:nvSpPr>
        <p:spPr>
          <a:xfrm>
            <a:off x="6000695" y="5152825"/>
            <a:ext cx="2507299" cy="441693"/>
          </a:xfrm>
          <a:prstGeom prst="leftRightArrow">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Distance: </a:t>
            </a:r>
            <a:r>
              <a:rPr lang="en-US" dirty="0"/>
              <a:t>5</a:t>
            </a:r>
            <a:r>
              <a:rPr lang="en-US" dirty="0" smtClean="0"/>
              <a:t> cm (2”)</a:t>
            </a:r>
            <a:endParaRPr lang="en-US" dirty="0"/>
          </a:p>
        </p:txBody>
      </p:sp>
      <p:sp>
        <p:nvSpPr>
          <p:cNvPr id="92" name="Isosceles Triangle 91"/>
          <p:cNvSpPr/>
          <p:nvPr/>
        </p:nvSpPr>
        <p:spPr>
          <a:xfrm rot="5400000">
            <a:off x="2217251" y="2894780"/>
            <a:ext cx="247650" cy="207563"/>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3" name="Isosceles Triangle 92"/>
          <p:cNvSpPr/>
          <p:nvPr/>
        </p:nvSpPr>
        <p:spPr>
          <a:xfrm rot="5400000">
            <a:off x="10722141" y="2937545"/>
            <a:ext cx="247650" cy="207563"/>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4" name="Isosceles Triangle 93"/>
          <p:cNvSpPr/>
          <p:nvPr/>
        </p:nvSpPr>
        <p:spPr>
          <a:xfrm rot="16200000">
            <a:off x="7996262" y="4496315"/>
            <a:ext cx="247650" cy="207563"/>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00" name="Straight Connector 99"/>
          <p:cNvCxnSpPr/>
          <p:nvPr/>
        </p:nvCxnSpPr>
        <p:spPr>
          <a:xfrm flipH="1" flipV="1">
            <a:off x="5953157" y="3403455"/>
            <a:ext cx="4944155" cy="64684"/>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pic>
        <p:nvPicPr>
          <p:cNvPr id="95" name="Picture 94"/>
          <p:cNvPicPr>
            <a:picLocks noChangeAspect="1"/>
          </p:cNvPicPr>
          <p:nvPr/>
        </p:nvPicPr>
        <p:blipFill rotWithShape="1">
          <a:blip r:embed="rId2"/>
          <a:srcRect t="1" b="22832"/>
          <a:stretch/>
        </p:blipFill>
        <p:spPr>
          <a:xfrm rot="5400000">
            <a:off x="6280370" y="3067557"/>
            <a:ext cx="704623" cy="294007"/>
          </a:xfrm>
          <a:prstGeom prst="rect">
            <a:avLst/>
          </a:prstGeom>
        </p:spPr>
      </p:pic>
      <p:pic>
        <p:nvPicPr>
          <p:cNvPr id="96" name="Picture 95"/>
          <p:cNvPicPr>
            <a:picLocks noChangeAspect="1"/>
          </p:cNvPicPr>
          <p:nvPr/>
        </p:nvPicPr>
        <p:blipFill rotWithShape="1">
          <a:blip r:embed="rId2"/>
          <a:srcRect t="1" b="22832"/>
          <a:stretch/>
        </p:blipFill>
        <p:spPr>
          <a:xfrm rot="5400000">
            <a:off x="7475103" y="3080942"/>
            <a:ext cx="713435" cy="294007"/>
          </a:xfrm>
          <a:prstGeom prst="rect">
            <a:avLst/>
          </a:prstGeom>
        </p:spPr>
      </p:pic>
      <p:pic>
        <p:nvPicPr>
          <p:cNvPr id="48" name="Picture 47"/>
          <p:cNvPicPr>
            <a:picLocks noChangeAspect="1"/>
          </p:cNvPicPr>
          <p:nvPr/>
        </p:nvPicPr>
        <p:blipFill rotWithShape="1">
          <a:blip r:embed="rId2"/>
          <a:srcRect t="1" b="22832"/>
          <a:stretch/>
        </p:blipFill>
        <p:spPr>
          <a:xfrm rot="5400000">
            <a:off x="8282052" y="3088993"/>
            <a:ext cx="697338" cy="294007"/>
          </a:xfrm>
          <a:prstGeom prst="rect">
            <a:avLst/>
          </a:prstGeom>
        </p:spPr>
      </p:pic>
    </p:spTree>
    <p:extLst>
      <p:ext uri="{BB962C8B-B14F-4D97-AF65-F5344CB8AC3E}">
        <p14:creationId xmlns:p14="http://schemas.microsoft.com/office/powerpoint/2010/main" val="14759101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5377" y="1825611"/>
            <a:ext cx="3535668" cy="4524315"/>
          </a:xfrm>
          <a:prstGeom prst="rect">
            <a:avLst/>
          </a:prstGeom>
          <a:solidFill>
            <a:srgbClr val="92D050"/>
          </a:solidFill>
        </p:spPr>
        <p:txBody>
          <a:bodyPr wrap="square" rtlCol="0">
            <a:spAutoFit/>
          </a:bodyPr>
          <a:lstStyle/>
          <a:p>
            <a:pPr algn="ctr"/>
            <a:endParaRPr lang="en-US" dirty="0" smtClean="0">
              <a:solidFill>
                <a:schemeClr val="bg1"/>
              </a:solidFill>
            </a:endParaRPr>
          </a:p>
          <a:p>
            <a:pPr algn="ctr"/>
            <a:endParaRPr lang="en-US" dirty="0" smtClean="0">
              <a:solidFill>
                <a:schemeClr val="bg1"/>
              </a:solidFill>
            </a:endParaRPr>
          </a:p>
          <a:p>
            <a:pPr algn="ctr"/>
            <a:endParaRPr lang="en-US" dirty="0">
              <a:solidFill>
                <a:schemeClr val="bg1"/>
              </a:solidFill>
            </a:endParaRPr>
          </a:p>
          <a:p>
            <a:pPr algn="ctr"/>
            <a:endParaRPr lang="en-US" dirty="0" smtClean="0">
              <a:solidFill>
                <a:schemeClr val="bg1"/>
              </a:solidFill>
            </a:endParaRPr>
          </a:p>
          <a:p>
            <a:pPr algn="ctr"/>
            <a:endParaRPr lang="en-US" dirty="0" smtClean="0">
              <a:solidFill>
                <a:schemeClr val="bg1"/>
              </a:solidFill>
            </a:endParaRPr>
          </a:p>
          <a:p>
            <a:pPr algn="ctr"/>
            <a:endParaRPr lang="en-US" dirty="0">
              <a:solidFill>
                <a:schemeClr val="bg1"/>
              </a:solidFill>
            </a:endParaRPr>
          </a:p>
          <a:p>
            <a:pPr algn="ctr"/>
            <a:endParaRPr lang="en-US" dirty="0" smtClean="0">
              <a:solidFill>
                <a:schemeClr val="bg1"/>
              </a:solidFill>
            </a:endParaRPr>
          </a:p>
          <a:p>
            <a:pPr algn="ctr"/>
            <a:endParaRPr lang="en-US" dirty="0">
              <a:solidFill>
                <a:schemeClr val="bg1"/>
              </a:solidFill>
            </a:endParaRPr>
          </a:p>
          <a:p>
            <a:pPr algn="ctr"/>
            <a:endParaRPr lang="en-US" dirty="0" smtClean="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smtClean="0">
              <a:solidFill>
                <a:schemeClr val="bg1"/>
              </a:solidFill>
            </a:endParaRPr>
          </a:p>
          <a:p>
            <a:pPr algn="ctr"/>
            <a:endParaRPr lang="en-US" dirty="0" smtClean="0">
              <a:solidFill>
                <a:schemeClr val="bg1"/>
              </a:solidFill>
            </a:endParaRPr>
          </a:p>
          <a:p>
            <a:pPr algn="ctr"/>
            <a:endParaRPr lang="en-US" dirty="0">
              <a:solidFill>
                <a:schemeClr val="bg1"/>
              </a:solidFill>
            </a:endParaRPr>
          </a:p>
          <a:p>
            <a:pPr algn="ctr"/>
            <a:endParaRPr lang="en-US" dirty="0">
              <a:solidFill>
                <a:schemeClr val="bg1"/>
              </a:solidFill>
            </a:endParaRPr>
          </a:p>
          <a:p>
            <a:pPr algn="ctr"/>
            <a:r>
              <a:rPr lang="en-US" dirty="0" smtClean="0">
                <a:solidFill>
                  <a:schemeClr val="bg1"/>
                </a:solidFill>
              </a:rPr>
              <a:t>PCB - Junction terminal</a:t>
            </a:r>
          </a:p>
        </p:txBody>
      </p:sp>
      <p:sp>
        <p:nvSpPr>
          <p:cNvPr id="4" name="TextBox 3"/>
          <p:cNvSpPr txBox="1"/>
          <p:nvPr/>
        </p:nvSpPr>
        <p:spPr>
          <a:xfrm>
            <a:off x="634088" y="2536307"/>
            <a:ext cx="1553013" cy="3416320"/>
          </a:xfrm>
          <a:prstGeom prst="rect">
            <a:avLst/>
          </a:prstGeom>
          <a:solidFill>
            <a:srgbClr val="00B0F0"/>
          </a:solidFill>
        </p:spPr>
        <p:txBody>
          <a:bodyPr wrap="square" rtlCol="0">
            <a:spAutoFit/>
          </a:bodyPr>
          <a:lstStyle/>
          <a:p>
            <a:endParaRPr lang="en-US" dirty="0" smtClean="0">
              <a:solidFill>
                <a:schemeClr val="bg1"/>
              </a:solidFill>
            </a:endParaRPr>
          </a:p>
          <a:p>
            <a:endParaRPr lang="en-US" dirty="0" smtClean="0">
              <a:solidFill>
                <a:schemeClr val="bg1"/>
              </a:solidFill>
            </a:endParaRPr>
          </a:p>
          <a:p>
            <a:endParaRPr lang="en-US" dirty="0" smtClean="0">
              <a:solidFill>
                <a:schemeClr val="bg1"/>
              </a:solidFill>
            </a:endParaRPr>
          </a:p>
          <a:p>
            <a:endParaRPr lang="en-US" dirty="0">
              <a:solidFill>
                <a:schemeClr val="bg1"/>
              </a:solidFill>
            </a:endParaRPr>
          </a:p>
          <a:p>
            <a:endParaRPr lang="en-US" dirty="0" smtClean="0">
              <a:solidFill>
                <a:schemeClr val="bg1"/>
              </a:solidFill>
            </a:endParaRPr>
          </a:p>
          <a:p>
            <a:r>
              <a:rPr lang="en-US" dirty="0" smtClean="0">
                <a:solidFill>
                  <a:schemeClr val="bg1"/>
                </a:solidFill>
              </a:rPr>
              <a:t>12 V LiFePO4</a:t>
            </a:r>
            <a:endParaRPr lang="en-US" dirty="0">
              <a:solidFill>
                <a:schemeClr val="bg1"/>
              </a:solidFill>
            </a:endParaRPr>
          </a:p>
          <a:p>
            <a:pPr algn="ctr"/>
            <a:r>
              <a:rPr lang="en-US" dirty="0" smtClean="0">
                <a:solidFill>
                  <a:schemeClr val="bg1"/>
                </a:solidFill>
              </a:rPr>
              <a:t>Battery</a:t>
            </a:r>
          </a:p>
          <a:p>
            <a:endParaRPr lang="en-US" dirty="0" smtClean="0">
              <a:solidFill>
                <a:schemeClr val="bg1"/>
              </a:solidFill>
            </a:endParaRPr>
          </a:p>
          <a:p>
            <a:endParaRPr lang="en-US" dirty="0" smtClean="0">
              <a:solidFill>
                <a:schemeClr val="bg1"/>
              </a:solidFill>
            </a:endParaRPr>
          </a:p>
          <a:p>
            <a:endParaRPr lang="en-US" dirty="0" smtClean="0">
              <a:solidFill>
                <a:schemeClr val="bg1"/>
              </a:solidFill>
            </a:endParaRPr>
          </a:p>
          <a:p>
            <a:endParaRPr lang="en-US" dirty="0">
              <a:solidFill>
                <a:schemeClr val="bg1"/>
              </a:solidFill>
            </a:endParaRPr>
          </a:p>
          <a:p>
            <a:endParaRPr lang="en-US" dirty="0">
              <a:solidFill>
                <a:schemeClr val="bg1"/>
              </a:solidFill>
            </a:endParaRPr>
          </a:p>
        </p:txBody>
      </p:sp>
      <p:sp>
        <p:nvSpPr>
          <p:cNvPr id="6" name="TextBox 5"/>
          <p:cNvSpPr txBox="1"/>
          <p:nvPr/>
        </p:nvSpPr>
        <p:spPr>
          <a:xfrm>
            <a:off x="6436582" y="2898561"/>
            <a:ext cx="1542197" cy="1092607"/>
          </a:xfrm>
          <a:prstGeom prst="rect">
            <a:avLst/>
          </a:prstGeom>
          <a:solidFill>
            <a:srgbClr val="00B0F0"/>
          </a:solidFill>
        </p:spPr>
        <p:txBody>
          <a:bodyPr wrap="square" rtlCol="0">
            <a:spAutoFit/>
          </a:bodyPr>
          <a:lstStyle/>
          <a:p>
            <a:pPr algn="ctr"/>
            <a:endParaRPr lang="en-US" dirty="0" smtClean="0">
              <a:solidFill>
                <a:schemeClr val="bg1"/>
              </a:solidFill>
            </a:endParaRPr>
          </a:p>
          <a:p>
            <a:pPr algn="ctr"/>
            <a:endParaRPr lang="en-US" dirty="0" smtClean="0">
              <a:solidFill>
                <a:schemeClr val="bg1"/>
              </a:solidFill>
            </a:endParaRPr>
          </a:p>
          <a:p>
            <a:pPr algn="ctr"/>
            <a:endParaRPr lang="en-US" sz="1100" dirty="0">
              <a:solidFill>
                <a:schemeClr val="bg1"/>
              </a:solidFill>
            </a:endParaRPr>
          </a:p>
          <a:p>
            <a:pPr algn="ctr"/>
            <a:r>
              <a:rPr lang="en-US" dirty="0" smtClean="0">
                <a:solidFill>
                  <a:schemeClr val="bg1"/>
                </a:solidFill>
              </a:rPr>
              <a:t>Buck regulator</a:t>
            </a:r>
          </a:p>
        </p:txBody>
      </p:sp>
      <p:sp>
        <p:nvSpPr>
          <p:cNvPr id="27" name="TextBox 55"/>
          <p:cNvSpPr txBox="1"/>
          <p:nvPr/>
        </p:nvSpPr>
        <p:spPr>
          <a:xfrm rot="16200000">
            <a:off x="3141374" y="3661964"/>
            <a:ext cx="460141" cy="369332"/>
          </a:xfrm>
          <a:prstGeom prst="rect">
            <a:avLst/>
          </a:prstGeom>
          <a:noFill/>
          <a:ln w="38100">
            <a:solidFill>
              <a:schemeClr val="accent1">
                <a:shade val="5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smtClean="0"/>
              <a:t>R2</a:t>
            </a:r>
            <a:endParaRPr lang="en-US" b="1" dirty="0"/>
          </a:p>
        </p:txBody>
      </p:sp>
      <p:sp>
        <p:nvSpPr>
          <p:cNvPr id="28" name="TextBox 56"/>
          <p:cNvSpPr txBox="1"/>
          <p:nvPr/>
        </p:nvSpPr>
        <p:spPr>
          <a:xfrm rot="16200000">
            <a:off x="3116210" y="4611312"/>
            <a:ext cx="490149" cy="369332"/>
          </a:xfrm>
          <a:prstGeom prst="rect">
            <a:avLst/>
          </a:prstGeom>
          <a:noFill/>
          <a:ln w="38100">
            <a:solidFill>
              <a:schemeClr val="accent1">
                <a:shade val="5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smtClean="0"/>
              <a:t>R3</a:t>
            </a:r>
            <a:endParaRPr lang="en-US" b="1" dirty="0"/>
          </a:p>
        </p:txBody>
      </p:sp>
      <p:cxnSp>
        <p:nvCxnSpPr>
          <p:cNvPr id="29" name="Straight Connector 28"/>
          <p:cNvCxnSpPr>
            <a:stCxn id="28" idx="1"/>
          </p:cNvCxnSpPr>
          <p:nvPr/>
        </p:nvCxnSpPr>
        <p:spPr>
          <a:xfrm flipH="1">
            <a:off x="3360902" y="5041053"/>
            <a:ext cx="383" cy="3266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27" idx="1"/>
            <a:endCxn id="28" idx="3"/>
          </p:cNvCxnSpPr>
          <p:nvPr/>
        </p:nvCxnSpPr>
        <p:spPr>
          <a:xfrm flipH="1">
            <a:off x="3361285" y="4076701"/>
            <a:ext cx="10160" cy="47420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3306152" y="4176254"/>
            <a:ext cx="133350" cy="1183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32" name="Straight Connector 31"/>
          <p:cNvCxnSpPr>
            <a:endCxn id="27" idx="3"/>
          </p:cNvCxnSpPr>
          <p:nvPr/>
        </p:nvCxnSpPr>
        <p:spPr>
          <a:xfrm>
            <a:off x="3360902" y="3024192"/>
            <a:ext cx="10543" cy="59236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33" name="Straight Connector 32"/>
          <p:cNvCxnSpPr/>
          <p:nvPr/>
        </p:nvCxnSpPr>
        <p:spPr>
          <a:xfrm flipV="1">
            <a:off x="3871343" y="5884860"/>
            <a:ext cx="5724260" cy="1708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443003" y="5592472"/>
            <a:ext cx="1186744" cy="584775"/>
          </a:xfrm>
          <a:prstGeom prst="rect">
            <a:avLst/>
          </a:prstGeom>
          <a:noFill/>
        </p:spPr>
        <p:txBody>
          <a:bodyPr wrap="square" rtlCol="0">
            <a:spAutoFit/>
          </a:bodyPr>
          <a:lstStyle/>
          <a:p>
            <a:r>
              <a:rPr lang="en-US" sz="1600" b="1" dirty="0" smtClean="0"/>
              <a:t>For battery volt meter</a:t>
            </a:r>
            <a:endParaRPr lang="en-US" sz="1600" b="1" dirty="0"/>
          </a:p>
        </p:txBody>
      </p:sp>
      <p:cxnSp>
        <p:nvCxnSpPr>
          <p:cNvPr id="41" name="Straight Connector 40"/>
          <p:cNvCxnSpPr>
            <a:stCxn id="7" idx="2"/>
          </p:cNvCxnSpPr>
          <p:nvPr/>
        </p:nvCxnSpPr>
        <p:spPr>
          <a:xfrm>
            <a:off x="9566538" y="5594091"/>
            <a:ext cx="29065" cy="2907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510257" y="2731769"/>
            <a:ext cx="2112561" cy="2862322"/>
          </a:xfrm>
          <a:prstGeom prst="rect">
            <a:avLst/>
          </a:prstGeom>
          <a:solidFill>
            <a:srgbClr val="00B0F0"/>
          </a:solidFill>
        </p:spPr>
        <p:txBody>
          <a:bodyPr wrap="square" rtlCol="0">
            <a:spAutoFit/>
          </a:bodyPr>
          <a:lstStyle/>
          <a:p>
            <a:pPr algn="ctr"/>
            <a:endParaRPr lang="en-US" dirty="0" smtClean="0">
              <a:solidFill>
                <a:schemeClr val="bg1"/>
              </a:solidFill>
            </a:endParaRPr>
          </a:p>
          <a:p>
            <a:pPr algn="ctr"/>
            <a:endParaRPr lang="en-US" dirty="0">
              <a:solidFill>
                <a:schemeClr val="bg1"/>
              </a:solidFill>
            </a:endParaRPr>
          </a:p>
          <a:p>
            <a:pPr algn="ctr"/>
            <a:endParaRPr lang="en-US" dirty="0" smtClean="0">
              <a:solidFill>
                <a:schemeClr val="bg1"/>
              </a:solidFill>
            </a:endParaRPr>
          </a:p>
          <a:p>
            <a:pPr algn="ctr"/>
            <a:endParaRPr lang="en-US" dirty="0" smtClean="0">
              <a:solidFill>
                <a:schemeClr val="bg1"/>
              </a:solidFill>
            </a:endParaRPr>
          </a:p>
          <a:p>
            <a:pPr algn="ctr"/>
            <a:endParaRPr lang="en-US" dirty="0">
              <a:solidFill>
                <a:schemeClr val="bg1"/>
              </a:solidFill>
            </a:endParaRPr>
          </a:p>
          <a:p>
            <a:pPr algn="ctr"/>
            <a:endParaRPr lang="en-US" dirty="0" smtClean="0">
              <a:solidFill>
                <a:schemeClr val="bg1"/>
              </a:solidFill>
            </a:endParaRPr>
          </a:p>
          <a:p>
            <a:pPr algn="ctr"/>
            <a:endParaRPr lang="en-US" dirty="0" smtClean="0">
              <a:solidFill>
                <a:schemeClr val="bg1"/>
              </a:solidFill>
            </a:endParaRPr>
          </a:p>
          <a:p>
            <a:pPr algn="ctr"/>
            <a:endParaRPr lang="en-US" dirty="0">
              <a:solidFill>
                <a:schemeClr val="bg1"/>
              </a:solidFill>
            </a:endParaRPr>
          </a:p>
          <a:p>
            <a:pPr algn="ctr"/>
            <a:r>
              <a:rPr lang="en-US" dirty="0" smtClean="0">
                <a:solidFill>
                  <a:schemeClr val="bg1"/>
                </a:solidFill>
              </a:rPr>
              <a:t>PCB - Shield</a:t>
            </a:r>
          </a:p>
          <a:p>
            <a:pPr algn="ctr"/>
            <a:endParaRPr lang="en-US" dirty="0" smtClean="0">
              <a:solidFill>
                <a:schemeClr val="bg1"/>
              </a:solidFill>
            </a:endParaRPr>
          </a:p>
        </p:txBody>
      </p:sp>
      <p:sp>
        <p:nvSpPr>
          <p:cNvPr id="47" name="Oval 46"/>
          <p:cNvSpPr/>
          <p:nvPr/>
        </p:nvSpPr>
        <p:spPr>
          <a:xfrm>
            <a:off x="3294227" y="2965961"/>
            <a:ext cx="133350" cy="125837"/>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55" name="Straight Connector 54"/>
          <p:cNvCxnSpPr/>
          <p:nvPr/>
        </p:nvCxnSpPr>
        <p:spPr>
          <a:xfrm flipV="1">
            <a:off x="3439502" y="4244467"/>
            <a:ext cx="448870" cy="93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3888372" y="4264128"/>
            <a:ext cx="0" cy="16207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187101" y="3023560"/>
            <a:ext cx="8560754" cy="17934"/>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p:nvCxnSpPr>
        <p:spPr>
          <a:xfrm flipH="1">
            <a:off x="2187101" y="5367718"/>
            <a:ext cx="1889599"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a:off x="4060121" y="3371748"/>
            <a:ext cx="3783" cy="202192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44" idx="2"/>
          </p:cNvCxnSpPr>
          <p:nvPr/>
        </p:nvCxnSpPr>
        <p:spPr>
          <a:xfrm flipH="1" flipV="1">
            <a:off x="4004724" y="3371748"/>
            <a:ext cx="1579362" cy="515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879574" y="1345562"/>
            <a:ext cx="4839" cy="16671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8" name="Straight Connector 17"/>
          <p:cNvCxnSpPr/>
          <p:nvPr/>
        </p:nvCxnSpPr>
        <p:spPr>
          <a:xfrm flipH="1" flipV="1">
            <a:off x="5612574" y="1345562"/>
            <a:ext cx="30356" cy="207790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439219" y="1429082"/>
            <a:ext cx="12279" cy="158365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p:cNvCxnSpPr>
            <a:endCxn id="11" idx="2"/>
          </p:cNvCxnSpPr>
          <p:nvPr/>
        </p:nvCxnSpPr>
        <p:spPr>
          <a:xfrm flipH="1" flipV="1">
            <a:off x="5055218" y="1429082"/>
            <a:ext cx="32659" cy="196724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4828880" y="2934877"/>
            <a:ext cx="133350" cy="125837"/>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 name="Oval 39"/>
          <p:cNvSpPr/>
          <p:nvPr/>
        </p:nvSpPr>
        <p:spPr>
          <a:xfrm>
            <a:off x="5391091" y="2945574"/>
            <a:ext cx="133350" cy="125837"/>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2" name="Oval 41"/>
          <p:cNvSpPr/>
          <p:nvPr/>
        </p:nvSpPr>
        <p:spPr>
          <a:xfrm>
            <a:off x="3292292" y="5313088"/>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Oval 42"/>
          <p:cNvSpPr/>
          <p:nvPr/>
        </p:nvSpPr>
        <p:spPr>
          <a:xfrm>
            <a:off x="5018695" y="3317118"/>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Oval 43"/>
          <p:cNvSpPr/>
          <p:nvPr/>
        </p:nvSpPr>
        <p:spPr>
          <a:xfrm>
            <a:off x="5584086" y="3322276"/>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5" name="Picture 44"/>
          <p:cNvPicPr>
            <a:picLocks noChangeAspect="1"/>
          </p:cNvPicPr>
          <p:nvPr/>
        </p:nvPicPr>
        <p:blipFill rotWithShape="1">
          <a:blip r:embed="rId2"/>
          <a:srcRect t="1" b="22832"/>
          <a:stretch/>
        </p:blipFill>
        <p:spPr>
          <a:xfrm rot="5400000">
            <a:off x="5587844" y="3056369"/>
            <a:ext cx="561975" cy="294007"/>
          </a:xfrm>
          <a:prstGeom prst="rect">
            <a:avLst/>
          </a:prstGeom>
        </p:spPr>
      </p:pic>
      <p:pic>
        <p:nvPicPr>
          <p:cNvPr id="49" name="Picture 48"/>
          <p:cNvPicPr>
            <a:picLocks noChangeAspect="1"/>
          </p:cNvPicPr>
          <p:nvPr/>
        </p:nvPicPr>
        <p:blipFill rotWithShape="1">
          <a:blip r:embed="rId2"/>
          <a:srcRect t="1" b="22832"/>
          <a:stretch/>
        </p:blipFill>
        <p:spPr>
          <a:xfrm rot="10800000">
            <a:off x="5244039" y="1858218"/>
            <a:ext cx="561975" cy="294007"/>
          </a:xfrm>
          <a:prstGeom prst="rect">
            <a:avLst/>
          </a:prstGeom>
        </p:spPr>
      </p:pic>
      <p:pic>
        <p:nvPicPr>
          <p:cNvPr id="50" name="Picture 49"/>
          <p:cNvPicPr>
            <a:picLocks noChangeAspect="1"/>
          </p:cNvPicPr>
          <p:nvPr/>
        </p:nvPicPr>
        <p:blipFill rotWithShape="1">
          <a:blip r:embed="rId2"/>
          <a:srcRect t="1" b="22832"/>
          <a:stretch/>
        </p:blipFill>
        <p:spPr>
          <a:xfrm rot="10800000">
            <a:off x="4686449" y="1843941"/>
            <a:ext cx="561975" cy="294007"/>
          </a:xfrm>
          <a:prstGeom prst="rect">
            <a:avLst/>
          </a:prstGeom>
        </p:spPr>
      </p:pic>
      <p:sp>
        <p:nvSpPr>
          <p:cNvPr id="51" name="Rectangle 50"/>
          <p:cNvSpPr/>
          <p:nvPr/>
        </p:nvSpPr>
        <p:spPr>
          <a:xfrm rot="16200000">
            <a:off x="4636516" y="3803100"/>
            <a:ext cx="1020407" cy="350486"/>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ACS712</a:t>
            </a:r>
            <a:endParaRPr lang="en-US" dirty="0"/>
          </a:p>
        </p:txBody>
      </p:sp>
      <p:pic>
        <p:nvPicPr>
          <p:cNvPr id="52" name="Picture 51"/>
          <p:cNvPicPr>
            <a:picLocks noChangeAspect="1"/>
          </p:cNvPicPr>
          <p:nvPr/>
        </p:nvPicPr>
        <p:blipFill>
          <a:blip r:embed="rId3"/>
          <a:stretch>
            <a:fillRect/>
          </a:stretch>
        </p:blipFill>
        <p:spPr>
          <a:xfrm>
            <a:off x="4387703" y="3112128"/>
            <a:ext cx="583773" cy="1376419"/>
          </a:xfrm>
          <a:prstGeom prst="rect">
            <a:avLst/>
          </a:prstGeom>
        </p:spPr>
      </p:pic>
      <p:sp>
        <p:nvSpPr>
          <p:cNvPr id="53" name="TextBox 52"/>
          <p:cNvSpPr txBox="1"/>
          <p:nvPr/>
        </p:nvSpPr>
        <p:spPr>
          <a:xfrm>
            <a:off x="5928025" y="2685006"/>
            <a:ext cx="651887" cy="338554"/>
          </a:xfrm>
          <a:prstGeom prst="rect">
            <a:avLst/>
          </a:prstGeom>
          <a:noFill/>
        </p:spPr>
        <p:txBody>
          <a:bodyPr wrap="square" rtlCol="0">
            <a:spAutoFit/>
          </a:bodyPr>
          <a:lstStyle/>
          <a:p>
            <a:r>
              <a:rPr lang="en-US" sz="1600" b="1" dirty="0" smtClean="0"/>
              <a:t>12V</a:t>
            </a:r>
            <a:endParaRPr lang="en-US" sz="1600" b="1" dirty="0"/>
          </a:p>
        </p:txBody>
      </p:sp>
      <p:sp>
        <p:nvSpPr>
          <p:cNvPr id="54" name="TextBox 53"/>
          <p:cNvSpPr txBox="1"/>
          <p:nvPr/>
        </p:nvSpPr>
        <p:spPr>
          <a:xfrm>
            <a:off x="8069845" y="2674186"/>
            <a:ext cx="651887" cy="338554"/>
          </a:xfrm>
          <a:prstGeom prst="rect">
            <a:avLst/>
          </a:prstGeom>
          <a:noFill/>
        </p:spPr>
        <p:txBody>
          <a:bodyPr wrap="square" rtlCol="0">
            <a:spAutoFit/>
          </a:bodyPr>
          <a:lstStyle/>
          <a:p>
            <a:r>
              <a:rPr lang="en-US" sz="1600" b="1" dirty="0" smtClean="0"/>
              <a:t>5V</a:t>
            </a:r>
            <a:endParaRPr lang="en-US" sz="1600" b="1" dirty="0"/>
          </a:p>
        </p:txBody>
      </p:sp>
      <p:sp>
        <p:nvSpPr>
          <p:cNvPr id="56" name="TextBox 55"/>
          <p:cNvSpPr txBox="1"/>
          <p:nvPr/>
        </p:nvSpPr>
        <p:spPr>
          <a:xfrm>
            <a:off x="2631900" y="2594464"/>
            <a:ext cx="651887" cy="338554"/>
          </a:xfrm>
          <a:prstGeom prst="rect">
            <a:avLst/>
          </a:prstGeom>
          <a:noFill/>
        </p:spPr>
        <p:txBody>
          <a:bodyPr wrap="square" rtlCol="0">
            <a:spAutoFit/>
          </a:bodyPr>
          <a:lstStyle/>
          <a:p>
            <a:r>
              <a:rPr lang="en-US" sz="1600" b="1" dirty="0" smtClean="0"/>
              <a:t>12V</a:t>
            </a:r>
            <a:endParaRPr lang="en-US" sz="1600" b="1" dirty="0"/>
          </a:p>
        </p:txBody>
      </p:sp>
      <p:sp>
        <p:nvSpPr>
          <p:cNvPr id="2" name="Left-Right Arrow 1"/>
          <p:cNvSpPr/>
          <p:nvPr/>
        </p:nvSpPr>
        <p:spPr>
          <a:xfrm rot="1830422">
            <a:off x="5636429" y="1661912"/>
            <a:ext cx="3671903" cy="441693"/>
          </a:xfrm>
          <a:prstGeom prst="leftRightArrow">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Distance: </a:t>
            </a:r>
            <a:r>
              <a:rPr lang="en-US" dirty="0"/>
              <a:t>5</a:t>
            </a:r>
            <a:r>
              <a:rPr lang="en-US" dirty="0" smtClean="0"/>
              <a:t> cm (2”)</a:t>
            </a:r>
            <a:endParaRPr lang="en-US" dirty="0"/>
          </a:p>
        </p:txBody>
      </p:sp>
      <p:cxnSp>
        <p:nvCxnSpPr>
          <p:cNvPr id="46" name="Straight Connector 45"/>
          <p:cNvCxnSpPr/>
          <p:nvPr/>
        </p:nvCxnSpPr>
        <p:spPr>
          <a:xfrm flipV="1">
            <a:off x="3727273" y="4244388"/>
            <a:ext cx="0" cy="53842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3735823" y="4874900"/>
            <a:ext cx="8526" cy="5187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Oval 59"/>
          <p:cNvSpPr/>
          <p:nvPr/>
        </p:nvSpPr>
        <p:spPr>
          <a:xfrm>
            <a:off x="3655152" y="4204936"/>
            <a:ext cx="133350" cy="1183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1" name="Oval 60"/>
          <p:cNvSpPr/>
          <p:nvPr/>
        </p:nvSpPr>
        <p:spPr>
          <a:xfrm>
            <a:off x="3669148" y="5313088"/>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2" name="Straight Connector 61"/>
          <p:cNvCxnSpPr/>
          <p:nvPr/>
        </p:nvCxnSpPr>
        <p:spPr>
          <a:xfrm flipH="1">
            <a:off x="3598464" y="4778861"/>
            <a:ext cx="225882" cy="529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3608576" y="4867897"/>
            <a:ext cx="215770" cy="70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flipV="1">
            <a:off x="2648615" y="3112128"/>
            <a:ext cx="15868" cy="8966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2670897" y="4100870"/>
            <a:ext cx="2136" cy="12162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Oval 68"/>
          <p:cNvSpPr/>
          <p:nvPr/>
        </p:nvSpPr>
        <p:spPr>
          <a:xfrm>
            <a:off x="2606358" y="5309084"/>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70" name="Straight Connector 69"/>
          <p:cNvCxnSpPr/>
          <p:nvPr/>
        </p:nvCxnSpPr>
        <p:spPr>
          <a:xfrm flipH="1">
            <a:off x="2535674" y="4004831"/>
            <a:ext cx="225882" cy="529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2545786" y="4093867"/>
            <a:ext cx="215770" cy="70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flipV="1">
            <a:off x="10356682" y="2965032"/>
            <a:ext cx="8550" cy="23132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10365232" y="3294751"/>
            <a:ext cx="0" cy="2387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p:cNvSpPr/>
          <p:nvPr/>
        </p:nvSpPr>
        <p:spPr>
          <a:xfrm>
            <a:off x="10284561" y="2978745"/>
            <a:ext cx="133350" cy="11838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5" name="Oval 84"/>
          <p:cNvSpPr/>
          <p:nvPr/>
        </p:nvSpPr>
        <p:spPr>
          <a:xfrm>
            <a:off x="10298557" y="3384404"/>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86" name="Straight Connector 85"/>
          <p:cNvCxnSpPr/>
          <p:nvPr/>
        </p:nvCxnSpPr>
        <p:spPr>
          <a:xfrm flipH="1">
            <a:off x="10227873" y="3198712"/>
            <a:ext cx="225882" cy="529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a:off x="10237985" y="3287748"/>
            <a:ext cx="215770" cy="70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Oval 87"/>
          <p:cNvSpPr/>
          <p:nvPr/>
        </p:nvSpPr>
        <p:spPr>
          <a:xfrm>
            <a:off x="2571117" y="2966145"/>
            <a:ext cx="133350" cy="125837"/>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9" name="Rectangle 88"/>
          <p:cNvSpPr/>
          <p:nvPr/>
        </p:nvSpPr>
        <p:spPr>
          <a:xfrm rot="5400000">
            <a:off x="5133454" y="2399075"/>
            <a:ext cx="623808" cy="24765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0" name="Rectangle 89"/>
          <p:cNvSpPr/>
          <p:nvPr/>
        </p:nvSpPr>
        <p:spPr>
          <a:xfrm rot="5400000">
            <a:off x="4564234" y="2417240"/>
            <a:ext cx="623808" cy="24765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7" name="TextBox 96"/>
          <p:cNvSpPr txBox="1"/>
          <p:nvPr/>
        </p:nvSpPr>
        <p:spPr>
          <a:xfrm>
            <a:off x="10897312" y="2830714"/>
            <a:ext cx="999412" cy="1015663"/>
          </a:xfrm>
          <a:prstGeom prst="rect">
            <a:avLst/>
          </a:prstGeom>
          <a:solidFill>
            <a:schemeClr val="tx2">
              <a:lumMod val="20000"/>
              <a:lumOff val="80000"/>
            </a:schemeClr>
          </a:solidFill>
        </p:spPr>
        <p:txBody>
          <a:bodyPr wrap="square" rtlCol="0">
            <a:spAutoFit/>
          </a:bodyPr>
          <a:lstStyle/>
          <a:p>
            <a:r>
              <a:rPr lang="en-US" sz="2000" b="1" dirty="0" smtClean="0"/>
              <a:t>5Vin</a:t>
            </a:r>
          </a:p>
          <a:p>
            <a:r>
              <a:rPr lang="en-US" sz="2000" b="1" dirty="0" smtClean="0"/>
              <a:t>GND</a:t>
            </a:r>
          </a:p>
          <a:p>
            <a:r>
              <a:rPr lang="en-US" sz="2000" b="1" dirty="0" smtClean="0"/>
              <a:t>MCU</a:t>
            </a:r>
            <a:endParaRPr lang="en-US" b="1" dirty="0"/>
          </a:p>
        </p:txBody>
      </p:sp>
      <p:sp>
        <p:nvSpPr>
          <p:cNvPr id="99" name="TextBox 98"/>
          <p:cNvSpPr txBox="1"/>
          <p:nvPr/>
        </p:nvSpPr>
        <p:spPr>
          <a:xfrm>
            <a:off x="9390730" y="5160289"/>
            <a:ext cx="651887" cy="338554"/>
          </a:xfrm>
          <a:prstGeom prst="rect">
            <a:avLst/>
          </a:prstGeom>
          <a:noFill/>
        </p:spPr>
        <p:txBody>
          <a:bodyPr wrap="square" rtlCol="0">
            <a:spAutoFit/>
          </a:bodyPr>
          <a:lstStyle/>
          <a:p>
            <a:r>
              <a:rPr lang="en-US" sz="1600" b="1" dirty="0" smtClean="0"/>
              <a:t>A0</a:t>
            </a:r>
            <a:endParaRPr lang="en-US" sz="1600" b="1" dirty="0"/>
          </a:p>
        </p:txBody>
      </p:sp>
      <p:cxnSp>
        <p:nvCxnSpPr>
          <p:cNvPr id="110" name="Straight Connector 109"/>
          <p:cNvCxnSpPr/>
          <p:nvPr/>
        </p:nvCxnSpPr>
        <p:spPr>
          <a:xfrm flipV="1">
            <a:off x="4752312" y="4176254"/>
            <a:ext cx="3731405" cy="52315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4572000" y="4778861"/>
            <a:ext cx="5793232" cy="17117"/>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112" name="Straight Connector 111"/>
          <p:cNvCxnSpPr/>
          <p:nvPr/>
        </p:nvCxnSpPr>
        <p:spPr>
          <a:xfrm flipH="1" flipV="1">
            <a:off x="4828881" y="4580297"/>
            <a:ext cx="5116120" cy="12044"/>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14" name="Straight Connector 113"/>
          <p:cNvCxnSpPr/>
          <p:nvPr/>
        </p:nvCxnSpPr>
        <p:spPr>
          <a:xfrm flipH="1">
            <a:off x="9938349" y="3109296"/>
            <a:ext cx="3135" cy="148326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6" name="Oval 115"/>
          <p:cNvSpPr/>
          <p:nvPr/>
        </p:nvSpPr>
        <p:spPr>
          <a:xfrm>
            <a:off x="9878326" y="2989215"/>
            <a:ext cx="133350" cy="109261"/>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18" name="Straight Connector 117"/>
          <p:cNvCxnSpPr/>
          <p:nvPr/>
        </p:nvCxnSpPr>
        <p:spPr>
          <a:xfrm>
            <a:off x="4819804" y="4444683"/>
            <a:ext cx="10727" cy="13001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10359232" y="3483848"/>
            <a:ext cx="6000" cy="1312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4576781" y="4444683"/>
            <a:ext cx="24011" cy="31653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4702830" y="4453505"/>
            <a:ext cx="32939" cy="24590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33" name="TextBox 132"/>
          <p:cNvSpPr txBox="1"/>
          <p:nvPr/>
        </p:nvSpPr>
        <p:spPr>
          <a:xfrm>
            <a:off x="8452172" y="3984766"/>
            <a:ext cx="651887" cy="338554"/>
          </a:xfrm>
          <a:prstGeom prst="rect">
            <a:avLst/>
          </a:prstGeom>
          <a:noFill/>
        </p:spPr>
        <p:txBody>
          <a:bodyPr wrap="square" rtlCol="0">
            <a:spAutoFit/>
          </a:bodyPr>
          <a:lstStyle/>
          <a:p>
            <a:r>
              <a:rPr lang="en-US" sz="1600" b="1" dirty="0" smtClean="0"/>
              <a:t>A1</a:t>
            </a:r>
            <a:endParaRPr lang="en-US" sz="1600" b="1" dirty="0"/>
          </a:p>
        </p:txBody>
      </p:sp>
      <p:sp>
        <p:nvSpPr>
          <p:cNvPr id="11" name="TextBox 10"/>
          <p:cNvSpPr txBox="1"/>
          <p:nvPr/>
        </p:nvSpPr>
        <p:spPr>
          <a:xfrm>
            <a:off x="4284119" y="505752"/>
            <a:ext cx="1542197" cy="923330"/>
          </a:xfrm>
          <a:prstGeom prst="rect">
            <a:avLst/>
          </a:prstGeom>
          <a:solidFill>
            <a:srgbClr val="00B0F0"/>
          </a:solidFill>
        </p:spPr>
        <p:txBody>
          <a:bodyPr wrap="square" rtlCol="0">
            <a:spAutoFit/>
          </a:bodyPr>
          <a:lstStyle/>
          <a:p>
            <a:pPr algn="ctr"/>
            <a:r>
              <a:rPr lang="en-US" dirty="0" smtClean="0">
                <a:solidFill>
                  <a:schemeClr val="bg1"/>
                </a:solidFill>
              </a:rPr>
              <a:t>2xMotor controller (2x15A)</a:t>
            </a:r>
            <a:endParaRPr lang="en-US" dirty="0">
              <a:solidFill>
                <a:schemeClr val="bg1"/>
              </a:solidFill>
            </a:endParaRPr>
          </a:p>
        </p:txBody>
      </p:sp>
      <p:sp>
        <p:nvSpPr>
          <p:cNvPr id="136" name="TextBox 135"/>
          <p:cNvSpPr txBox="1"/>
          <p:nvPr/>
        </p:nvSpPr>
        <p:spPr>
          <a:xfrm>
            <a:off x="4043403" y="2329248"/>
            <a:ext cx="889272" cy="584775"/>
          </a:xfrm>
          <a:prstGeom prst="rect">
            <a:avLst/>
          </a:prstGeom>
          <a:noFill/>
        </p:spPr>
        <p:txBody>
          <a:bodyPr wrap="square" rtlCol="0">
            <a:spAutoFit/>
          </a:bodyPr>
          <a:lstStyle/>
          <a:p>
            <a:r>
              <a:rPr lang="en-US" sz="1600" b="1" dirty="0" smtClean="0"/>
              <a:t>2x15A fuses</a:t>
            </a:r>
            <a:endParaRPr lang="en-US" sz="1600" b="1" dirty="0"/>
          </a:p>
        </p:txBody>
      </p:sp>
      <p:sp>
        <p:nvSpPr>
          <p:cNvPr id="138" name="TextBox 137"/>
          <p:cNvSpPr txBox="1"/>
          <p:nvPr/>
        </p:nvSpPr>
        <p:spPr>
          <a:xfrm rot="21064878">
            <a:off x="6668675" y="4020528"/>
            <a:ext cx="1186744" cy="584775"/>
          </a:xfrm>
          <a:prstGeom prst="rect">
            <a:avLst/>
          </a:prstGeom>
          <a:noFill/>
        </p:spPr>
        <p:txBody>
          <a:bodyPr wrap="square" rtlCol="0">
            <a:spAutoFit/>
          </a:bodyPr>
          <a:lstStyle/>
          <a:p>
            <a:r>
              <a:rPr lang="en-US" sz="1600" b="1" dirty="0" smtClean="0"/>
              <a:t>For battery amp meter</a:t>
            </a:r>
            <a:endParaRPr lang="en-US" sz="1600" b="1" dirty="0"/>
          </a:p>
        </p:txBody>
      </p:sp>
      <p:sp>
        <p:nvSpPr>
          <p:cNvPr id="152" name="Rectangle 151"/>
          <p:cNvSpPr/>
          <p:nvPr/>
        </p:nvSpPr>
        <p:spPr>
          <a:xfrm>
            <a:off x="9090807" y="2905237"/>
            <a:ext cx="623808" cy="247651"/>
          </a:xfrm>
          <a:prstGeom prst="rect">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1" name="Left-Right Arrow 90"/>
          <p:cNvSpPr/>
          <p:nvPr/>
        </p:nvSpPr>
        <p:spPr>
          <a:xfrm>
            <a:off x="6000695" y="5152825"/>
            <a:ext cx="2507299" cy="441693"/>
          </a:xfrm>
          <a:prstGeom prst="leftRightArrow">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Distance: </a:t>
            </a:r>
            <a:r>
              <a:rPr lang="en-US" dirty="0"/>
              <a:t>5</a:t>
            </a:r>
            <a:r>
              <a:rPr lang="en-US" dirty="0" smtClean="0"/>
              <a:t> cm (2”)</a:t>
            </a:r>
            <a:endParaRPr lang="en-US" dirty="0"/>
          </a:p>
        </p:txBody>
      </p:sp>
      <p:sp>
        <p:nvSpPr>
          <p:cNvPr id="92" name="Isosceles Triangle 91"/>
          <p:cNvSpPr/>
          <p:nvPr/>
        </p:nvSpPr>
        <p:spPr>
          <a:xfrm rot="5400000">
            <a:off x="2217251" y="2894780"/>
            <a:ext cx="247650" cy="207563"/>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3" name="Isosceles Triangle 92"/>
          <p:cNvSpPr/>
          <p:nvPr/>
        </p:nvSpPr>
        <p:spPr>
          <a:xfrm rot="5400000">
            <a:off x="10722141" y="2937545"/>
            <a:ext cx="247650" cy="207563"/>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4" name="Isosceles Triangle 93"/>
          <p:cNvSpPr/>
          <p:nvPr/>
        </p:nvSpPr>
        <p:spPr>
          <a:xfrm rot="16200000">
            <a:off x="7996262" y="4496315"/>
            <a:ext cx="247650" cy="207563"/>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00" name="Straight Connector 99"/>
          <p:cNvCxnSpPr/>
          <p:nvPr/>
        </p:nvCxnSpPr>
        <p:spPr>
          <a:xfrm flipH="1" flipV="1">
            <a:off x="5953157" y="3403455"/>
            <a:ext cx="4944155" cy="64684"/>
          </a:xfrm>
          <a:prstGeom prst="line">
            <a:avLst/>
          </a:prstGeom>
          <a:ln w="38100">
            <a:solidFill>
              <a:srgbClr val="7030A0"/>
            </a:solidFill>
          </a:ln>
        </p:spPr>
        <p:style>
          <a:lnRef idx="1">
            <a:schemeClr val="dk1"/>
          </a:lnRef>
          <a:fillRef idx="0">
            <a:schemeClr val="dk1"/>
          </a:fillRef>
          <a:effectRef idx="0">
            <a:schemeClr val="dk1"/>
          </a:effectRef>
          <a:fontRef idx="minor">
            <a:schemeClr val="tx1"/>
          </a:fontRef>
        </p:style>
      </p:cxnSp>
      <p:pic>
        <p:nvPicPr>
          <p:cNvPr id="95" name="Picture 94"/>
          <p:cNvPicPr>
            <a:picLocks noChangeAspect="1"/>
          </p:cNvPicPr>
          <p:nvPr/>
        </p:nvPicPr>
        <p:blipFill rotWithShape="1">
          <a:blip r:embed="rId2"/>
          <a:srcRect t="1" b="22832"/>
          <a:stretch/>
        </p:blipFill>
        <p:spPr>
          <a:xfrm rot="5400000">
            <a:off x="6280370" y="3067557"/>
            <a:ext cx="704623" cy="294007"/>
          </a:xfrm>
          <a:prstGeom prst="rect">
            <a:avLst/>
          </a:prstGeom>
        </p:spPr>
      </p:pic>
      <p:pic>
        <p:nvPicPr>
          <p:cNvPr id="96" name="Picture 95"/>
          <p:cNvPicPr>
            <a:picLocks noChangeAspect="1"/>
          </p:cNvPicPr>
          <p:nvPr/>
        </p:nvPicPr>
        <p:blipFill rotWithShape="1">
          <a:blip r:embed="rId2"/>
          <a:srcRect t="1" b="22832"/>
          <a:stretch/>
        </p:blipFill>
        <p:spPr>
          <a:xfrm rot="5400000">
            <a:off x="7475103" y="3080942"/>
            <a:ext cx="713435" cy="294007"/>
          </a:xfrm>
          <a:prstGeom prst="rect">
            <a:avLst/>
          </a:prstGeom>
        </p:spPr>
      </p:pic>
      <p:pic>
        <p:nvPicPr>
          <p:cNvPr id="48" name="Picture 47"/>
          <p:cNvPicPr>
            <a:picLocks noChangeAspect="1"/>
          </p:cNvPicPr>
          <p:nvPr/>
        </p:nvPicPr>
        <p:blipFill rotWithShape="1">
          <a:blip r:embed="rId2"/>
          <a:srcRect t="1" b="22832"/>
          <a:stretch/>
        </p:blipFill>
        <p:spPr>
          <a:xfrm rot="5400000">
            <a:off x="8282052" y="3088993"/>
            <a:ext cx="697338" cy="294007"/>
          </a:xfrm>
          <a:prstGeom prst="rect">
            <a:avLst/>
          </a:prstGeom>
        </p:spPr>
      </p:pic>
      <p:sp>
        <p:nvSpPr>
          <p:cNvPr id="98" name="Rectangular Callout 97"/>
          <p:cNvSpPr/>
          <p:nvPr/>
        </p:nvSpPr>
        <p:spPr>
          <a:xfrm>
            <a:off x="4270332" y="5329739"/>
            <a:ext cx="1319114" cy="326665"/>
          </a:xfrm>
          <a:prstGeom prst="wedgeRectCallout">
            <a:avLst>
              <a:gd name="adj1" fmla="val -62573"/>
              <a:gd name="adj2" fmla="val -16396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Motor GND</a:t>
            </a:r>
            <a:endParaRPr lang="en-US" dirty="0">
              <a:solidFill>
                <a:schemeClr val="tx1"/>
              </a:solidFill>
            </a:endParaRPr>
          </a:p>
        </p:txBody>
      </p:sp>
      <p:sp>
        <p:nvSpPr>
          <p:cNvPr id="101" name="Rectangular Callout 100"/>
          <p:cNvSpPr/>
          <p:nvPr/>
        </p:nvSpPr>
        <p:spPr>
          <a:xfrm>
            <a:off x="9248784" y="3792615"/>
            <a:ext cx="1319114" cy="326665"/>
          </a:xfrm>
          <a:prstGeom prst="wedgeRectCallout">
            <a:avLst>
              <a:gd name="adj1" fmla="val -62573"/>
              <a:gd name="adj2" fmla="val -16396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signal GND</a:t>
            </a:r>
            <a:endParaRPr lang="en-US" dirty="0">
              <a:solidFill>
                <a:schemeClr val="tx1"/>
              </a:solidFill>
            </a:endParaRPr>
          </a:p>
        </p:txBody>
      </p:sp>
    </p:spTree>
    <p:extLst>
      <p:ext uri="{BB962C8B-B14F-4D97-AF65-F5344CB8AC3E}">
        <p14:creationId xmlns:p14="http://schemas.microsoft.com/office/powerpoint/2010/main" val="5633989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06320" y="2166805"/>
            <a:ext cx="3535668" cy="4524315"/>
          </a:xfrm>
          <a:prstGeom prst="rect">
            <a:avLst/>
          </a:prstGeom>
          <a:solidFill>
            <a:srgbClr val="92D050"/>
          </a:solidFill>
        </p:spPr>
        <p:txBody>
          <a:bodyPr wrap="square" rtlCol="0">
            <a:spAutoFit/>
          </a:bodyPr>
          <a:lstStyle/>
          <a:p>
            <a:pPr algn="ctr"/>
            <a:endParaRPr lang="en-US" dirty="0" smtClean="0">
              <a:solidFill>
                <a:schemeClr val="bg1"/>
              </a:solidFill>
            </a:endParaRPr>
          </a:p>
          <a:p>
            <a:pPr algn="ctr"/>
            <a:endParaRPr lang="en-US" dirty="0" smtClean="0">
              <a:solidFill>
                <a:schemeClr val="bg1"/>
              </a:solidFill>
            </a:endParaRPr>
          </a:p>
          <a:p>
            <a:pPr algn="ctr"/>
            <a:endParaRPr lang="en-US" dirty="0">
              <a:solidFill>
                <a:schemeClr val="bg1"/>
              </a:solidFill>
            </a:endParaRPr>
          </a:p>
          <a:p>
            <a:pPr algn="ctr"/>
            <a:endParaRPr lang="en-US" dirty="0" smtClean="0">
              <a:solidFill>
                <a:schemeClr val="bg1"/>
              </a:solidFill>
            </a:endParaRPr>
          </a:p>
          <a:p>
            <a:pPr algn="ctr"/>
            <a:endParaRPr lang="en-US" dirty="0" smtClean="0">
              <a:solidFill>
                <a:schemeClr val="bg1"/>
              </a:solidFill>
            </a:endParaRPr>
          </a:p>
          <a:p>
            <a:pPr algn="ctr"/>
            <a:endParaRPr lang="en-US" dirty="0">
              <a:solidFill>
                <a:schemeClr val="bg1"/>
              </a:solidFill>
            </a:endParaRPr>
          </a:p>
          <a:p>
            <a:pPr algn="ctr"/>
            <a:endParaRPr lang="en-US" dirty="0" smtClean="0">
              <a:solidFill>
                <a:schemeClr val="bg1"/>
              </a:solidFill>
            </a:endParaRPr>
          </a:p>
          <a:p>
            <a:pPr algn="ctr"/>
            <a:endParaRPr lang="en-US" dirty="0">
              <a:solidFill>
                <a:schemeClr val="bg1"/>
              </a:solidFill>
            </a:endParaRPr>
          </a:p>
          <a:p>
            <a:pPr algn="ctr"/>
            <a:endParaRPr lang="en-US" dirty="0" smtClean="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smtClean="0">
              <a:solidFill>
                <a:schemeClr val="bg1"/>
              </a:solidFill>
            </a:endParaRPr>
          </a:p>
          <a:p>
            <a:pPr algn="ctr"/>
            <a:endParaRPr lang="en-US" dirty="0" smtClean="0">
              <a:solidFill>
                <a:schemeClr val="bg1"/>
              </a:solidFill>
            </a:endParaRPr>
          </a:p>
          <a:p>
            <a:pPr algn="ctr"/>
            <a:endParaRPr lang="en-US" dirty="0">
              <a:solidFill>
                <a:schemeClr val="bg1"/>
              </a:solidFill>
            </a:endParaRPr>
          </a:p>
          <a:p>
            <a:pPr algn="ctr"/>
            <a:r>
              <a:rPr lang="en-US" dirty="0" smtClean="0">
                <a:solidFill>
                  <a:schemeClr val="bg1"/>
                </a:solidFill>
              </a:rPr>
              <a:t>PCB - Junction terminal</a:t>
            </a:r>
          </a:p>
          <a:p>
            <a:pPr algn="ctr"/>
            <a:endParaRPr lang="en-US" dirty="0" smtClean="0">
              <a:solidFill>
                <a:schemeClr val="bg1"/>
              </a:solidFill>
            </a:endParaRPr>
          </a:p>
        </p:txBody>
      </p:sp>
      <p:sp>
        <p:nvSpPr>
          <p:cNvPr id="4" name="TextBox 3"/>
          <p:cNvSpPr txBox="1"/>
          <p:nvPr/>
        </p:nvSpPr>
        <p:spPr>
          <a:xfrm>
            <a:off x="675031" y="2877501"/>
            <a:ext cx="1553013" cy="3416320"/>
          </a:xfrm>
          <a:prstGeom prst="rect">
            <a:avLst/>
          </a:prstGeom>
          <a:solidFill>
            <a:srgbClr val="00B0F0"/>
          </a:solidFill>
        </p:spPr>
        <p:txBody>
          <a:bodyPr wrap="square" rtlCol="0">
            <a:spAutoFit/>
          </a:bodyPr>
          <a:lstStyle/>
          <a:p>
            <a:endParaRPr lang="en-US" dirty="0" smtClean="0">
              <a:solidFill>
                <a:schemeClr val="bg1"/>
              </a:solidFill>
            </a:endParaRPr>
          </a:p>
          <a:p>
            <a:endParaRPr lang="en-US" dirty="0" smtClean="0">
              <a:solidFill>
                <a:schemeClr val="bg1"/>
              </a:solidFill>
            </a:endParaRPr>
          </a:p>
          <a:p>
            <a:endParaRPr lang="en-US" dirty="0" smtClean="0">
              <a:solidFill>
                <a:schemeClr val="bg1"/>
              </a:solidFill>
            </a:endParaRPr>
          </a:p>
          <a:p>
            <a:endParaRPr lang="en-US" dirty="0">
              <a:solidFill>
                <a:schemeClr val="bg1"/>
              </a:solidFill>
            </a:endParaRPr>
          </a:p>
          <a:p>
            <a:endParaRPr lang="en-US" dirty="0" smtClean="0">
              <a:solidFill>
                <a:schemeClr val="bg1"/>
              </a:solidFill>
            </a:endParaRPr>
          </a:p>
          <a:p>
            <a:r>
              <a:rPr lang="en-US" dirty="0" smtClean="0">
                <a:solidFill>
                  <a:schemeClr val="bg1"/>
                </a:solidFill>
              </a:rPr>
              <a:t>12 V LiFePO4</a:t>
            </a:r>
            <a:endParaRPr lang="en-US" dirty="0">
              <a:solidFill>
                <a:schemeClr val="bg1"/>
              </a:solidFill>
            </a:endParaRPr>
          </a:p>
          <a:p>
            <a:pPr algn="ctr"/>
            <a:r>
              <a:rPr lang="en-US" dirty="0" smtClean="0">
                <a:solidFill>
                  <a:schemeClr val="bg1"/>
                </a:solidFill>
              </a:rPr>
              <a:t>Battery</a:t>
            </a:r>
          </a:p>
          <a:p>
            <a:endParaRPr lang="en-US" dirty="0" smtClean="0">
              <a:solidFill>
                <a:schemeClr val="bg1"/>
              </a:solidFill>
            </a:endParaRPr>
          </a:p>
          <a:p>
            <a:endParaRPr lang="en-US" dirty="0" smtClean="0">
              <a:solidFill>
                <a:schemeClr val="bg1"/>
              </a:solidFill>
            </a:endParaRPr>
          </a:p>
          <a:p>
            <a:endParaRPr lang="en-US" dirty="0" smtClean="0">
              <a:solidFill>
                <a:schemeClr val="bg1"/>
              </a:solidFill>
            </a:endParaRPr>
          </a:p>
          <a:p>
            <a:endParaRPr lang="en-US" dirty="0">
              <a:solidFill>
                <a:schemeClr val="bg1"/>
              </a:solidFill>
            </a:endParaRPr>
          </a:p>
          <a:p>
            <a:endParaRPr lang="en-US" dirty="0">
              <a:solidFill>
                <a:schemeClr val="bg1"/>
              </a:solidFill>
            </a:endParaRPr>
          </a:p>
        </p:txBody>
      </p:sp>
      <p:sp>
        <p:nvSpPr>
          <p:cNvPr id="6" name="TextBox 5"/>
          <p:cNvSpPr txBox="1"/>
          <p:nvPr/>
        </p:nvSpPr>
        <p:spPr>
          <a:xfrm rot="16200000">
            <a:off x="2329307" y="615517"/>
            <a:ext cx="1542197" cy="1092607"/>
          </a:xfrm>
          <a:prstGeom prst="rect">
            <a:avLst/>
          </a:prstGeom>
          <a:solidFill>
            <a:srgbClr val="00B0F0"/>
          </a:solidFill>
        </p:spPr>
        <p:txBody>
          <a:bodyPr wrap="square" rtlCol="0">
            <a:spAutoFit/>
          </a:bodyPr>
          <a:lstStyle/>
          <a:p>
            <a:pPr algn="ctr"/>
            <a:endParaRPr lang="en-US" dirty="0" smtClean="0">
              <a:solidFill>
                <a:schemeClr val="bg1"/>
              </a:solidFill>
            </a:endParaRPr>
          </a:p>
          <a:p>
            <a:pPr algn="ctr"/>
            <a:endParaRPr lang="en-US" dirty="0" smtClean="0">
              <a:solidFill>
                <a:schemeClr val="bg1"/>
              </a:solidFill>
            </a:endParaRPr>
          </a:p>
          <a:p>
            <a:pPr algn="ctr"/>
            <a:endParaRPr lang="en-US" sz="1100" dirty="0">
              <a:solidFill>
                <a:schemeClr val="bg1"/>
              </a:solidFill>
            </a:endParaRPr>
          </a:p>
          <a:p>
            <a:pPr algn="ctr"/>
            <a:r>
              <a:rPr lang="en-US" dirty="0" smtClean="0">
                <a:solidFill>
                  <a:schemeClr val="bg1"/>
                </a:solidFill>
              </a:rPr>
              <a:t>Buck regulator</a:t>
            </a:r>
          </a:p>
        </p:txBody>
      </p:sp>
      <p:sp>
        <p:nvSpPr>
          <p:cNvPr id="35" name="TextBox 34"/>
          <p:cNvSpPr txBox="1"/>
          <p:nvPr/>
        </p:nvSpPr>
        <p:spPr>
          <a:xfrm>
            <a:off x="6483946" y="5933666"/>
            <a:ext cx="1186744" cy="584775"/>
          </a:xfrm>
          <a:prstGeom prst="rect">
            <a:avLst/>
          </a:prstGeom>
          <a:noFill/>
        </p:spPr>
        <p:txBody>
          <a:bodyPr wrap="square" rtlCol="0">
            <a:spAutoFit/>
          </a:bodyPr>
          <a:lstStyle/>
          <a:p>
            <a:r>
              <a:rPr lang="en-US" sz="1600" b="1" dirty="0" smtClean="0"/>
              <a:t>For battery volt meter</a:t>
            </a:r>
            <a:endParaRPr lang="en-US" sz="1600" b="1" dirty="0"/>
          </a:p>
        </p:txBody>
      </p:sp>
      <p:cxnSp>
        <p:nvCxnSpPr>
          <p:cNvPr id="41" name="Straight Connector 40"/>
          <p:cNvCxnSpPr>
            <a:stCxn id="7" idx="2"/>
          </p:cNvCxnSpPr>
          <p:nvPr/>
        </p:nvCxnSpPr>
        <p:spPr>
          <a:xfrm>
            <a:off x="9607481" y="5935285"/>
            <a:ext cx="29065" cy="2907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551200" y="3072963"/>
            <a:ext cx="2112561" cy="2862322"/>
          </a:xfrm>
          <a:prstGeom prst="rect">
            <a:avLst/>
          </a:prstGeom>
          <a:solidFill>
            <a:srgbClr val="00B0F0"/>
          </a:solidFill>
        </p:spPr>
        <p:txBody>
          <a:bodyPr wrap="square" rtlCol="0">
            <a:spAutoFit/>
          </a:bodyPr>
          <a:lstStyle/>
          <a:p>
            <a:pPr algn="ctr"/>
            <a:endParaRPr lang="en-US" dirty="0" smtClean="0">
              <a:solidFill>
                <a:schemeClr val="bg1"/>
              </a:solidFill>
            </a:endParaRPr>
          </a:p>
          <a:p>
            <a:pPr algn="ctr"/>
            <a:endParaRPr lang="en-US" dirty="0">
              <a:solidFill>
                <a:schemeClr val="bg1"/>
              </a:solidFill>
            </a:endParaRPr>
          </a:p>
          <a:p>
            <a:pPr algn="ctr"/>
            <a:endParaRPr lang="en-US" dirty="0" smtClean="0">
              <a:solidFill>
                <a:schemeClr val="bg1"/>
              </a:solidFill>
            </a:endParaRPr>
          </a:p>
          <a:p>
            <a:pPr algn="ctr"/>
            <a:endParaRPr lang="en-US" dirty="0" smtClean="0">
              <a:solidFill>
                <a:schemeClr val="bg1"/>
              </a:solidFill>
            </a:endParaRPr>
          </a:p>
          <a:p>
            <a:pPr algn="ctr"/>
            <a:endParaRPr lang="en-US" dirty="0">
              <a:solidFill>
                <a:schemeClr val="bg1"/>
              </a:solidFill>
            </a:endParaRPr>
          </a:p>
          <a:p>
            <a:pPr algn="ctr"/>
            <a:endParaRPr lang="en-US" dirty="0" smtClean="0">
              <a:solidFill>
                <a:schemeClr val="bg1"/>
              </a:solidFill>
            </a:endParaRPr>
          </a:p>
          <a:p>
            <a:pPr algn="ctr"/>
            <a:endParaRPr lang="en-US" dirty="0" smtClean="0">
              <a:solidFill>
                <a:schemeClr val="bg1"/>
              </a:solidFill>
            </a:endParaRPr>
          </a:p>
          <a:p>
            <a:pPr algn="ctr"/>
            <a:endParaRPr lang="en-US" dirty="0">
              <a:solidFill>
                <a:schemeClr val="bg1"/>
              </a:solidFill>
            </a:endParaRPr>
          </a:p>
          <a:p>
            <a:pPr algn="ctr"/>
            <a:r>
              <a:rPr lang="en-US" dirty="0" smtClean="0">
                <a:solidFill>
                  <a:schemeClr val="bg1"/>
                </a:solidFill>
              </a:rPr>
              <a:t>PCB - Shield</a:t>
            </a:r>
          </a:p>
          <a:p>
            <a:pPr algn="ctr"/>
            <a:endParaRPr lang="en-US" dirty="0" smtClean="0">
              <a:solidFill>
                <a:schemeClr val="bg1"/>
              </a:solidFill>
            </a:endParaRPr>
          </a:p>
        </p:txBody>
      </p:sp>
      <p:cxnSp>
        <p:nvCxnSpPr>
          <p:cNvPr id="8" name="Straight Connector 7"/>
          <p:cNvCxnSpPr>
            <a:endCxn id="40" idx="2"/>
          </p:cNvCxnSpPr>
          <p:nvPr/>
        </p:nvCxnSpPr>
        <p:spPr>
          <a:xfrm flipV="1">
            <a:off x="2228044" y="3349687"/>
            <a:ext cx="3203990" cy="15067"/>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p:nvCxnSpPr>
        <p:spPr>
          <a:xfrm flipH="1">
            <a:off x="2228044" y="5708912"/>
            <a:ext cx="1889599" cy="0"/>
          </a:xfrm>
          <a:prstGeom prst="line">
            <a:avLst/>
          </a:prstGeom>
          <a:ln w="127000">
            <a:solidFill>
              <a:schemeClr val="tx1"/>
            </a:solidFill>
          </a:ln>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a:off x="4101064" y="3712942"/>
            <a:ext cx="3783" cy="2021923"/>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4045667" y="3712942"/>
            <a:ext cx="1655132" cy="1"/>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920517" y="1686756"/>
            <a:ext cx="4839" cy="166717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8" name="Straight Connector 17"/>
          <p:cNvCxnSpPr/>
          <p:nvPr/>
        </p:nvCxnSpPr>
        <p:spPr>
          <a:xfrm flipH="1" flipV="1">
            <a:off x="5653517" y="1686756"/>
            <a:ext cx="30356" cy="207790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480162" y="1770276"/>
            <a:ext cx="12279" cy="158365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p:cNvCxnSpPr>
            <a:endCxn id="11" idx="2"/>
          </p:cNvCxnSpPr>
          <p:nvPr/>
        </p:nvCxnSpPr>
        <p:spPr>
          <a:xfrm flipH="1" flipV="1">
            <a:off x="5096161" y="1770276"/>
            <a:ext cx="32659" cy="196724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4869823" y="3276071"/>
            <a:ext cx="133350" cy="125837"/>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 name="Oval 39"/>
          <p:cNvSpPr/>
          <p:nvPr/>
        </p:nvSpPr>
        <p:spPr>
          <a:xfrm>
            <a:off x="5432034" y="3286768"/>
            <a:ext cx="133350" cy="125837"/>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3" name="Oval 42"/>
          <p:cNvSpPr/>
          <p:nvPr/>
        </p:nvSpPr>
        <p:spPr>
          <a:xfrm>
            <a:off x="5059638" y="3658312"/>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5" name="Picture 44"/>
          <p:cNvPicPr>
            <a:picLocks noChangeAspect="1"/>
          </p:cNvPicPr>
          <p:nvPr/>
        </p:nvPicPr>
        <p:blipFill rotWithShape="1">
          <a:blip r:embed="rId2"/>
          <a:srcRect t="1" b="22832"/>
          <a:stretch/>
        </p:blipFill>
        <p:spPr>
          <a:xfrm>
            <a:off x="2734922" y="1652724"/>
            <a:ext cx="561975" cy="294007"/>
          </a:xfrm>
          <a:prstGeom prst="rect">
            <a:avLst/>
          </a:prstGeom>
        </p:spPr>
      </p:pic>
      <p:pic>
        <p:nvPicPr>
          <p:cNvPr id="49" name="Picture 48"/>
          <p:cNvPicPr>
            <a:picLocks noChangeAspect="1"/>
          </p:cNvPicPr>
          <p:nvPr/>
        </p:nvPicPr>
        <p:blipFill rotWithShape="1">
          <a:blip r:embed="rId2"/>
          <a:srcRect t="1" b="22832"/>
          <a:stretch/>
        </p:blipFill>
        <p:spPr>
          <a:xfrm rot="10800000">
            <a:off x="5284982" y="2199412"/>
            <a:ext cx="561975" cy="294007"/>
          </a:xfrm>
          <a:prstGeom prst="rect">
            <a:avLst/>
          </a:prstGeom>
        </p:spPr>
      </p:pic>
      <p:pic>
        <p:nvPicPr>
          <p:cNvPr id="50" name="Picture 49"/>
          <p:cNvPicPr>
            <a:picLocks noChangeAspect="1"/>
          </p:cNvPicPr>
          <p:nvPr/>
        </p:nvPicPr>
        <p:blipFill rotWithShape="1">
          <a:blip r:embed="rId2"/>
          <a:srcRect t="1" b="22832"/>
          <a:stretch/>
        </p:blipFill>
        <p:spPr>
          <a:xfrm rot="10800000">
            <a:off x="4727392" y="2185135"/>
            <a:ext cx="561975" cy="294007"/>
          </a:xfrm>
          <a:prstGeom prst="rect">
            <a:avLst/>
          </a:prstGeom>
        </p:spPr>
      </p:pic>
      <p:sp>
        <p:nvSpPr>
          <p:cNvPr id="51" name="Rectangle 50"/>
          <p:cNvSpPr/>
          <p:nvPr/>
        </p:nvSpPr>
        <p:spPr>
          <a:xfrm rot="16200000">
            <a:off x="4677459" y="4144294"/>
            <a:ext cx="1020407" cy="350486"/>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ACS712</a:t>
            </a:r>
            <a:endParaRPr lang="en-US" dirty="0"/>
          </a:p>
        </p:txBody>
      </p:sp>
      <p:pic>
        <p:nvPicPr>
          <p:cNvPr id="52" name="Picture 51"/>
          <p:cNvPicPr>
            <a:picLocks noChangeAspect="1"/>
          </p:cNvPicPr>
          <p:nvPr/>
        </p:nvPicPr>
        <p:blipFill>
          <a:blip r:embed="rId3"/>
          <a:stretch>
            <a:fillRect/>
          </a:stretch>
        </p:blipFill>
        <p:spPr>
          <a:xfrm>
            <a:off x="4428646" y="3453322"/>
            <a:ext cx="583773" cy="1376419"/>
          </a:xfrm>
          <a:prstGeom prst="rect">
            <a:avLst/>
          </a:prstGeom>
        </p:spPr>
      </p:pic>
      <p:sp>
        <p:nvSpPr>
          <p:cNvPr id="53" name="TextBox 52"/>
          <p:cNvSpPr txBox="1"/>
          <p:nvPr/>
        </p:nvSpPr>
        <p:spPr>
          <a:xfrm>
            <a:off x="2195987" y="1857815"/>
            <a:ext cx="651887" cy="338554"/>
          </a:xfrm>
          <a:prstGeom prst="rect">
            <a:avLst/>
          </a:prstGeom>
          <a:noFill/>
        </p:spPr>
        <p:txBody>
          <a:bodyPr wrap="square" rtlCol="0">
            <a:spAutoFit/>
          </a:bodyPr>
          <a:lstStyle/>
          <a:p>
            <a:r>
              <a:rPr lang="en-US" sz="1600" b="1" dirty="0" smtClean="0"/>
              <a:t>12V</a:t>
            </a:r>
            <a:endParaRPr lang="en-US" sz="1600" b="1" dirty="0"/>
          </a:p>
        </p:txBody>
      </p:sp>
      <p:sp>
        <p:nvSpPr>
          <p:cNvPr id="54" name="TextBox 53"/>
          <p:cNvSpPr txBox="1"/>
          <p:nvPr/>
        </p:nvSpPr>
        <p:spPr>
          <a:xfrm>
            <a:off x="8439393" y="2734693"/>
            <a:ext cx="651887" cy="338554"/>
          </a:xfrm>
          <a:prstGeom prst="rect">
            <a:avLst/>
          </a:prstGeom>
          <a:noFill/>
        </p:spPr>
        <p:txBody>
          <a:bodyPr wrap="square" rtlCol="0">
            <a:spAutoFit/>
          </a:bodyPr>
          <a:lstStyle/>
          <a:p>
            <a:r>
              <a:rPr lang="en-US" sz="1600" b="1" dirty="0" smtClean="0"/>
              <a:t>5V</a:t>
            </a:r>
            <a:endParaRPr lang="en-US" sz="1600" b="1" dirty="0"/>
          </a:p>
        </p:txBody>
      </p:sp>
      <p:sp>
        <p:nvSpPr>
          <p:cNvPr id="56" name="TextBox 55"/>
          <p:cNvSpPr txBox="1"/>
          <p:nvPr/>
        </p:nvSpPr>
        <p:spPr>
          <a:xfrm>
            <a:off x="2276808" y="2962835"/>
            <a:ext cx="651887" cy="338554"/>
          </a:xfrm>
          <a:prstGeom prst="rect">
            <a:avLst/>
          </a:prstGeom>
          <a:noFill/>
        </p:spPr>
        <p:txBody>
          <a:bodyPr wrap="square" rtlCol="0">
            <a:spAutoFit/>
          </a:bodyPr>
          <a:lstStyle/>
          <a:p>
            <a:r>
              <a:rPr lang="en-US" sz="1600" b="1" dirty="0" smtClean="0"/>
              <a:t>12V</a:t>
            </a:r>
            <a:endParaRPr lang="en-US" sz="1600" b="1" dirty="0"/>
          </a:p>
        </p:txBody>
      </p:sp>
      <p:sp>
        <p:nvSpPr>
          <p:cNvPr id="2" name="Left-Right Arrow 1"/>
          <p:cNvSpPr/>
          <p:nvPr/>
        </p:nvSpPr>
        <p:spPr>
          <a:xfrm rot="1830422">
            <a:off x="8343554" y="1443453"/>
            <a:ext cx="3671903" cy="441693"/>
          </a:xfrm>
          <a:prstGeom prst="leftRightArrow">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Distance: </a:t>
            </a:r>
            <a:r>
              <a:rPr lang="en-US" dirty="0"/>
              <a:t>5</a:t>
            </a:r>
            <a:r>
              <a:rPr lang="en-US" dirty="0" smtClean="0"/>
              <a:t> cm (2”)</a:t>
            </a:r>
            <a:endParaRPr lang="en-US" dirty="0"/>
          </a:p>
        </p:txBody>
      </p:sp>
      <p:cxnSp>
        <p:nvCxnSpPr>
          <p:cNvPr id="66" name="Straight Connector 65"/>
          <p:cNvCxnSpPr/>
          <p:nvPr/>
        </p:nvCxnSpPr>
        <p:spPr>
          <a:xfrm flipH="1" flipV="1">
            <a:off x="2689558" y="3453322"/>
            <a:ext cx="15868" cy="8966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2711840" y="4442064"/>
            <a:ext cx="2136" cy="12162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Oval 68"/>
          <p:cNvSpPr/>
          <p:nvPr/>
        </p:nvSpPr>
        <p:spPr>
          <a:xfrm>
            <a:off x="2647301" y="5650278"/>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70" name="Straight Connector 69"/>
          <p:cNvCxnSpPr/>
          <p:nvPr/>
        </p:nvCxnSpPr>
        <p:spPr>
          <a:xfrm flipH="1">
            <a:off x="2576617" y="4346025"/>
            <a:ext cx="225882" cy="529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2586729" y="4435061"/>
            <a:ext cx="215770" cy="70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flipV="1">
            <a:off x="10397625" y="3306226"/>
            <a:ext cx="8550" cy="23132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10406175" y="3635945"/>
            <a:ext cx="0" cy="2387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p:cNvSpPr/>
          <p:nvPr/>
        </p:nvSpPr>
        <p:spPr>
          <a:xfrm>
            <a:off x="10325504" y="3319939"/>
            <a:ext cx="133350" cy="11838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5" name="Oval 84"/>
          <p:cNvSpPr/>
          <p:nvPr/>
        </p:nvSpPr>
        <p:spPr>
          <a:xfrm>
            <a:off x="10339500" y="3725598"/>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86" name="Straight Connector 85"/>
          <p:cNvCxnSpPr/>
          <p:nvPr/>
        </p:nvCxnSpPr>
        <p:spPr>
          <a:xfrm flipH="1">
            <a:off x="10268816" y="3539906"/>
            <a:ext cx="225882" cy="529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a:off x="10278928" y="3628942"/>
            <a:ext cx="215770" cy="70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Oval 87"/>
          <p:cNvSpPr/>
          <p:nvPr/>
        </p:nvSpPr>
        <p:spPr>
          <a:xfrm>
            <a:off x="2612060" y="3307339"/>
            <a:ext cx="133350" cy="125837"/>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9" name="Rectangle 88"/>
          <p:cNvSpPr/>
          <p:nvPr/>
        </p:nvSpPr>
        <p:spPr>
          <a:xfrm rot="5400000">
            <a:off x="5174397" y="2740269"/>
            <a:ext cx="623808" cy="24765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0" name="Rectangle 89"/>
          <p:cNvSpPr/>
          <p:nvPr/>
        </p:nvSpPr>
        <p:spPr>
          <a:xfrm rot="5400000">
            <a:off x="4605177" y="2758434"/>
            <a:ext cx="623808" cy="24765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7" name="TextBox 96"/>
          <p:cNvSpPr txBox="1"/>
          <p:nvPr/>
        </p:nvSpPr>
        <p:spPr>
          <a:xfrm>
            <a:off x="10938255" y="3171908"/>
            <a:ext cx="999412" cy="1015663"/>
          </a:xfrm>
          <a:prstGeom prst="rect">
            <a:avLst/>
          </a:prstGeom>
          <a:solidFill>
            <a:schemeClr val="tx2">
              <a:lumMod val="20000"/>
              <a:lumOff val="80000"/>
            </a:schemeClr>
          </a:solidFill>
        </p:spPr>
        <p:txBody>
          <a:bodyPr wrap="square" rtlCol="0">
            <a:spAutoFit/>
          </a:bodyPr>
          <a:lstStyle/>
          <a:p>
            <a:r>
              <a:rPr lang="en-US" sz="2000" b="1" dirty="0" smtClean="0"/>
              <a:t>5Vin</a:t>
            </a:r>
          </a:p>
          <a:p>
            <a:r>
              <a:rPr lang="en-US" sz="2000" b="1" dirty="0" smtClean="0"/>
              <a:t>GND</a:t>
            </a:r>
          </a:p>
          <a:p>
            <a:r>
              <a:rPr lang="en-US" sz="2000" b="1" dirty="0" smtClean="0"/>
              <a:t>MCU</a:t>
            </a:r>
            <a:endParaRPr lang="en-US" b="1" dirty="0"/>
          </a:p>
        </p:txBody>
      </p:sp>
      <p:sp>
        <p:nvSpPr>
          <p:cNvPr id="99" name="TextBox 98"/>
          <p:cNvSpPr txBox="1"/>
          <p:nvPr/>
        </p:nvSpPr>
        <p:spPr>
          <a:xfrm>
            <a:off x="9431673" y="5501483"/>
            <a:ext cx="651887" cy="338554"/>
          </a:xfrm>
          <a:prstGeom prst="rect">
            <a:avLst/>
          </a:prstGeom>
          <a:noFill/>
        </p:spPr>
        <p:txBody>
          <a:bodyPr wrap="square" rtlCol="0">
            <a:spAutoFit/>
          </a:bodyPr>
          <a:lstStyle/>
          <a:p>
            <a:r>
              <a:rPr lang="en-US" sz="1600" b="1" dirty="0" smtClean="0"/>
              <a:t>A0</a:t>
            </a:r>
            <a:endParaRPr lang="en-US" sz="1600" b="1" dirty="0"/>
          </a:p>
        </p:txBody>
      </p:sp>
      <p:cxnSp>
        <p:nvCxnSpPr>
          <p:cNvPr id="110" name="Straight Connector 109"/>
          <p:cNvCxnSpPr/>
          <p:nvPr/>
        </p:nvCxnSpPr>
        <p:spPr>
          <a:xfrm flipV="1">
            <a:off x="4793255" y="4517448"/>
            <a:ext cx="3731405" cy="52315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4612943" y="5120055"/>
            <a:ext cx="5793232" cy="17117"/>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112" name="Straight Connector 111"/>
          <p:cNvCxnSpPr/>
          <p:nvPr/>
        </p:nvCxnSpPr>
        <p:spPr>
          <a:xfrm flipH="1" flipV="1">
            <a:off x="4869824" y="4921491"/>
            <a:ext cx="5116120" cy="12044"/>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14" name="Straight Connector 113"/>
          <p:cNvCxnSpPr/>
          <p:nvPr/>
        </p:nvCxnSpPr>
        <p:spPr>
          <a:xfrm flipH="1">
            <a:off x="9979292" y="3450490"/>
            <a:ext cx="3135" cy="148326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6" name="Oval 115"/>
          <p:cNvSpPr/>
          <p:nvPr/>
        </p:nvSpPr>
        <p:spPr>
          <a:xfrm>
            <a:off x="9919269" y="3330409"/>
            <a:ext cx="133350" cy="109261"/>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18" name="Straight Connector 117"/>
          <p:cNvCxnSpPr/>
          <p:nvPr/>
        </p:nvCxnSpPr>
        <p:spPr>
          <a:xfrm>
            <a:off x="4860747" y="4785877"/>
            <a:ext cx="10727" cy="13001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10400175" y="3825042"/>
            <a:ext cx="6000" cy="1312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a:off x="4612943" y="4785877"/>
            <a:ext cx="4781" cy="3341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4743773" y="4794699"/>
            <a:ext cx="32939" cy="24590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33" name="TextBox 132"/>
          <p:cNvSpPr txBox="1"/>
          <p:nvPr/>
        </p:nvSpPr>
        <p:spPr>
          <a:xfrm>
            <a:off x="8493115" y="4325960"/>
            <a:ext cx="651887" cy="338554"/>
          </a:xfrm>
          <a:prstGeom prst="rect">
            <a:avLst/>
          </a:prstGeom>
          <a:noFill/>
        </p:spPr>
        <p:txBody>
          <a:bodyPr wrap="square" rtlCol="0">
            <a:spAutoFit/>
          </a:bodyPr>
          <a:lstStyle/>
          <a:p>
            <a:r>
              <a:rPr lang="en-US" sz="1600" b="1" dirty="0" smtClean="0"/>
              <a:t>A1</a:t>
            </a:r>
            <a:endParaRPr lang="en-US" sz="1600" b="1" dirty="0"/>
          </a:p>
        </p:txBody>
      </p:sp>
      <p:sp>
        <p:nvSpPr>
          <p:cNvPr id="11" name="TextBox 10"/>
          <p:cNvSpPr txBox="1"/>
          <p:nvPr/>
        </p:nvSpPr>
        <p:spPr>
          <a:xfrm>
            <a:off x="4325062" y="846946"/>
            <a:ext cx="1542197" cy="923330"/>
          </a:xfrm>
          <a:prstGeom prst="rect">
            <a:avLst/>
          </a:prstGeom>
          <a:solidFill>
            <a:srgbClr val="00B0F0"/>
          </a:solidFill>
        </p:spPr>
        <p:txBody>
          <a:bodyPr wrap="square" rtlCol="0">
            <a:spAutoFit/>
          </a:bodyPr>
          <a:lstStyle/>
          <a:p>
            <a:pPr algn="ctr"/>
            <a:r>
              <a:rPr lang="en-US" dirty="0" smtClean="0">
                <a:solidFill>
                  <a:schemeClr val="bg1"/>
                </a:solidFill>
              </a:rPr>
              <a:t>2xMotor controller (2x15A)</a:t>
            </a:r>
            <a:endParaRPr lang="en-US" dirty="0">
              <a:solidFill>
                <a:schemeClr val="bg1"/>
              </a:solidFill>
            </a:endParaRPr>
          </a:p>
        </p:txBody>
      </p:sp>
      <p:sp>
        <p:nvSpPr>
          <p:cNvPr id="136" name="TextBox 135"/>
          <p:cNvSpPr txBox="1"/>
          <p:nvPr/>
        </p:nvSpPr>
        <p:spPr>
          <a:xfrm>
            <a:off x="4084346" y="2670442"/>
            <a:ext cx="889272" cy="584775"/>
          </a:xfrm>
          <a:prstGeom prst="rect">
            <a:avLst/>
          </a:prstGeom>
          <a:noFill/>
        </p:spPr>
        <p:txBody>
          <a:bodyPr wrap="square" rtlCol="0">
            <a:spAutoFit/>
          </a:bodyPr>
          <a:lstStyle/>
          <a:p>
            <a:r>
              <a:rPr lang="en-US" sz="1600" b="1" dirty="0" smtClean="0"/>
              <a:t>2x15A fuses</a:t>
            </a:r>
            <a:endParaRPr lang="en-US" sz="1600" b="1" dirty="0"/>
          </a:p>
        </p:txBody>
      </p:sp>
      <p:sp>
        <p:nvSpPr>
          <p:cNvPr id="138" name="TextBox 137"/>
          <p:cNvSpPr txBox="1"/>
          <p:nvPr/>
        </p:nvSpPr>
        <p:spPr>
          <a:xfrm rot="21064878">
            <a:off x="6709618" y="4361722"/>
            <a:ext cx="1186744" cy="584775"/>
          </a:xfrm>
          <a:prstGeom prst="rect">
            <a:avLst/>
          </a:prstGeom>
          <a:noFill/>
        </p:spPr>
        <p:txBody>
          <a:bodyPr wrap="square" rtlCol="0">
            <a:spAutoFit/>
          </a:bodyPr>
          <a:lstStyle/>
          <a:p>
            <a:r>
              <a:rPr lang="en-US" sz="1600" b="1" dirty="0" smtClean="0"/>
              <a:t>For battery amp meter</a:t>
            </a:r>
            <a:endParaRPr lang="en-US" sz="1600" b="1" dirty="0"/>
          </a:p>
        </p:txBody>
      </p:sp>
      <p:sp>
        <p:nvSpPr>
          <p:cNvPr id="91" name="Left-Right Arrow 90"/>
          <p:cNvSpPr/>
          <p:nvPr/>
        </p:nvSpPr>
        <p:spPr>
          <a:xfrm>
            <a:off x="8762675" y="5226858"/>
            <a:ext cx="2507299" cy="441693"/>
          </a:xfrm>
          <a:prstGeom prst="leftRightArrow">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Distance: </a:t>
            </a:r>
            <a:r>
              <a:rPr lang="en-US" dirty="0"/>
              <a:t>5</a:t>
            </a:r>
            <a:r>
              <a:rPr lang="en-US" dirty="0" smtClean="0"/>
              <a:t> cm (2”)</a:t>
            </a:r>
            <a:endParaRPr lang="en-US" dirty="0"/>
          </a:p>
        </p:txBody>
      </p:sp>
      <p:sp>
        <p:nvSpPr>
          <p:cNvPr id="92" name="Isosceles Triangle 91"/>
          <p:cNvSpPr/>
          <p:nvPr/>
        </p:nvSpPr>
        <p:spPr>
          <a:xfrm rot="5400000">
            <a:off x="2258194" y="3235974"/>
            <a:ext cx="247650" cy="207563"/>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3" name="Isosceles Triangle 92"/>
          <p:cNvSpPr/>
          <p:nvPr/>
        </p:nvSpPr>
        <p:spPr>
          <a:xfrm rot="5400000">
            <a:off x="10763084" y="3278739"/>
            <a:ext cx="247650" cy="207563"/>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4" name="Isosceles Triangle 93"/>
          <p:cNvSpPr/>
          <p:nvPr/>
        </p:nvSpPr>
        <p:spPr>
          <a:xfrm rot="16200000">
            <a:off x="7808605" y="4837509"/>
            <a:ext cx="247650" cy="207563"/>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8" name="Picture 47"/>
          <p:cNvPicPr>
            <a:picLocks noChangeAspect="1"/>
          </p:cNvPicPr>
          <p:nvPr/>
        </p:nvPicPr>
        <p:blipFill rotWithShape="1">
          <a:blip r:embed="rId2"/>
          <a:srcRect t="1" b="22832"/>
          <a:stretch/>
        </p:blipFill>
        <p:spPr>
          <a:xfrm rot="5400000">
            <a:off x="8322995" y="3430187"/>
            <a:ext cx="697338" cy="294007"/>
          </a:xfrm>
          <a:prstGeom prst="rect">
            <a:avLst/>
          </a:prstGeom>
        </p:spPr>
      </p:pic>
      <p:sp>
        <p:nvSpPr>
          <p:cNvPr id="98" name="Rectangular Callout 97"/>
          <p:cNvSpPr/>
          <p:nvPr/>
        </p:nvSpPr>
        <p:spPr>
          <a:xfrm>
            <a:off x="6271500" y="5494953"/>
            <a:ext cx="1319114" cy="326665"/>
          </a:xfrm>
          <a:prstGeom prst="wedgeRectCallout">
            <a:avLst>
              <a:gd name="adj1" fmla="val -62573"/>
              <a:gd name="adj2" fmla="val -16396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MCU GND</a:t>
            </a:r>
            <a:endParaRPr lang="en-US" dirty="0">
              <a:solidFill>
                <a:schemeClr val="tx1"/>
              </a:solidFill>
            </a:endParaRPr>
          </a:p>
        </p:txBody>
      </p:sp>
      <p:sp>
        <p:nvSpPr>
          <p:cNvPr id="101" name="Rectangular Callout 100"/>
          <p:cNvSpPr/>
          <p:nvPr/>
        </p:nvSpPr>
        <p:spPr>
          <a:xfrm>
            <a:off x="9289727" y="4133809"/>
            <a:ext cx="1319114" cy="326665"/>
          </a:xfrm>
          <a:prstGeom prst="wedgeRectCallout">
            <a:avLst>
              <a:gd name="adj1" fmla="val -62573"/>
              <a:gd name="adj2" fmla="val -16396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signal GND</a:t>
            </a:r>
            <a:endParaRPr lang="en-US" dirty="0">
              <a:solidFill>
                <a:schemeClr val="tx1"/>
              </a:solidFill>
            </a:endParaRPr>
          </a:p>
        </p:txBody>
      </p:sp>
      <p:cxnSp>
        <p:nvCxnSpPr>
          <p:cNvPr id="102" name="Straight Connector 101"/>
          <p:cNvCxnSpPr/>
          <p:nvPr/>
        </p:nvCxnSpPr>
        <p:spPr>
          <a:xfrm flipH="1" flipV="1">
            <a:off x="2879551" y="1891826"/>
            <a:ext cx="53092" cy="38430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Oval 102"/>
          <p:cNvSpPr/>
          <p:nvPr/>
        </p:nvSpPr>
        <p:spPr>
          <a:xfrm>
            <a:off x="2875875" y="5658286"/>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04" name="Straight Connector 103"/>
          <p:cNvCxnSpPr/>
          <p:nvPr/>
        </p:nvCxnSpPr>
        <p:spPr>
          <a:xfrm>
            <a:off x="3149303" y="1920308"/>
            <a:ext cx="0" cy="1444446"/>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pic>
        <p:nvPicPr>
          <p:cNvPr id="105" name="Picture 104"/>
          <p:cNvPicPr>
            <a:picLocks noChangeAspect="1"/>
          </p:cNvPicPr>
          <p:nvPr/>
        </p:nvPicPr>
        <p:blipFill rotWithShape="1">
          <a:blip r:embed="rId2"/>
          <a:srcRect t="1" b="22832"/>
          <a:stretch/>
        </p:blipFill>
        <p:spPr>
          <a:xfrm>
            <a:off x="2762632" y="2153639"/>
            <a:ext cx="561975" cy="294007"/>
          </a:xfrm>
          <a:prstGeom prst="rect">
            <a:avLst/>
          </a:prstGeom>
        </p:spPr>
      </p:pic>
      <p:sp>
        <p:nvSpPr>
          <p:cNvPr id="106" name="Oval 105"/>
          <p:cNvSpPr/>
          <p:nvPr/>
        </p:nvSpPr>
        <p:spPr>
          <a:xfrm>
            <a:off x="3077272" y="3280095"/>
            <a:ext cx="133350" cy="125837"/>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7" name="Picture 106"/>
          <p:cNvPicPr>
            <a:picLocks noChangeAspect="1"/>
          </p:cNvPicPr>
          <p:nvPr/>
        </p:nvPicPr>
        <p:blipFill rotWithShape="1">
          <a:blip r:embed="rId2"/>
          <a:srcRect t="1" b="22832"/>
          <a:stretch/>
        </p:blipFill>
        <p:spPr>
          <a:xfrm>
            <a:off x="2697492" y="385733"/>
            <a:ext cx="561975" cy="294007"/>
          </a:xfrm>
          <a:prstGeom prst="rect">
            <a:avLst/>
          </a:prstGeom>
        </p:spPr>
      </p:pic>
      <p:sp>
        <p:nvSpPr>
          <p:cNvPr id="108" name="Rectangular Callout 107"/>
          <p:cNvSpPr/>
          <p:nvPr/>
        </p:nvSpPr>
        <p:spPr>
          <a:xfrm>
            <a:off x="1443884" y="4968266"/>
            <a:ext cx="1310152" cy="477898"/>
          </a:xfrm>
          <a:prstGeom prst="wedgeRectCallout">
            <a:avLst>
              <a:gd name="adj1" fmla="val 42938"/>
              <a:gd name="adj2" fmla="val -142269"/>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100µF- 470µF</a:t>
            </a:r>
            <a:endParaRPr lang="en-US" dirty="0">
              <a:solidFill>
                <a:schemeClr val="tx1"/>
              </a:solidFill>
            </a:endParaRPr>
          </a:p>
        </p:txBody>
      </p:sp>
      <p:sp>
        <p:nvSpPr>
          <p:cNvPr id="16" name="Oval 15"/>
          <p:cNvSpPr/>
          <p:nvPr/>
        </p:nvSpPr>
        <p:spPr>
          <a:xfrm>
            <a:off x="2544289" y="2314196"/>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2534778" y="2914756"/>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2534778" y="3656020"/>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2506319" y="4138749"/>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2544289" y="4818590"/>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2534778" y="5484686"/>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2544289" y="6126514"/>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5858289" y="2346416"/>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5848778" y="2946976"/>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5861719" y="3537546"/>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5833904" y="4172180"/>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5820319" y="4673053"/>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848778" y="5516906"/>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5858289" y="6158734"/>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2906097" y="6473589"/>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3548771" y="6473589"/>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a:off x="4178058" y="6481495"/>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a:off x="4869823" y="6473589"/>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a:off x="5553795" y="6490395"/>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a:off x="3356660" y="2253126"/>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3972507" y="2253126"/>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4533894" y="2240694"/>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TextBox 144"/>
          <p:cNvSpPr txBox="1"/>
          <p:nvPr/>
        </p:nvSpPr>
        <p:spPr>
          <a:xfrm>
            <a:off x="4430066" y="1786491"/>
            <a:ext cx="651887" cy="338554"/>
          </a:xfrm>
          <a:prstGeom prst="rect">
            <a:avLst/>
          </a:prstGeom>
          <a:noFill/>
        </p:spPr>
        <p:txBody>
          <a:bodyPr wrap="square" rtlCol="0">
            <a:spAutoFit/>
          </a:bodyPr>
          <a:lstStyle/>
          <a:p>
            <a:r>
              <a:rPr lang="en-US" sz="1600" b="1" dirty="0" smtClean="0"/>
              <a:t>12V</a:t>
            </a:r>
            <a:endParaRPr lang="en-US" sz="1600" b="1" dirty="0"/>
          </a:p>
        </p:txBody>
      </p:sp>
      <p:sp>
        <p:nvSpPr>
          <p:cNvPr id="146" name="TextBox 55"/>
          <p:cNvSpPr txBox="1"/>
          <p:nvPr/>
        </p:nvSpPr>
        <p:spPr>
          <a:xfrm rot="16200000">
            <a:off x="3168673" y="3719072"/>
            <a:ext cx="460141" cy="369332"/>
          </a:xfrm>
          <a:prstGeom prst="rect">
            <a:avLst/>
          </a:prstGeom>
          <a:noFill/>
          <a:ln w="38100">
            <a:solidFill>
              <a:schemeClr val="accent1">
                <a:shade val="5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smtClean="0"/>
              <a:t>R2</a:t>
            </a:r>
            <a:endParaRPr lang="en-US" b="1" dirty="0"/>
          </a:p>
        </p:txBody>
      </p:sp>
      <p:sp>
        <p:nvSpPr>
          <p:cNvPr id="147" name="TextBox 56"/>
          <p:cNvSpPr txBox="1"/>
          <p:nvPr/>
        </p:nvSpPr>
        <p:spPr>
          <a:xfrm rot="16200000">
            <a:off x="3143509" y="4668420"/>
            <a:ext cx="490149" cy="369332"/>
          </a:xfrm>
          <a:prstGeom prst="rect">
            <a:avLst/>
          </a:prstGeom>
          <a:noFill/>
          <a:ln w="38100">
            <a:solidFill>
              <a:schemeClr val="accent1">
                <a:shade val="5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smtClean="0"/>
              <a:t>R3</a:t>
            </a:r>
            <a:endParaRPr lang="en-US" b="1" dirty="0"/>
          </a:p>
        </p:txBody>
      </p:sp>
      <p:cxnSp>
        <p:nvCxnSpPr>
          <p:cNvPr id="148" name="Straight Connector 147"/>
          <p:cNvCxnSpPr>
            <a:stCxn id="147" idx="1"/>
          </p:cNvCxnSpPr>
          <p:nvPr/>
        </p:nvCxnSpPr>
        <p:spPr>
          <a:xfrm flipH="1">
            <a:off x="3388201" y="5098161"/>
            <a:ext cx="383" cy="3266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stCxn id="146" idx="1"/>
            <a:endCxn id="147" idx="3"/>
          </p:cNvCxnSpPr>
          <p:nvPr/>
        </p:nvCxnSpPr>
        <p:spPr>
          <a:xfrm flipH="1">
            <a:off x="3388584" y="4133809"/>
            <a:ext cx="10160" cy="47420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0" name="Oval 149"/>
          <p:cNvSpPr/>
          <p:nvPr/>
        </p:nvSpPr>
        <p:spPr>
          <a:xfrm>
            <a:off x="3333451" y="4233362"/>
            <a:ext cx="133350" cy="1183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51" name="Straight Connector 150"/>
          <p:cNvCxnSpPr>
            <a:endCxn id="146" idx="3"/>
          </p:cNvCxnSpPr>
          <p:nvPr/>
        </p:nvCxnSpPr>
        <p:spPr>
          <a:xfrm>
            <a:off x="3398744" y="3364754"/>
            <a:ext cx="0" cy="308914"/>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
        <p:nvSpPr>
          <p:cNvPr id="153" name="Oval 152"/>
          <p:cNvSpPr/>
          <p:nvPr/>
        </p:nvSpPr>
        <p:spPr>
          <a:xfrm>
            <a:off x="3337708" y="3296764"/>
            <a:ext cx="133350" cy="125837"/>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4" name="Oval 153"/>
          <p:cNvSpPr/>
          <p:nvPr/>
        </p:nvSpPr>
        <p:spPr>
          <a:xfrm>
            <a:off x="3319591" y="5370196"/>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55" name="Straight Connector 154"/>
          <p:cNvCxnSpPr/>
          <p:nvPr/>
        </p:nvCxnSpPr>
        <p:spPr>
          <a:xfrm flipV="1">
            <a:off x="3754572" y="4301496"/>
            <a:ext cx="0" cy="53842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H="1" flipV="1">
            <a:off x="3763122" y="4932008"/>
            <a:ext cx="8526" cy="5187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7" name="Oval 156"/>
          <p:cNvSpPr/>
          <p:nvPr/>
        </p:nvSpPr>
        <p:spPr>
          <a:xfrm>
            <a:off x="3682451" y="4262044"/>
            <a:ext cx="133350" cy="1183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8" name="Oval 157"/>
          <p:cNvSpPr/>
          <p:nvPr/>
        </p:nvSpPr>
        <p:spPr>
          <a:xfrm>
            <a:off x="3696447" y="5370196"/>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59" name="Straight Connector 158"/>
          <p:cNvCxnSpPr/>
          <p:nvPr/>
        </p:nvCxnSpPr>
        <p:spPr>
          <a:xfrm flipH="1">
            <a:off x="3625763" y="4835969"/>
            <a:ext cx="225882" cy="529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H="1">
            <a:off x="3635875" y="4925005"/>
            <a:ext cx="215770" cy="70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V="1">
            <a:off x="3896743" y="5948360"/>
            <a:ext cx="5724260" cy="170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3388702" y="4317271"/>
            <a:ext cx="525070" cy="86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a:off x="3913772" y="4327628"/>
            <a:ext cx="0" cy="162073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4" name="Rectangular Callout 163"/>
          <p:cNvSpPr/>
          <p:nvPr/>
        </p:nvSpPr>
        <p:spPr>
          <a:xfrm>
            <a:off x="4686179" y="5545579"/>
            <a:ext cx="1319114" cy="326665"/>
          </a:xfrm>
          <a:prstGeom prst="wedgeRectCallout">
            <a:avLst>
              <a:gd name="adj1" fmla="val -110711"/>
              <a:gd name="adj2" fmla="val -24560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0.1µ</a:t>
            </a:r>
            <a:endParaRPr lang="en-US" dirty="0">
              <a:solidFill>
                <a:schemeClr val="tx1"/>
              </a:solidFill>
            </a:endParaRPr>
          </a:p>
        </p:txBody>
      </p:sp>
      <p:cxnSp>
        <p:nvCxnSpPr>
          <p:cNvPr id="165" name="Straight Connector 164"/>
          <p:cNvCxnSpPr/>
          <p:nvPr/>
        </p:nvCxnSpPr>
        <p:spPr>
          <a:xfrm>
            <a:off x="3356660" y="5436710"/>
            <a:ext cx="1928322" cy="5698"/>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166" name="Straight Connector 165"/>
          <p:cNvCxnSpPr/>
          <p:nvPr/>
        </p:nvCxnSpPr>
        <p:spPr>
          <a:xfrm flipV="1">
            <a:off x="5262210" y="5110316"/>
            <a:ext cx="0" cy="3591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7" name="Oval 166"/>
          <p:cNvSpPr/>
          <p:nvPr/>
        </p:nvSpPr>
        <p:spPr>
          <a:xfrm>
            <a:off x="5212386" y="5069911"/>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65805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5575" y="0"/>
            <a:ext cx="6649200" cy="4402138"/>
          </a:xfrm>
          <a:prstGeom prst="rect">
            <a:avLst/>
          </a:prstGeom>
        </p:spPr>
      </p:pic>
      <p:sp>
        <p:nvSpPr>
          <p:cNvPr id="6" name="Rectangle 5"/>
          <p:cNvSpPr/>
          <p:nvPr/>
        </p:nvSpPr>
        <p:spPr>
          <a:xfrm>
            <a:off x="6804775" y="98336"/>
            <a:ext cx="4102100" cy="1477328"/>
          </a:xfrm>
          <a:prstGeom prst="rect">
            <a:avLst/>
          </a:prstGeom>
        </p:spPr>
        <p:txBody>
          <a:bodyPr wrap="square">
            <a:spAutoFit/>
          </a:bodyPr>
          <a:lstStyle/>
          <a:p>
            <a:r>
              <a:rPr lang="en-US" dirty="0">
                <a:solidFill>
                  <a:srgbClr val="222222"/>
                </a:solidFill>
                <a:latin typeface="Helvetica" panose="020B0604020202020204" pitchFamily="34" charset="0"/>
              </a:rPr>
              <a:t>assuming all the parts (including the buck and the </a:t>
            </a:r>
            <a:r>
              <a:rPr lang="en-US" dirty="0" err="1">
                <a:solidFill>
                  <a:srgbClr val="222222"/>
                </a:solidFill>
                <a:latin typeface="Helvetica" panose="020B0604020202020204" pitchFamily="34" charset="0"/>
              </a:rPr>
              <a:t>acs</a:t>
            </a:r>
            <a:r>
              <a:rPr lang="en-US" dirty="0">
                <a:solidFill>
                  <a:srgbClr val="222222"/>
                </a:solidFill>
                <a:latin typeface="Helvetica" panose="020B0604020202020204" pitchFamily="34" charset="0"/>
              </a:rPr>
              <a:t>) should be mounted on a shield for an </a:t>
            </a:r>
            <a:r>
              <a:rPr lang="en-US" dirty="0" err="1">
                <a:solidFill>
                  <a:srgbClr val="222222"/>
                </a:solidFill>
                <a:latin typeface="Helvetica" panose="020B0604020202020204" pitchFamily="34" charset="0"/>
              </a:rPr>
              <a:t>arduino</a:t>
            </a:r>
            <a:r>
              <a:rPr lang="en-US" dirty="0">
                <a:solidFill>
                  <a:srgbClr val="222222"/>
                </a:solidFill>
                <a:latin typeface="Helvetica" panose="020B0604020202020204" pitchFamily="34" charset="0"/>
              </a:rPr>
              <a:t> or a </a:t>
            </a:r>
            <a:r>
              <a:rPr lang="en-US" dirty="0" err="1">
                <a:solidFill>
                  <a:srgbClr val="222222"/>
                </a:solidFill>
                <a:latin typeface="Helvetica" panose="020B0604020202020204" pitchFamily="34" charset="0"/>
              </a:rPr>
              <a:t>raspi</a:t>
            </a:r>
            <a:r>
              <a:rPr lang="en-US" dirty="0">
                <a:solidFill>
                  <a:srgbClr val="222222"/>
                </a:solidFill>
                <a:latin typeface="Helvetica" panose="020B0604020202020204" pitchFamily="34" charset="0"/>
              </a:rPr>
              <a:t>. I don’t know the pinning so here they end somewhere in the connector</a:t>
            </a:r>
            <a:endParaRPr lang="en-US" dirty="0"/>
          </a:p>
        </p:txBody>
      </p:sp>
      <p:sp>
        <p:nvSpPr>
          <p:cNvPr id="7" name="Rectangle 6"/>
          <p:cNvSpPr/>
          <p:nvPr/>
        </p:nvSpPr>
        <p:spPr>
          <a:xfrm>
            <a:off x="6804775" y="1674000"/>
            <a:ext cx="4432300" cy="3139321"/>
          </a:xfrm>
          <a:prstGeom prst="rect">
            <a:avLst/>
          </a:prstGeom>
        </p:spPr>
        <p:txBody>
          <a:bodyPr wrap="square">
            <a:spAutoFit/>
          </a:bodyPr>
          <a:lstStyle/>
          <a:p>
            <a:r>
              <a:rPr lang="en-US" dirty="0">
                <a:solidFill>
                  <a:srgbClr val="222222"/>
                </a:solidFill>
                <a:latin typeface="Helvetica" panose="020B0604020202020204" pitchFamily="34" charset="0"/>
              </a:rPr>
              <a:t>Here you have short tracks of high current, not flowing over the whole board. You can make them nearly arbitrary wide and have them in parallel on top and bottom. R3 and the cap are as close as possible to the MCU. The MCU gets a possibly clean supply directly from the battery terminals. You might use a LM7805 instead of the buck since if you have motors of 180 watts there is no need to save one for the regulator.</a:t>
            </a:r>
            <a:endParaRPr lang="en-US" dirty="0"/>
          </a:p>
        </p:txBody>
      </p:sp>
    </p:spTree>
    <p:extLst>
      <p:ext uri="{BB962C8B-B14F-4D97-AF65-F5344CB8AC3E}">
        <p14:creationId xmlns:p14="http://schemas.microsoft.com/office/powerpoint/2010/main" val="26914466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 name="Picture 229"/>
          <p:cNvPicPr>
            <a:picLocks noChangeAspect="1"/>
          </p:cNvPicPr>
          <p:nvPr/>
        </p:nvPicPr>
        <p:blipFill rotWithShape="1">
          <a:blip r:embed="rId2"/>
          <a:srcRect l="39976" t="73617" r="46073"/>
          <a:stretch/>
        </p:blipFill>
        <p:spPr>
          <a:xfrm rot="5400000">
            <a:off x="8671387" y="3662555"/>
            <a:ext cx="1609817" cy="1515736"/>
          </a:xfrm>
          <a:prstGeom prst="rect">
            <a:avLst/>
          </a:prstGeom>
        </p:spPr>
      </p:pic>
      <p:sp>
        <p:nvSpPr>
          <p:cNvPr id="5" name="TextBox 4"/>
          <p:cNvSpPr txBox="1"/>
          <p:nvPr/>
        </p:nvSpPr>
        <p:spPr>
          <a:xfrm>
            <a:off x="2273558" y="1315740"/>
            <a:ext cx="3535668" cy="4801314"/>
          </a:xfrm>
          <a:prstGeom prst="rect">
            <a:avLst/>
          </a:prstGeom>
          <a:solidFill>
            <a:srgbClr val="92D050"/>
          </a:solidFill>
        </p:spPr>
        <p:txBody>
          <a:bodyPr wrap="square" rtlCol="0">
            <a:spAutoFit/>
          </a:bodyPr>
          <a:lstStyle/>
          <a:p>
            <a:pPr algn="ctr"/>
            <a:endParaRPr lang="en-US" dirty="0" smtClean="0">
              <a:solidFill>
                <a:schemeClr val="bg1"/>
              </a:solidFill>
            </a:endParaRPr>
          </a:p>
          <a:p>
            <a:pPr algn="ctr"/>
            <a:endParaRPr lang="en-US" dirty="0" smtClean="0">
              <a:solidFill>
                <a:schemeClr val="bg1"/>
              </a:solidFill>
            </a:endParaRPr>
          </a:p>
          <a:p>
            <a:pPr algn="ctr"/>
            <a:endParaRPr lang="en-US" dirty="0">
              <a:solidFill>
                <a:schemeClr val="bg1"/>
              </a:solidFill>
            </a:endParaRPr>
          </a:p>
          <a:p>
            <a:pPr algn="ctr"/>
            <a:endParaRPr lang="en-US" dirty="0" smtClean="0">
              <a:solidFill>
                <a:schemeClr val="bg1"/>
              </a:solidFill>
            </a:endParaRPr>
          </a:p>
          <a:p>
            <a:pPr algn="ctr"/>
            <a:endParaRPr lang="en-US" dirty="0" smtClean="0">
              <a:solidFill>
                <a:schemeClr val="bg1"/>
              </a:solidFill>
            </a:endParaRPr>
          </a:p>
          <a:p>
            <a:pPr algn="ctr"/>
            <a:endParaRPr lang="en-US" dirty="0">
              <a:solidFill>
                <a:schemeClr val="bg1"/>
              </a:solidFill>
            </a:endParaRPr>
          </a:p>
          <a:p>
            <a:pPr algn="ctr"/>
            <a:endParaRPr lang="en-US" dirty="0" smtClean="0">
              <a:solidFill>
                <a:schemeClr val="bg1"/>
              </a:solidFill>
            </a:endParaRPr>
          </a:p>
          <a:p>
            <a:pPr algn="ctr"/>
            <a:endParaRPr lang="en-US" dirty="0">
              <a:solidFill>
                <a:schemeClr val="bg1"/>
              </a:solidFill>
            </a:endParaRPr>
          </a:p>
          <a:p>
            <a:pPr algn="ctr"/>
            <a:endParaRPr lang="en-US" dirty="0" smtClean="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smtClean="0">
              <a:solidFill>
                <a:schemeClr val="bg1"/>
              </a:solidFill>
            </a:endParaRPr>
          </a:p>
          <a:p>
            <a:pPr algn="ctr"/>
            <a:endParaRPr lang="en-US" dirty="0" smtClean="0">
              <a:solidFill>
                <a:schemeClr val="bg1"/>
              </a:solidFill>
            </a:endParaRPr>
          </a:p>
          <a:p>
            <a:pPr algn="ctr"/>
            <a:endParaRPr lang="en-US" dirty="0" smtClean="0">
              <a:solidFill>
                <a:schemeClr val="bg1"/>
              </a:solidFill>
            </a:endParaRPr>
          </a:p>
          <a:p>
            <a:pPr algn="ctr"/>
            <a:endParaRPr lang="en-US" dirty="0" smtClean="0">
              <a:solidFill>
                <a:schemeClr val="bg1"/>
              </a:solidFill>
            </a:endParaRPr>
          </a:p>
          <a:p>
            <a:pPr algn="ctr"/>
            <a:endParaRPr lang="en-US" dirty="0">
              <a:solidFill>
                <a:schemeClr val="bg1"/>
              </a:solidFill>
            </a:endParaRPr>
          </a:p>
          <a:p>
            <a:pPr algn="ctr"/>
            <a:r>
              <a:rPr lang="en-US" dirty="0" smtClean="0">
                <a:solidFill>
                  <a:schemeClr val="bg1"/>
                </a:solidFill>
              </a:rPr>
              <a:t>PCB - Junction terminal</a:t>
            </a:r>
          </a:p>
        </p:txBody>
      </p:sp>
      <p:sp>
        <p:nvSpPr>
          <p:cNvPr id="4" name="TextBox 3"/>
          <p:cNvSpPr txBox="1"/>
          <p:nvPr/>
        </p:nvSpPr>
        <p:spPr>
          <a:xfrm>
            <a:off x="431124" y="3238568"/>
            <a:ext cx="1553013" cy="1754326"/>
          </a:xfrm>
          <a:prstGeom prst="rect">
            <a:avLst/>
          </a:prstGeom>
          <a:solidFill>
            <a:srgbClr val="00B0F0"/>
          </a:solidFill>
        </p:spPr>
        <p:txBody>
          <a:bodyPr wrap="square" rtlCol="0">
            <a:spAutoFit/>
          </a:bodyPr>
          <a:lstStyle/>
          <a:p>
            <a:endParaRPr lang="en-US" dirty="0" smtClean="0">
              <a:solidFill>
                <a:schemeClr val="bg1"/>
              </a:solidFill>
            </a:endParaRPr>
          </a:p>
          <a:p>
            <a:endParaRPr lang="en-US" dirty="0" smtClean="0">
              <a:solidFill>
                <a:schemeClr val="bg1"/>
              </a:solidFill>
            </a:endParaRPr>
          </a:p>
          <a:p>
            <a:r>
              <a:rPr lang="en-US" dirty="0" smtClean="0">
                <a:solidFill>
                  <a:schemeClr val="bg1"/>
                </a:solidFill>
              </a:rPr>
              <a:t>12 V LiFePO4</a:t>
            </a:r>
            <a:endParaRPr lang="en-US" dirty="0">
              <a:solidFill>
                <a:schemeClr val="bg1"/>
              </a:solidFill>
            </a:endParaRPr>
          </a:p>
          <a:p>
            <a:pPr algn="ctr"/>
            <a:r>
              <a:rPr lang="en-US" dirty="0" smtClean="0">
                <a:solidFill>
                  <a:schemeClr val="bg1"/>
                </a:solidFill>
              </a:rPr>
              <a:t>Battery</a:t>
            </a:r>
          </a:p>
          <a:p>
            <a:endParaRPr lang="en-US" dirty="0" smtClean="0">
              <a:solidFill>
                <a:schemeClr val="bg1"/>
              </a:solidFill>
            </a:endParaRPr>
          </a:p>
          <a:p>
            <a:endParaRPr lang="en-US" dirty="0">
              <a:solidFill>
                <a:schemeClr val="bg1"/>
              </a:solidFill>
            </a:endParaRPr>
          </a:p>
        </p:txBody>
      </p:sp>
      <p:sp>
        <p:nvSpPr>
          <p:cNvPr id="6" name="TextBox 5"/>
          <p:cNvSpPr txBox="1"/>
          <p:nvPr/>
        </p:nvSpPr>
        <p:spPr>
          <a:xfrm rot="16200000">
            <a:off x="11722848" y="315838"/>
            <a:ext cx="1542197" cy="1092607"/>
          </a:xfrm>
          <a:prstGeom prst="rect">
            <a:avLst/>
          </a:prstGeom>
          <a:solidFill>
            <a:srgbClr val="00B0F0"/>
          </a:solidFill>
        </p:spPr>
        <p:txBody>
          <a:bodyPr wrap="square" rtlCol="0">
            <a:spAutoFit/>
          </a:bodyPr>
          <a:lstStyle/>
          <a:p>
            <a:pPr algn="ctr"/>
            <a:endParaRPr lang="en-US" dirty="0" smtClean="0">
              <a:solidFill>
                <a:schemeClr val="bg1"/>
              </a:solidFill>
            </a:endParaRPr>
          </a:p>
          <a:p>
            <a:pPr algn="ctr"/>
            <a:endParaRPr lang="en-US" dirty="0" smtClean="0">
              <a:solidFill>
                <a:schemeClr val="bg1"/>
              </a:solidFill>
            </a:endParaRPr>
          </a:p>
          <a:p>
            <a:pPr algn="ctr"/>
            <a:endParaRPr lang="en-US" sz="1100" dirty="0">
              <a:solidFill>
                <a:schemeClr val="bg1"/>
              </a:solidFill>
            </a:endParaRPr>
          </a:p>
          <a:p>
            <a:pPr algn="ctr"/>
            <a:r>
              <a:rPr lang="en-US" dirty="0" smtClean="0">
                <a:solidFill>
                  <a:schemeClr val="bg1"/>
                </a:solidFill>
              </a:rPr>
              <a:t>Buck regulator</a:t>
            </a:r>
          </a:p>
        </p:txBody>
      </p:sp>
      <p:sp>
        <p:nvSpPr>
          <p:cNvPr id="35" name="TextBox 34"/>
          <p:cNvSpPr txBox="1"/>
          <p:nvPr/>
        </p:nvSpPr>
        <p:spPr>
          <a:xfrm>
            <a:off x="13564434" y="1873477"/>
            <a:ext cx="1186744" cy="584775"/>
          </a:xfrm>
          <a:prstGeom prst="rect">
            <a:avLst/>
          </a:prstGeom>
          <a:noFill/>
        </p:spPr>
        <p:txBody>
          <a:bodyPr wrap="square" rtlCol="0">
            <a:spAutoFit/>
          </a:bodyPr>
          <a:lstStyle/>
          <a:p>
            <a:r>
              <a:rPr lang="en-US" sz="1600" b="1" dirty="0" smtClean="0"/>
              <a:t>For battery volt meter</a:t>
            </a:r>
            <a:endParaRPr lang="en-US" sz="1600" b="1" dirty="0"/>
          </a:p>
        </p:txBody>
      </p:sp>
      <p:cxnSp>
        <p:nvCxnSpPr>
          <p:cNvPr id="41" name="Straight Connector 40"/>
          <p:cNvCxnSpPr/>
          <p:nvPr/>
        </p:nvCxnSpPr>
        <p:spPr>
          <a:xfrm>
            <a:off x="12500227" y="5937198"/>
            <a:ext cx="29065" cy="2907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667321" y="1998674"/>
            <a:ext cx="2112561" cy="4247317"/>
          </a:xfrm>
          <a:prstGeom prst="rect">
            <a:avLst/>
          </a:prstGeom>
          <a:solidFill>
            <a:srgbClr val="FFFF00"/>
          </a:solidFill>
        </p:spPr>
        <p:txBody>
          <a:bodyPr wrap="square" rtlCol="0">
            <a:spAutoFit/>
          </a:bodyPr>
          <a:lstStyle/>
          <a:p>
            <a:pPr algn="ctr"/>
            <a:endParaRPr lang="en-US" dirty="0" smtClean="0">
              <a:solidFill>
                <a:schemeClr val="bg1"/>
              </a:solidFill>
            </a:endParaRPr>
          </a:p>
          <a:p>
            <a:pPr algn="ctr"/>
            <a:endParaRPr lang="en-US" dirty="0">
              <a:solidFill>
                <a:schemeClr val="bg1"/>
              </a:solidFill>
            </a:endParaRPr>
          </a:p>
          <a:p>
            <a:pPr algn="ctr"/>
            <a:endParaRPr lang="en-US" dirty="0" smtClean="0">
              <a:solidFill>
                <a:schemeClr val="bg1"/>
              </a:solidFill>
            </a:endParaRPr>
          </a:p>
          <a:p>
            <a:pPr algn="ctr"/>
            <a:endParaRPr lang="en-US" dirty="0" smtClean="0">
              <a:solidFill>
                <a:schemeClr val="bg1"/>
              </a:solidFill>
            </a:endParaRPr>
          </a:p>
          <a:p>
            <a:pPr algn="ctr"/>
            <a:endParaRPr lang="en-US" dirty="0">
              <a:solidFill>
                <a:schemeClr val="bg1"/>
              </a:solidFill>
            </a:endParaRPr>
          </a:p>
          <a:p>
            <a:pPr algn="ctr"/>
            <a:endParaRPr lang="en-US" dirty="0" smtClean="0">
              <a:solidFill>
                <a:schemeClr val="bg1"/>
              </a:solidFill>
            </a:endParaRPr>
          </a:p>
          <a:p>
            <a:pPr algn="ctr"/>
            <a:endParaRPr lang="en-US" dirty="0" smtClean="0">
              <a:solidFill>
                <a:schemeClr val="bg1"/>
              </a:solidFill>
            </a:endParaRPr>
          </a:p>
          <a:p>
            <a:pPr algn="ctr"/>
            <a:endParaRPr lang="en-US" dirty="0">
              <a:solidFill>
                <a:schemeClr val="bg1"/>
              </a:solidFill>
            </a:endParaRPr>
          </a:p>
          <a:p>
            <a:pPr algn="ctr"/>
            <a:endParaRPr lang="en-US" dirty="0" smtClean="0"/>
          </a:p>
          <a:p>
            <a:pPr algn="ctr"/>
            <a:endParaRPr lang="en-US" dirty="0" smtClean="0"/>
          </a:p>
          <a:p>
            <a:pPr algn="ctr"/>
            <a:endParaRPr lang="en-US" dirty="0"/>
          </a:p>
          <a:p>
            <a:pPr algn="ctr"/>
            <a:endParaRPr lang="en-US" dirty="0" smtClean="0"/>
          </a:p>
          <a:p>
            <a:pPr algn="ctr"/>
            <a:endParaRPr lang="en-US" dirty="0"/>
          </a:p>
          <a:p>
            <a:pPr algn="ctr"/>
            <a:endParaRPr lang="en-US" dirty="0"/>
          </a:p>
          <a:p>
            <a:pPr algn="ctr"/>
            <a:r>
              <a:rPr lang="en-US" dirty="0" smtClean="0"/>
              <a:t>PCB – Shield</a:t>
            </a:r>
            <a:endParaRPr lang="en-US" dirty="0" smtClean="0">
              <a:solidFill>
                <a:schemeClr val="bg1"/>
              </a:solidFill>
            </a:endParaRPr>
          </a:p>
        </p:txBody>
      </p:sp>
      <p:cxnSp>
        <p:nvCxnSpPr>
          <p:cNvPr id="20" name="Straight Connector 19"/>
          <p:cNvCxnSpPr/>
          <p:nvPr/>
        </p:nvCxnSpPr>
        <p:spPr>
          <a:xfrm flipH="1">
            <a:off x="12962392" y="1998721"/>
            <a:ext cx="1655132" cy="1"/>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14164589" y="1691226"/>
            <a:ext cx="133350" cy="125837"/>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 name="Oval 39"/>
          <p:cNvSpPr/>
          <p:nvPr/>
        </p:nvSpPr>
        <p:spPr>
          <a:xfrm>
            <a:off x="14726800" y="1701923"/>
            <a:ext cx="133350" cy="125837"/>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3" name="Oval 42"/>
          <p:cNvSpPr/>
          <p:nvPr/>
        </p:nvSpPr>
        <p:spPr>
          <a:xfrm>
            <a:off x="14313156" y="840245"/>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5" name="Picture 44"/>
          <p:cNvPicPr>
            <a:picLocks noChangeAspect="1"/>
          </p:cNvPicPr>
          <p:nvPr/>
        </p:nvPicPr>
        <p:blipFill rotWithShape="1">
          <a:blip r:embed="rId3"/>
          <a:srcRect t="1" b="22832"/>
          <a:stretch/>
        </p:blipFill>
        <p:spPr>
          <a:xfrm rot="5400000">
            <a:off x="5430350" y="5403682"/>
            <a:ext cx="561975" cy="294007"/>
          </a:xfrm>
          <a:prstGeom prst="rect">
            <a:avLst/>
          </a:prstGeom>
        </p:spPr>
      </p:pic>
      <p:sp>
        <p:nvSpPr>
          <p:cNvPr id="51" name="Rectangle 50"/>
          <p:cNvSpPr/>
          <p:nvPr/>
        </p:nvSpPr>
        <p:spPr>
          <a:xfrm>
            <a:off x="12767614" y="670031"/>
            <a:ext cx="1020407" cy="350486"/>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ACS712</a:t>
            </a:r>
            <a:endParaRPr lang="en-US" dirty="0"/>
          </a:p>
        </p:txBody>
      </p:sp>
      <p:sp>
        <p:nvSpPr>
          <p:cNvPr id="53" name="TextBox 52"/>
          <p:cNvSpPr txBox="1"/>
          <p:nvPr/>
        </p:nvSpPr>
        <p:spPr>
          <a:xfrm>
            <a:off x="12303916" y="1640284"/>
            <a:ext cx="651887" cy="338554"/>
          </a:xfrm>
          <a:prstGeom prst="rect">
            <a:avLst/>
          </a:prstGeom>
          <a:noFill/>
        </p:spPr>
        <p:txBody>
          <a:bodyPr wrap="square" rtlCol="0">
            <a:spAutoFit/>
          </a:bodyPr>
          <a:lstStyle/>
          <a:p>
            <a:r>
              <a:rPr lang="en-US" sz="1600" b="1" dirty="0" smtClean="0"/>
              <a:t>12V</a:t>
            </a:r>
            <a:endParaRPr lang="en-US" sz="1600" b="1" dirty="0"/>
          </a:p>
        </p:txBody>
      </p:sp>
      <p:sp>
        <p:nvSpPr>
          <p:cNvPr id="54" name="TextBox 53"/>
          <p:cNvSpPr txBox="1"/>
          <p:nvPr/>
        </p:nvSpPr>
        <p:spPr>
          <a:xfrm>
            <a:off x="5969238" y="5098841"/>
            <a:ext cx="651887" cy="338554"/>
          </a:xfrm>
          <a:prstGeom prst="rect">
            <a:avLst/>
          </a:prstGeom>
          <a:noFill/>
        </p:spPr>
        <p:txBody>
          <a:bodyPr wrap="square" rtlCol="0">
            <a:spAutoFit/>
          </a:bodyPr>
          <a:lstStyle/>
          <a:p>
            <a:r>
              <a:rPr lang="en-US" sz="1600" b="1" dirty="0" smtClean="0"/>
              <a:t>5V</a:t>
            </a:r>
            <a:endParaRPr lang="en-US" sz="1600" b="1" dirty="0"/>
          </a:p>
        </p:txBody>
      </p:sp>
      <p:sp>
        <p:nvSpPr>
          <p:cNvPr id="56" name="TextBox 55"/>
          <p:cNvSpPr txBox="1"/>
          <p:nvPr/>
        </p:nvSpPr>
        <p:spPr>
          <a:xfrm>
            <a:off x="1867192" y="4635682"/>
            <a:ext cx="651887" cy="338554"/>
          </a:xfrm>
          <a:prstGeom prst="rect">
            <a:avLst/>
          </a:prstGeom>
          <a:noFill/>
        </p:spPr>
        <p:txBody>
          <a:bodyPr wrap="square" rtlCol="0">
            <a:spAutoFit/>
          </a:bodyPr>
          <a:lstStyle/>
          <a:p>
            <a:r>
              <a:rPr lang="en-US" sz="1600" b="1" dirty="0" smtClean="0"/>
              <a:t>12V</a:t>
            </a:r>
            <a:endParaRPr lang="en-US" sz="1600" b="1" dirty="0"/>
          </a:p>
        </p:txBody>
      </p:sp>
      <p:sp>
        <p:nvSpPr>
          <p:cNvPr id="69" name="Oval 68"/>
          <p:cNvSpPr/>
          <p:nvPr/>
        </p:nvSpPr>
        <p:spPr>
          <a:xfrm>
            <a:off x="14460943" y="1687566"/>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2" name="Group 21"/>
          <p:cNvGrpSpPr/>
          <p:nvPr/>
        </p:nvGrpSpPr>
        <p:grpSpPr>
          <a:xfrm rot="10800000">
            <a:off x="2491383" y="3627568"/>
            <a:ext cx="206902" cy="887743"/>
            <a:chOff x="2601741" y="3925714"/>
            <a:chExt cx="206902" cy="887743"/>
          </a:xfrm>
        </p:grpSpPr>
        <p:cxnSp>
          <p:nvCxnSpPr>
            <p:cNvPr id="66" name="Straight Connector 65"/>
            <p:cNvCxnSpPr/>
            <p:nvPr/>
          </p:nvCxnSpPr>
          <p:spPr>
            <a:xfrm rot="10800000" flipH="1">
              <a:off x="2697568" y="3925714"/>
              <a:ext cx="6820" cy="34218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10800000">
              <a:off x="2710229" y="4377668"/>
              <a:ext cx="1583" cy="4357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10800000">
              <a:off x="2601741" y="4283067"/>
              <a:ext cx="19916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0800000">
              <a:off x="2601741" y="4365622"/>
              <a:ext cx="20690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2" name="Straight Connector 81"/>
          <p:cNvCxnSpPr/>
          <p:nvPr/>
        </p:nvCxnSpPr>
        <p:spPr>
          <a:xfrm flipH="1" flipV="1">
            <a:off x="14342038" y="3070282"/>
            <a:ext cx="8550" cy="23132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14350588" y="3400001"/>
            <a:ext cx="0" cy="2387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p:cNvSpPr/>
          <p:nvPr/>
        </p:nvSpPr>
        <p:spPr>
          <a:xfrm>
            <a:off x="14269917" y="3083995"/>
            <a:ext cx="133350" cy="11838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5" name="Oval 84"/>
          <p:cNvSpPr/>
          <p:nvPr/>
        </p:nvSpPr>
        <p:spPr>
          <a:xfrm>
            <a:off x="14283913" y="3489654"/>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86" name="Straight Connector 85"/>
          <p:cNvCxnSpPr/>
          <p:nvPr/>
        </p:nvCxnSpPr>
        <p:spPr>
          <a:xfrm flipH="1">
            <a:off x="14213229" y="3303962"/>
            <a:ext cx="225882" cy="529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a:off x="14223341" y="3392998"/>
            <a:ext cx="215770" cy="70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Oval 87"/>
          <p:cNvSpPr/>
          <p:nvPr/>
        </p:nvSpPr>
        <p:spPr>
          <a:xfrm>
            <a:off x="14795278" y="1550954"/>
            <a:ext cx="133350" cy="125837"/>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7" name="TextBox 96"/>
          <p:cNvSpPr txBox="1"/>
          <p:nvPr/>
        </p:nvSpPr>
        <p:spPr>
          <a:xfrm>
            <a:off x="9808871" y="3686641"/>
            <a:ext cx="721651" cy="1015663"/>
          </a:xfrm>
          <a:prstGeom prst="rect">
            <a:avLst/>
          </a:prstGeom>
          <a:solidFill>
            <a:schemeClr val="tx2">
              <a:lumMod val="20000"/>
              <a:lumOff val="80000"/>
            </a:schemeClr>
          </a:solidFill>
        </p:spPr>
        <p:txBody>
          <a:bodyPr wrap="square" rtlCol="0">
            <a:spAutoFit/>
          </a:bodyPr>
          <a:lstStyle/>
          <a:p>
            <a:r>
              <a:rPr lang="en-US" sz="2000" b="1" dirty="0" smtClean="0"/>
              <a:t>+5V</a:t>
            </a:r>
            <a:br>
              <a:rPr lang="en-US" sz="2000" b="1" dirty="0" smtClean="0"/>
            </a:br>
            <a:r>
              <a:rPr lang="en-US" sz="2000" b="1" dirty="0" smtClean="0"/>
              <a:t>GND</a:t>
            </a:r>
          </a:p>
          <a:p>
            <a:r>
              <a:rPr lang="en-US" sz="2000" b="1" dirty="0" smtClean="0"/>
              <a:t>MCU</a:t>
            </a:r>
            <a:endParaRPr lang="en-US" b="1" dirty="0"/>
          </a:p>
        </p:txBody>
      </p:sp>
      <p:sp>
        <p:nvSpPr>
          <p:cNvPr id="99" name="TextBox 98"/>
          <p:cNvSpPr txBox="1"/>
          <p:nvPr/>
        </p:nvSpPr>
        <p:spPr>
          <a:xfrm>
            <a:off x="6827068" y="2947554"/>
            <a:ext cx="427888" cy="338554"/>
          </a:xfrm>
          <a:prstGeom prst="rect">
            <a:avLst/>
          </a:prstGeom>
          <a:noFill/>
        </p:spPr>
        <p:txBody>
          <a:bodyPr wrap="square" rtlCol="0">
            <a:spAutoFit/>
          </a:bodyPr>
          <a:lstStyle/>
          <a:p>
            <a:r>
              <a:rPr lang="en-US" sz="1600" b="1" dirty="0" smtClean="0"/>
              <a:t>A0</a:t>
            </a:r>
            <a:endParaRPr lang="en-US" sz="1600" b="1" dirty="0"/>
          </a:p>
        </p:txBody>
      </p:sp>
      <p:cxnSp>
        <p:nvCxnSpPr>
          <p:cNvPr id="110" name="Straight Connector 109"/>
          <p:cNvCxnSpPr/>
          <p:nvPr/>
        </p:nvCxnSpPr>
        <p:spPr>
          <a:xfrm>
            <a:off x="4701013" y="4121423"/>
            <a:ext cx="2216744" cy="1007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V="1">
            <a:off x="4671030" y="4242395"/>
            <a:ext cx="4423673" cy="1"/>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112" name="Straight Connector 111"/>
          <p:cNvCxnSpPr/>
          <p:nvPr/>
        </p:nvCxnSpPr>
        <p:spPr>
          <a:xfrm flipH="1">
            <a:off x="4701015" y="4006944"/>
            <a:ext cx="4373411"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14" name="Straight Connector 113"/>
          <p:cNvCxnSpPr/>
          <p:nvPr/>
        </p:nvCxnSpPr>
        <p:spPr>
          <a:xfrm flipH="1">
            <a:off x="12724290" y="3577550"/>
            <a:ext cx="3135" cy="148326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6" name="Oval 115"/>
          <p:cNvSpPr/>
          <p:nvPr/>
        </p:nvSpPr>
        <p:spPr>
          <a:xfrm>
            <a:off x="7289142" y="3941368"/>
            <a:ext cx="116069" cy="109261"/>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18" name="Straight Connector 117"/>
          <p:cNvCxnSpPr/>
          <p:nvPr/>
        </p:nvCxnSpPr>
        <p:spPr>
          <a:xfrm>
            <a:off x="14817914" y="2711188"/>
            <a:ext cx="10727" cy="13001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13180072" y="3626760"/>
            <a:ext cx="6000" cy="1312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a:off x="15307088" y="2768851"/>
            <a:ext cx="4781" cy="3341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14370552" y="2647838"/>
            <a:ext cx="32939" cy="24590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33" name="TextBox 132"/>
          <p:cNvSpPr txBox="1"/>
          <p:nvPr/>
        </p:nvSpPr>
        <p:spPr>
          <a:xfrm>
            <a:off x="6832107" y="3944271"/>
            <a:ext cx="457036" cy="338554"/>
          </a:xfrm>
          <a:prstGeom prst="rect">
            <a:avLst/>
          </a:prstGeom>
          <a:noFill/>
        </p:spPr>
        <p:txBody>
          <a:bodyPr wrap="square" rtlCol="0">
            <a:spAutoFit/>
          </a:bodyPr>
          <a:lstStyle/>
          <a:p>
            <a:r>
              <a:rPr lang="en-US" sz="1600" b="1" dirty="0" smtClean="0"/>
              <a:t>A1</a:t>
            </a:r>
            <a:endParaRPr lang="en-US" sz="1600" b="1" dirty="0"/>
          </a:p>
        </p:txBody>
      </p:sp>
      <p:sp>
        <p:nvSpPr>
          <p:cNvPr id="138" name="TextBox 137"/>
          <p:cNvSpPr txBox="1"/>
          <p:nvPr/>
        </p:nvSpPr>
        <p:spPr>
          <a:xfrm rot="21064878">
            <a:off x="13449314" y="2068270"/>
            <a:ext cx="1186744" cy="584775"/>
          </a:xfrm>
          <a:prstGeom prst="rect">
            <a:avLst/>
          </a:prstGeom>
          <a:noFill/>
        </p:spPr>
        <p:txBody>
          <a:bodyPr wrap="square" rtlCol="0">
            <a:spAutoFit/>
          </a:bodyPr>
          <a:lstStyle/>
          <a:p>
            <a:r>
              <a:rPr lang="en-US" sz="1600" b="1" dirty="0" smtClean="0"/>
              <a:t>For battery amp meter</a:t>
            </a:r>
            <a:endParaRPr lang="en-US" sz="1600" b="1" dirty="0"/>
          </a:p>
        </p:txBody>
      </p:sp>
      <p:sp>
        <p:nvSpPr>
          <p:cNvPr id="91" name="Left-Right Arrow 90"/>
          <p:cNvSpPr/>
          <p:nvPr/>
        </p:nvSpPr>
        <p:spPr>
          <a:xfrm>
            <a:off x="12169224" y="4938890"/>
            <a:ext cx="2507299" cy="441693"/>
          </a:xfrm>
          <a:prstGeom prst="leftRightArrow">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Distance: </a:t>
            </a:r>
            <a:r>
              <a:rPr lang="en-US" dirty="0"/>
              <a:t>5</a:t>
            </a:r>
            <a:r>
              <a:rPr lang="en-US" dirty="0" smtClean="0"/>
              <a:t> cm (2”)</a:t>
            </a:r>
            <a:endParaRPr lang="en-US" dirty="0"/>
          </a:p>
        </p:txBody>
      </p:sp>
      <p:sp>
        <p:nvSpPr>
          <p:cNvPr id="92" name="Isosceles Triangle 91"/>
          <p:cNvSpPr/>
          <p:nvPr/>
        </p:nvSpPr>
        <p:spPr>
          <a:xfrm rot="5400000">
            <a:off x="1988490" y="4433673"/>
            <a:ext cx="247650" cy="207563"/>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3" name="Isosceles Triangle 92"/>
          <p:cNvSpPr/>
          <p:nvPr/>
        </p:nvSpPr>
        <p:spPr>
          <a:xfrm rot="5400000">
            <a:off x="11927600" y="3241077"/>
            <a:ext cx="247650" cy="207563"/>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4" name="Isosceles Triangle 93"/>
          <p:cNvSpPr/>
          <p:nvPr/>
        </p:nvSpPr>
        <p:spPr>
          <a:xfrm rot="16200000">
            <a:off x="14548301" y="2544057"/>
            <a:ext cx="247650" cy="207563"/>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8" name="Picture 47"/>
          <p:cNvPicPr>
            <a:picLocks noChangeAspect="1"/>
          </p:cNvPicPr>
          <p:nvPr/>
        </p:nvPicPr>
        <p:blipFill rotWithShape="1">
          <a:blip r:embed="rId3"/>
          <a:srcRect t="1" b="22832"/>
          <a:stretch/>
        </p:blipFill>
        <p:spPr>
          <a:xfrm rot="5400000">
            <a:off x="11789665" y="3508660"/>
            <a:ext cx="697338" cy="294007"/>
          </a:xfrm>
          <a:prstGeom prst="rect">
            <a:avLst/>
          </a:prstGeom>
        </p:spPr>
      </p:pic>
      <p:sp>
        <p:nvSpPr>
          <p:cNvPr id="98" name="Rectangular Callout 97"/>
          <p:cNvSpPr/>
          <p:nvPr/>
        </p:nvSpPr>
        <p:spPr>
          <a:xfrm>
            <a:off x="13150195" y="782980"/>
            <a:ext cx="1319114" cy="326665"/>
          </a:xfrm>
          <a:prstGeom prst="wedgeRectCallout">
            <a:avLst>
              <a:gd name="adj1" fmla="val -62573"/>
              <a:gd name="adj2" fmla="val -16396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MCU GND</a:t>
            </a:r>
            <a:endParaRPr lang="en-US" dirty="0">
              <a:solidFill>
                <a:schemeClr val="tx1"/>
              </a:solidFill>
            </a:endParaRPr>
          </a:p>
        </p:txBody>
      </p:sp>
      <p:sp>
        <p:nvSpPr>
          <p:cNvPr id="101" name="Rectangular Callout 100"/>
          <p:cNvSpPr/>
          <p:nvPr/>
        </p:nvSpPr>
        <p:spPr>
          <a:xfrm>
            <a:off x="11775585" y="4337849"/>
            <a:ext cx="1319114" cy="326665"/>
          </a:xfrm>
          <a:prstGeom prst="wedgeRectCallout">
            <a:avLst>
              <a:gd name="adj1" fmla="val -62573"/>
              <a:gd name="adj2" fmla="val -16396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signal GND</a:t>
            </a:r>
            <a:endParaRPr lang="en-US" dirty="0">
              <a:solidFill>
                <a:schemeClr val="tx1"/>
              </a:solidFill>
            </a:endParaRPr>
          </a:p>
        </p:txBody>
      </p:sp>
      <p:cxnSp>
        <p:nvCxnSpPr>
          <p:cNvPr id="102" name="Straight Connector 101"/>
          <p:cNvCxnSpPr/>
          <p:nvPr/>
        </p:nvCxnSpPr>
        <p:spPr>
          <a:xfrm flipH="1" flipV="1">
            <a:off x="13792314" y="-48164"/>
            <a:ext cx="53092" cy="38430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Oval 102"/>
          <p:cNvSpPr/>
          <p:nvPr/>
        </p:nvSpPr>
        <p:spPr>
          <a:xfrm>
            <a:off x="4451939" y="5646086"/>
            <a:ext cx="117906"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04" name="Straight Connector 103"/>
          <p:cNvCxnSpPr/>
          <p:nvPr/>
        </p:nvCxnSpPr>
        <p:spPr>
          <a:xfrm>
            <a:off x="2968427" y="3732027"/>
            <a:ext cx="0" cy="1986639"/>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pic>
        <p:nvPicPr>
          <p:cNvPr id="105" name="Picture 104"/>
          <p:cNvPicPr>
            <a:picLocks noChangeAspect="1"/>
          </p:cNvPicPr>
          <p:nvPr/>
        </p:nvPicPr>
        <p:blipFill rotWithShape="1">
          <a:blip r:embed="rId3"/>
          <a:srcRect t="1" b="22832"/>
          <a:stretch/>
        </p:blipFill>
        <p:spPr>
          <a:xfrm>
            <a:off x="13770918" y="2008862"/>
            <a:ext cx="561975" cy="294007"/>
          </a:xfrm>
          <a:prstGeom prst="rect">
            <a:avLst/>
          </a:prstGeom>
        </p:spPr>
      </p:pic>
      <p:sp>
        <p:nvSpPr>
          <p:cNvPr id="106" name="Oval 105"/>
          <p:cNvSpPr/>
          <p:nvPr/>
        </p:nvSpPr>
        <p:spPr>
          <a:xfrm>
            <a:off x="14095974" y="1561372"/>
            <a:ext cx="133350" cy="125837"/>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7" name="Picture 106"/>
          <p:cNvPicPr>
            <a:picLocks noChangeAspect="1"/>
          </p:cNvPicPr>
          <p:nvPr/>
        </p:nvPicPr>
        <p:blipFill rotWithShape="1">
          <a:blip r:embed="rId3"/>
          <a:srcRect t="1" b="22832"/>
          <a:stretch/>
        </p:blipFill>
        <p:spPr>
          <a:xfrm>
            <a:off x="7755224" y="363494"/>
            <a:ext cx="561975" cy="294007"/>
          </a:xfrm>
          <a:prstGeom prst="rect">
            <a:avLst/>
          </a:prstGeom>
        </p:spPr>
      </p:pic>
      <p:sp>
        <p:nvSpPr>
          <p:cNvPr id="113" name="Oval 112"/>
          <p:cNvSpPr/>
          <p:nvPr/>
        </p:nvSpPr>
        <p:spPr>
          <a:xfrm>
            <a:off x="14754626" y="512676"/>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14775822" y="815645"/>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317892" y="1365836"/>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2289362" y="2004125"/>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2317228" y="3222561"/>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2318784" y="4135821"/>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2298873" y="5488236"/>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5612873" y="1435785"/>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5603362" y="2036345"/>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5616303" y="2626915"/>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5613888" y="3223449"/>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5613003" y="3749722"/>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617352" y="4443948"/>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4993312" y="1399640"/>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2592546" y="5939477"/>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3226127" y="5947994"/>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a:off x="3883485" y="5941117"/>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a:off x="4595722" y="5956709"/>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a:off x="5290591" y="5946231"/>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a:off x="3012707" y="1367675"/>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3730399" y="1399640"/>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4402693" y="1409416"/>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flipV="1">
            <a:off x="1799959" y="2523849"/>
            <a:ext cx="1816264" cy="3962"/>
          </a:xfrm>
          <a:prstGeom prst="line">
            <a:avLst/>
          </a:prstGeom>
          <a:ln w="101600">
            <a:solidFill>
              <a:srgbClr val="FF0000"/>
            </a:solidFill>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flipH="1">
            <a:off x="1725342" y="2051552"/>
            <a:ext cx="1636958" cy="1637"/>
          </a:xfrm>
          <a:prstGeom prst="line">
            <a:avLst/>
          </a:prstGeom>
          <a:ln w="101600">
            <a:solidFill>
              <a:schemeClr val="tx1"/>
            </a:solidFill>
          </a:ln>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flipV="1">
            <a:off x="1850274" y="1785789"/>
            <a:ext cx="1758552" cy="5744"/>
          </a:xfrm>
          <a:prstGeom prst="line">
            <a:avLst/>
          </a:prstGeom>
          <a:ln w="101600">
            <a:solidFill>
              <a:srgbClr val="FF0000"/>
            </a:solidFill>
          </a:ln>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flipH="1">
            <a:off x="1822904" y="2753184"/>
            <a:ext cx="1208280" cy="7106"/>
          </a:xfrm>
          <a:prstGeom prst="line">
            <a:avLst/>
          </a:prstGeom>
          <a:ln w="101600">
            <a:solidFill>
              <a:schemeClr val="tx1"/>
            </a:solidFill>
          </a:ln>
        </p:spPr>
        <p:style>
          <a:lnRef idx="1">
            <a:schemeClr val="dk1"/>
          </a:lnRef>
          <a:fillRef idx="0">
            <a:schemeClr val="dk1"/>
          </a:fillRef>
          <a:effectRef idx="0">
            <a:schemeClr val="dk1"/>
          </a:effectRef>
          <a:fontRef idx="minor">
            <a:schemeClr val="tx1"/>
          </a:fontRef>
        </p:style>
      </p:cxnSp>
      <p:pic>
        <p:nvPicPr>
          <p:cNvPr id="49" name="Picture 48"/>
          <p:cNvPicPr>
            <a:picLocks noChangeAspect="1"/>
          </p:cNvPicPr>
          <p:nvPr/>
        </p:nvPicPr>
        <p:blipFill rotWithShape="1">
          <a:blip r:embed="rId3"/>
          <a:srcRect t="1" b="22832"/>
          <a:stretch/>
        </p:blipFill>
        <p:spPr>
          <a:xfrm rot="5400000">
            <a:off x="2141885" y="1775023"/>
            <a:ext cx="561975" cy="294007"/>
          </a:xfrm>
          <a:prstGeom prst="rect">
            <a:avLst/>
          </a:prstGeom>
        </p:spPr>
      </p:pic>
      <p:pic>
        <p:nvPicPr>
          <p:cNvPr id="50" name="Picture 49"/>
          <p:cNvPicPr>
            <a:picLocks noChangeAspect="1"/>
          </p:cNvPicPr>
          <p:nvPr/>
        </p:nvPicPr>
        <p:blipFill rotWithShape="1">
          <a:blip r:embed="rId3"/>
          <a:srcRect t="1" b="22832"/>
          <a:stretch/>
        </p:blipFill>
        <p:spPr>
          <a:xfrm rot="5400000">
            <a:off x="2133954" y="2484951"/>
            <a:ext cx="561975" cy="294007"/>
          </a:xfrm>
          <a:prstGeom prst="rect">
            <a:avLst/>
          </a:prstGeom>
        </p:spPr>
      </p:pic>
      <p:sp>
        <p:nvSpPr>
          <p:cNvPr id="89" name="Rectangle 88"/>
          <p:cNvSpPr/>
          <p:nvPr/>
        </p:nvSpPr>
        <p:spPr>
          <a:xfrm>
            <a:off x="2647562" y="1670707"/>
            <a:ext cx="623808" cy="24765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0" name="Rectangle 89"/>
          <p:cNvSpPr/>
          <p:nvPr/>
        </p:nvSpPr>
        <p:spPr>
          <a:xfrm>
            <a:off x="2624335" y="2399842"/>
            <a:ext cx="623808" cy="24765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TextBox 10"/>
          <p:cNvSpPr txBox="1"/>
          <p:nvPr/>
        </p:nvSpPr>
        <p:spPr>
          <a:xfrm rot="16200000">
            <a:off x="613969" y="1930170"/>
            <a:ext cx="1542197" cy="923330"/>
          </a:xfrm>
          <a:prstGeom prst="rect">
            <a:avLst/>
          </a:prstGeom>
          <a:solidFill>
            <a:srgbClr val="00B0F0"/>
          </a:solidFill>
        </p:spPr>
        <p:txBody>
          <a:bodyPr wrap="square" rtlCol="0">
            <a:spAutoFit/>
          </a:bodyPr>
          <a:lstStyle/>
          <a:p>
            <a:pPr algn="ctr"/>
            <a:r>
              <a:rPr lang="en-US" dirty="0" smtClean="0">
                <a:solidFill>
                  <a:schemeClr val="bg1"/>
                </a:solidFill>
              </a:rPr>
              <a:t>2xMotor controller (2x15A)</a:t>
            </a:r>
            <a:endParaRPr lang="en-US" dirty="0">
              <a:solidFill>
                <a:schemeClr val="bg1"/>
              </a:solidFill>
            </a:endParaRPr>
          </a:p>
        </p:txBody>
      </p:sp>
      <p:sp>
        <p:nvSpPr>
          <p:cNvPr id="136" name="TextBox 135"/>
          <p:cNvSpPr txBox="1"/>
          <p:nvPr/>
        </p:nvSpPr>
        <p:spPr>
          <a:xfrm rot="16200000">
            <a:off x="11623337" y="-162863"/>
            <a:ext cx="889272" cy="584775"/>
          </a:xfrm>
          <a:prstGeom prst="rect">
            <a:avLst/>
          </a:prstGeom>
          <a:noFill/>
        </p:spPr>
        <p:txBody>
          <a:bodyPr wrap="square" rtlCol="0">
            <a:spAutoFit/>
          </a:bodyPr>
          <a:lstStyle/>
          <a:p>
            <a:r>
              <a:rPr lang="en-US" sz="1600" b="1" dirty="0" smtClean="0"/>
              <a:t>2x15A fuses</a:t>
            </a:r>
            <a:endParaRPr lang="en-US" sz="1600" b="1" dirty="0"/>
          </a:p>
        </p:txBody>
      </p:sp>
      <p:sp>
        <p:nvSpPr>
          <p:cNvPr id="145" name="TextBox 144"/>
          <p:cNvSpPr txBox="1"/>
          <p:nvPr/>
        </p:nvSpPr>
        <p:spPr>
          <a:xfrm rot="16200000">
            <a:off x="14656378" y="1165864"/>
            <a:ext cx="651887" cy="338554"/>
          </a:xfrm>
          <a:prstGeom prst="rect">
            <a:avLst/>
          </a:prstGeom>
          <a:noFill/>
        </p:spPr>
        <p:txBody>
          <a:bodyPr wrap="square" rtlCol="0">
            <a:spAutoFit/>
          </a:bodyPr>
          <a:lstStyle/>
          <a:p>
            <a:r>
              <a:rPr lang="en-US" sz="1600" b="1" dirty="0" smtClean="0"/>
              <a:t>12V</a:t>
            </a:r>
            <a:endParaRPr lang="en-US" sz="1600" b="1" dirty="0"/>
          </a:p>
        </p:txBody>
      </p:sp>
      <p:sp>
        <p:nvSpPr>
          <p:cNvPr id="153" name="Oval 152"/>
          <p:cNvSpPr/>
          <p:nvPr/>
        </p:nvSpPr>
        <p:spPr>
          <a:xfrm>
            <a:off x="11238784" y="826148"/>
            <a:ext cx="203072" cy="240328"/>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61" name="Straight Connector 160"/>
          <p:cNvCxnSpPr/>
          <p:nvPr/>
        </p:nvCxnSpPr>
        <p:spPr>
          <a:xfrm flipV="1">
            <a:off x="11142539" y="2551888"/>
            <a:ext cx="3558496" cy="1062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6" name="TextBox 55"/>
          <p:cNvSpPr txBox="1"/>
          <p:nvPr/>
        </p:nvSpPr>
        <p:spPr>
          <a:xfrm rot="16200000">
            <a:off x="4858183" y="2543349"/>
            <a:ext cx="460141" cy="369332"/>
          </a:xfrm>
          <a:prstGeom prst="rect">
            <a:avLst/>
          </a:prstGeom>
          <a:noFill/>
          <a:ln w="38100">
            <a:solidFill>
              <a:schemeClr val="accent1">
                <a:shade val="5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smtClean="0"/>
              <a:t>R2</a:t>
            </a:r>
            <a:endParaRPr lang="en-US" b="1" dirty="0"/>
          </a:p>
        </p:txBody>
      </p:sp>
      <p:sp>
        <p:nvSpPr>
          <p:cNvPr id="147" name="TextBox 56"/>
          <p:cNvSpPr txBox="1"/>
          <p:nvPr/>
        </p:nvSpPr>
        <p:spPr>
          <a:xfrm rot="16200000">
            <a:off x="4833019" y="3492697"/>
            <a:ext cx="490149" cy="369332"/>
          </a:xfrm>
          <a:prstGeom prst="rect">
            <a:avLst/>
          </a:prstGeom>
          <a:noFill/>
          <a:ln w="38100">
            <a:solidFill>
              <a:schemeClr val="accent1">
                <a:shade val="5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smtClean="0"/>
              <a:t>R3</a:t>
            </a:r>
            <a:endParaRPr lang="en-US" b="1" dirty="0"/>
          </a:p>
        </p:txBody>
      </p:sp>
      <p:cxnSp>
        <p:nvCxnSpPr>
          <p:cNvPr id="148" name="Straight Connector 147"/>
          <p:cNvCxnSpPr>
            <a:stCxn id="147" idx="1"/>
          </p:cNvCxnSpPr>
          <p:nvPr/>
        </p:nvCxnSpPr>
        <p:spPr>
          <a:xfrm flipH="1">
            <a:off x="5077711" y="3922438"/>
            <a:ext cx="383" cy="3266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stCxn id="146" idx="1"/>
            <a:endCxn id="147" idx="3"/>
          </p:cNvCxnSpPr>
          <p:nvPr/>
        </p:nvCxnSpPr>
        <p:spPr>
          <a:xfrm flipH="1">
            <a:off x="5078094" y="2958086"/>
            <a:ext cx="10160" cy="47420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0" name="Oval 149"/>
          <p:cNvSpPr/>
          <p:nvPr/>
        </p:nvSpPr>
        <p:spPr>
          <a:xfrm>
            <a:off x="5022961" y="3057639"/>
            <a:ext cx="133350" cy="1183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51" name="Straight Connector 150"/>
          <p:cNvCxnSpPr>
            <a:endCxn id="146" idx="3"/>
          </p:cNvCxnSpPr>
          <p:nvPr/>
        </p:nvCxnSpPr>
        <p:spPr>
          <a:xfrm>
            <a:off x="5088254" y="2189031"/>
            <a:ext cx="0" cy="308914"/>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
        <p:nvSpPr>
          <p:cNvPr id="154" name="Oval 153"/>
          <p:cNvSpPr/>
          <p:nvPr/>
        </p:nvSpPr>
        <p:spPr>
          <a:xfrm>
            <a:off x="5009101" y="4194473"/>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62" name="Straight Connector 161"/>
          <p:cNvCxnSpPr/>
          <p:nvPr/>
        </p:nvCxnSpPr>
        <p:spPr>
          <a:xfrm>
            <a:off x="5078212" y="3141548"/>
            <a:ext cx="173205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4" name="Rectangular Callout 163"/>
          <p:cNvSpPr/>
          <p:nvPr/>
        </p:nvSpPr>
        <p:spPr>
          <a:xfrm>
            <a:off x="2379911" y="5089397"/>
            <a:ext cx="450446" cy="326665"/>
          </a:xfrm>
          <a:prstGeom prst="wedgeRectCallout">
            <a:avLst>
              <a:gd name="adj1" fmla="val 82666"/>
              <a:gd name="adj2" fmla="val -3469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cxnSp>
        <p:nvCxnSpPr>
          <p:cNvPr id="165" name="Straight Connector 164"/>
          <p:cNvCxnSpPr/>
          <p:nvPr/>
        </p:nvCxnSpPr>
        <p:spPr>
          <a:xfrm>
            <a:off x="11773782" y="2023260"/>
            <a:ext cx="1928322" cy="5698"/>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166" name="Straight Connector 165"/>
          <p:cNvCxnSpPr/>
          <p:nvPr/>
        </p:nvCxnSpPr>
        <p:spPr>
          <a:xfrm flipV="1">
            <a:off x="14524697" y="2682055"/>
            <a:ext cx="0" cy="3591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7" name="Oval 166"/>
          <p:cNvSpPr/>
          <p:nvPr/>
        </p:nvSpPr>
        <p:spPr>
          <a:xfrm>
            <a:off x="7483553" y="4194472"/>
            <a:ext cx="101536"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43" name="Straight Connector 142"/>
          <p:cNvCxnSpPr/>
          <p:nvPr/>
        </p:nvCxnSpPr>
        <p:spPr>
          <a:xfrm flipH="1" flipV="1">
            <a:off x="2971080" y="2705268"/>
            <a:ext cx="2267" cy="1026759"/>
          </a:xfrm>
          <a:prstGeom prst="line">
            <a:avLst/>
          </a:prstGeom>
          <a:ln w="101600">
            <a:solidFill>
              <a:schemeClr val="tx1"/>
            </a:solidFill>
          </a:ln>
        </p:spPr>
        <p:style>
          <a:lnRef idx="1">
            <a:schemeClr val="dk1"/>
          </a:lnRef>
          <a:fillRef idx="0">
            <a:schemeClr val="dk1"/>
          </a:fillRef>
          <a:effectRef idx="0">
            <a:schemeClr val="dk1"/>
          </a:effectRef>
          <a:fontRef idx="minor">
            <a:schemeClr val="tx1"/>
          </a:fontRef>
        </p:style>
      </p:cxnSp>
      <p:sp>
        <p:nvSpPr>
          <p:cNvPr id="168" name="Oval 167"/>
          <p:cNvSpPr/>
          <p:nvPr/>
        </p:nvSpPr>
        <p:spPr>
          <a:xfrm>
            <a:off x="3488240" y="2407553"/>
            <a:ext cx="203072" cy="218462"/>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9" name="Oval 168"/>
          <p:cNvSpPr/>
          <p:nvPr/>
        </p:nvSpPr>
        <p:spPr>
          <a:xfrm>
            <a:off x="7372492" y="753369"/>
            <a:ext cx="203072" cy="24032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0" name="Oval 169"/>
          <p:cNvSpPr/>
          <p:nvPr/>
        </p:nvSpPr>
        <p:spPr>
          <a:xfrm>
            <a:off x="2866891" y="3540123"/>
            <a:ext cx="203072" cy="24032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71" name="Straight Connector 170"/>
          <p:cNvCxnSpPr/>
          <p:nvPr/>
        </p:nvCxnSpPr>
        <p:spPr>
          <a:xfrm flipV="1">
            <a:off x="3351094" y="2006957"/>
            <a:ext cx="13517" cy="1695448"/>
          </a:xfrm>
          <a:prstGeom prst="line">
            <a:avLst/>
          </a:prstGeom>
          <a:ln w="101600">
            <a:solidFill>
              <a:schemeClr val="tx1"/>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flipH="1">
            <a:off x="1972211" y="3670566"/>
            <a:ext cx="1426136" cy="1"/>
          </a:xfrm>
          <a:prstGeom prst="line">
            <a:avLst/>
          </a:prstGeom>
          <a:ln w="101600">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flipV="1">
            <a:off x="1992386" y="4541080"/>
            <a:ext cx="1648796" cy="4469"/>
          </a:xfrm>
          <a:prstGeom prst="line">
            <a:avLst/>
          </a:prstGeom>
          <a:ln w="101600">
            <a:solidFill>
              <a:srgbClr val="FF0000"/>
            </a:solidFill>
          </a:ln>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a:off x="3603494" y="2474651"/>
            <a:ext cx="12729" cy="2116608"/>
          </a:xfrm>
          <a:prstGeom prst="line">
            <a:avLst/>
          </a:prstGeom>
          <a:ln w="101600">
            <a:solidFill>
              <a:srgbClr val="FF0000"/>
            </a:solidFill>
          </a:ln>
        </p:spPr>
        <p:style>
          <a:lnRef idx="1">
            <a:schemeClr val="dk1"/>
          </a:lnRef>
          <a:fillRef idx="0">
            <a:schemeClr val="dk1"/>
          </a:fillRef>
          <a:effectRef idx="0">
            <a:schemeClr val="dk1"/>
          </a:effectRef>
          <a:fontRef idx="minor">
            <a:schemeClr val="tx1"/>
          </a:fontRef>
        </p:style>
      </p:cxnSp>
      <p:cxnSp>
        <p:nvCxnSpPr>
          <p:cNvPr id="152" name="Straight Connector 151"/>
          <p:cNvCxnSpPr/>
          <p:nvPr/>
        </p:nvCxnSpPr>
        <p:spPr>
          <a:xfrm flipH="1" flipV="1">
            <a:off x="3590180" y="1742196"/>
            <a:ext cx="2242" cy="805180"/>
          </a:xfrm>
          <a:prstGeom prst="line">
            <a:avLst/>
          </a:prstGeom>
          <a:ln w="101600">
            <a:solidFill>
              <a:srgbClr val="FF0000"/>
            </a:solidFill>
          </a:ln>
        </p:spPr>
        <p:style>
          <a:lnRef idx="1">
            <a:schemeClr val="dk1"/>
          </a:lnRef>
          <a:fillRef idx="0">
            <a:schemeClr val="dk1"/>
          </a:fillRef>
          <a:effectRef idx="0">
            <a:schemeClr val="dk1"/>
          </a:effectRef>
          <a:fontRef idx="minor">
            <a:schemeClr val="tx1"/>
          </a:fontRef>
        </p:style>
      </p:cxnSp>
      <p:sp>
        <p:nvSpPr>
          <p:cNvPr id="108" name="Rectangular Callout 107"/>
          <p:cNvSpPr/>
          <p:nvPr/>
        </p:nvSpPr>
        <p:spPr>
          <a:xfrm>
            <a:off x="12307316" y="5984469"/>
            <a:ext cx="1310152" cy="477898"/>
          </a:xfrm>
          <a:prstGeom prst="wedgeRectCallout">
            <a:avLst>
              <a:gd name="adj1" fmla="val -25111"/>
              <a:gd name="adj2" fmla="val -17097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100µF- 470µF</a:t>
            </a:r>
            <a:endParaRPr lang="en-US" dirty="0">
              <a:solidFill>
                <a:schemeClr val="tx1"/>
              </a:solidFill>
            </a:endParaRPr>
          </a:p>
        </p:txBody>
      </p:sp>
      <p:pic>
        <p:nvPicPr>
          <p:cNvPr id="52" name="Picture 51"/>
          <p:cNvPicPr>
            <a:picLocks noChangeAspect="1"/>
          </p:cNvPicPr>
          <p:nvPr/>
        </p:nvPicPr>
        <p:blipFill>
          <a:blip r:embed="rId4"/>
          <a:stretch>
            <a:fillRect/>
          </a:stretch>
        </p:blipFill>
        <p:spPr>
          <a:xfrm rot="16200000">
            <a:off x="3778412" y="3463222"/>
            <a:ext cx="583773" cy="1376419"/>
          </a:xfrm>
          <a:prstGeom prst="rect">
            <a:avLst/>
          </a:prstGeom>
        </p:spPr>
      </p:pic>
      <p:grpSp>
        <p:nvGrpSpPr>
          <p:cNvPr id="144" name="Group 143"/>
          <p:cNvGrpSpPr/>
          <p:nvPr/>
        </p:nvGrpSpPr>
        <p:grpSpPr>
          <a:xfrm>
            <a:off x="3940340" y="4486219"/>
            <a:ext cx="715928" cy="1230997"/>
            <a:chOff x="9546461" y="3924080"/>
            <a:chExt cx="715928" cy="1230997"/>
          </a:xfrm>
        </p:grpSpPr>
        <p:grpSp>
          <p:nvGrpSpPr>
            <p:cNvPr id="172" name="Group 171"/>
            <p:cNvGrpSpPr/>
            <p:nvPr/>
          </p:nvGrpSpPr>
          <p:grpSpPr>
            <a:xfrm>
              <a:off x="9546461" y="3924080"/>
              <a:ext cx="706521" cy="1230997"/>
              <a:chOff x="4010080" y="691336"/>
              <a:chExt cx="706521" cy="1230997"/>
            </a:xfrm>
          </p:grpSpPr>
          <p:sp>
            <p:nvSpPr>
              <p:cNvPr id="173" name="Rectangle 172"/>
              <p:cNvSpPr/>
              <p:nvPr/>
            </p:nvSpPr>
            <p:spPr>
              <a:xfrm>
                <a:off x="4066578" y="691336"/>
                <a:ext cx="609600" cy="7168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LM</a:t>
                </a:r>
                <a:br>
                  <a:rPr lang="en-US" sz="1600" dirty="0" smtClean="0"/>
                </a:br>
                <a:r>
                  <a:rPr lang="en-US" sz="1600" dirty="0" smtClean="0"/>
                  <a:t>7805</a:t>
                </a:r>
                <a:endParaRPr lang="en-US" sz="1600" dirty="0"/>
              </a:p>
            </p:txBody>
          </p:sp>
          <p:cxnSp>
            <p:nvCxnSpPr>
              <p:cNvPr id="174" name="Straight Connector 173"/>
              <p:cNvCxnSpPr/>
              <p:nvPr/>
            </p:nvCxnSpPr>
            <p:spPr>
              <a:xfrm>
                <a:off x="4010080" y="1631954"/>
                <a:ext cx="28502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4010080" y="1701949"/>
                <a:ext cx="285029" cy="2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flipV="1">
                <a:off x="4162002" y="1418530"/>
                <a:ext cx="3198" cy="22398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flipV="1">
                <a:off x="4372431" y="1405161"/>
                <a:ext cx="3198" cy="5171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4431572" y="1612642"/>
                <a:ext cx="28502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flipV="1">
                <a:off x="4583494" y="1399218"/>
                <a:ext cx="3198" cy="22398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flipV="1">
                <a:off x="4570794" y="1663993"/>
                <a:ext cx="3198" cy="2313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1" name="Straight Connector 180"/>
            <p:cNvCxnSpPr/>
            <p:nvPr/>
          </p:nvCxnSpPr>
          <p:spPr>
            <a:xfrm>
              <a:off x="9977360" y="4915551"/>
              <a:ext cx="285029"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182" name="Oval 181"/>
          <p:cNvSpPr/>
          <p:nvPr/>
        </p:nvSpPr>
        <p:spPr>
          <a:xfrm>
            <a:off x="5624247" y="4953225"/>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p:cNvSpPr/>
          <p:nvPr/>
        </p:nvSpPr>
        <p:spPr>
          <a:xfrm>
            <a:off x="2300768" y="4859418"/>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4" name="Straight Connector 183"/>
          <p:cNvCxnSpPr/>
          <p:nvPr/>
        </p:nvCxnSpPr>
        <p:spPr>
          <a:xfrm>
            <a:off x="3254027" y="4533985"/>
            <a:ext cx="5619" cy="310683"/>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87" name="Straight Connector 186"/>
          <p:cNvCxnSpPr>
            <a:stCxn id="173" idx="1"/>
          </p:cNvCxnSpPr>
          <p:nvPr/>
        </p:nvCxnSpPr>
        <p:spPr>
          <a:xfrm flipH="1">
            <a:off x="3254027" y="4844668"/>
            <a:ext cx="742811"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
        <p:nvSpPr>
          <p:cNvPr id="191" name="Oval 190"/>
          <p:cNvSpPr/>
          <p:nvPr/>
        </p:nvSpPr>
        <p:spPr>
          <a:xfrm>
            <a:off x="3154030" y="4428191"/>
            <a:ext cx="203072" cy="216632"/>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93" name="Straight Connector 192"/>
          <p:cNvCxnSpPr/>
          <p:nvPr/>
        </p:nvCxnSpPr>
        <p:spPr>
          <a:xfrm flipH="1">
            <a:off x="2959467" y="5714936"/>
            <a:ext cx="2613980" cy="3730"/>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sp>
        <p:nvSpPr>
          <p:cNvPr id="198" name="Oval 197"/>
          <p:cNvSpPr/>
          <p:nvPr/>
        </p:nvSpPr>
        <p:spPr>
          <a:xfrm>
            <a:off x="4243507" y="5654875"/>
            <a:ext cx="117906"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99" name="Straight Connector 198"/>
          <p:cNvCxnSpPr/>
          <p:nvPr/>
        </p:nvCxnSpPr>
        <p:spPr>
          <a:xfrm flipV="1">
            <a:off x="4085488" y="5519564"/>
            <a:ext cx="3198" cy="2313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Oval 199"/>
          <p:cNvSpPr/>
          <p:nvPr/>
        </p:nvSpPr>
        <p:spPr>
          <a:xfrm>
            <a:off x="4027987" y="5661275"/>
            <a:ext cx="117906"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05" name="Straight Connector 204"/>
          <p:cNvCxnSpPr/>
          <p:nvPr/>
        </p:nvCxnSpPr>
        <p:spPr>
          <a:xfrm flipH="1">
            <a:off x="4610556" y="4837936"/>
            <a:ext cx="680035"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6" name="Straight Connector 205"/>
          <p:cNvCxnSpPr/>
          <p:nvPr/>
        </p:nvCxnSpPr>
        <p:spPr>
          <a:xfrm flipH="1">
            <a:off x="5262760" y="5430019"/>
            <a:ext cx="290602"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8" name="Straight Connector 207"/>
          <p:cNvCxnSpPr/>
          <p:nvPr/>
        </p:nvCxnSpPr>
        <p:spPr>
          <a:xfrm flipH="1">
            <a:off x="5262760" y="4839113"/>
            <a:ext cx="10160" cy="587724"/>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pic>
        <p:nvPicPr>
          <p:cNvPr id="211" name="Picture 210"/>
          <p:cNvPicPr>
            <a:picLocks noChangeAspect="1"/>
          </p:cNvPicPr>
          <p:nvPr/>
        </p:nvPicPr>
        <p:blipFill rotWithShape="1">
          <a:blip r:embed="rId3"/>
          <a:srcRect t="1" b="22832"/>
          <a:stretch/>
        </p:blipFill>
        <p:spPr>
          <a:xfrm rot="5400000">
            <a:off x="6546356" y="5381357"/>
            <a:ext cx="561975" cy="294007"/>
          </a:xfrm>
          <a:prstGeom prst="rect">
            <a:avLst/>
          </a:prstGeom>
        </p:spPr>
      </p:pic>
      <p:cxnSp>
        <p:nvCxnSpPr>
          <p:cNvPr id="212" name="Straight Connector 211"/>
          <p:cNvCxnSpPr/>
          <p:nvPr/>
        </p:nvCxnSpPr>
        <p:spPr>
          <a:xfrm flipH="1">
            <a:off x="5809227" y="5401944"/>
            <a:ext cx="85809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14" name="Straight Connector 213"/>
          <p:cNvCxnSpPr/>
          <p:nvPr/>
        </p:nvCxnSpPr>
        <p:spPr>
          <a:xfrm flipH="1">
            <a:off x="5809226" y="5682249"/>
            <a:ext cx="871114" cy="0"/>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17" name="Straight Connector 216"/>
          <p:cNvCxnSpPr/>
          <p:nvPr/>
        </p:nvCxnSpPr>
        <p:spPr>
          <a:xfrm flipH="1">
            <a:off x="7340952" y="4006944"/>
            <a:ext cx="10160" cy="1404307"/>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19" name="Straight Connector 218"/>
          <p:cNvCxnSpPr/>
          <p:nvPr/>
        </p:nvCxnSpPr>
        <p:spPr>
          <a:xfrm flipH="1">
            <a:off x="6974348" y="5635240"/>
            <a:ext cx="561228" cy="0"/>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21" name="Straight Connector 220"/>
          <p:cNvCxnSpPr/>
          <p:nvPr/>
        </p:nvCxnSpPr>
        <p:spPr>
          <a:xfrm flipH="1">
            <a:off x="6938821" y="5422196"/>
            <a:ext cx="412291"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26" name="Straight Connector 225"/>
          <p:cNvCxnSpPr/>
          <p:nvPr/>
        </p:nvCxnSpPr>
        <p:spPr>
          <a:xfrm flipH="1">
            <a:off x="7525416" y="4237037"/>
            <a:ext cx="10160" cy="1404307"/>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sp>
        <p:nvSpPr>
          <p:cNvPr id="228" name="Isosceles Triangle 227"/>
          <p:cNvSpPr/>
          <p:nvPr/>
        </p:nvSpPr>
        <p:spPr>
          <a:xfrm rot="5400000">
            <a:off x="6299078" y="5298163"/>
            <a:ext cx="247650" cy="207563"/>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29" name="Isosceles Triangle 228"/>
          <p:cNvSpPr/>
          <p:nvPr/>
        </p:nvSpPr>
        <p:spPr>
          <a:xfrm rot="5400000" flipV="1">
            <a:off x="6155987" y="3881806"/>
            <a:ext cx="247650" cy="191112"/>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31" name="TextBox 230"/>
          <p:cNvSpPr txBox="1"/>
          <p:nvPr/>
        </p:nvSpPr>
        <p:spPr>
          <a:xfrm>
            <a:off x="9032282" y="3715621"/>
            <a:ext cx="651887" cy="400110"/>
          </a:xfrm>
          <a:prstGeom prst="rect">
            <a:avLst/>
          </a:prstGeom>
          <a:noFill/>
        </p:spPr>
        <p:txBody>
          <a:bodyPr wrap="square" rtlCol="0">
            <a:spAutoFit/>
          </a:bodyPr>
          <a:lstStyle/>
          <a:p>
            <a:r>
              <a:rPr lang="en-US" sz="2000" b="1" dirty="0" smtClean="0">
                <a:solidFill>
                  <a:schemeClr val="bg1"/>
                </a:solidFill>
              </a:rPr>
              <a:t>5V</a:t>
            </a:r>
            <a:endParaRPr lang="en-US" b="1" dirty="0">
              <a:solidFill>
                <a:schemeClr val="bg1"/>
              </a:solidFill>
            </a:endParaRPr>
          </a:p>
        </p:txBody>
      </p:sp>
      <p:sp>
        <p:nvSpPr>
          <p:cNvPr id="232" name="TextBox 231"/>
          <p:cNvSpPr txBox="1"/>
          <p:nvPr/>
        </p:nvSpPr>
        <p:spPr>
          <a:xfrm>
            <a:off x="3059046" y="128705"/>
            <a:ext cx="2050203" cy="646331"/>
          </a:xfrm>
          <a:prstGeom prst="rect">
            <a:avLst/>
          </a:prstGeom>
          <a:noFill/>
        </p:spPr>
        <p:txBody>
          <a:bodyPr wrap="square" rtlCol="0">
            <a:spAutoFit/>
          </a:bodyPr>
          <a:lstStyle/>
          <a:p>
            <a:r>
              <a:rPr lang="en-US" b="1" dirty="0" smtClean="0"/>
              <a:t>From buck converter</a:t>
            </a:r>
          </a:p>
        </p:txBody>
      </p:sp>
      <p:sp>
        <p:nvSpPr>
          <p:cNvPr id="233" name="Rectangle 232"/>
          <p:cNvSpPr/>
          <p:nvPr/>
        </p:nvSpPr>
        <p:spPr>
          <a:xfrm rot="16200000">
            <a:off x="7023761" y="4842389"/>
            <a:ext cx="623808" cy="24765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234" name="Straight Connector 233"/>
          <p:cNvCxnSpPr/>
          <p:nvPr/>
        </p:nvCxnSpPr>
        <p:spPr>
          <a:xfrm flipH="1">
            <a:off x="3611461" y="2203014"/>
            <a:ext cx="1476793" cy="4694"/>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pic>
        <p:nvPicPr>
          <p:cNvPr id="236" name="Picture 235"/>
          <p:cNvPicPr>
            <a:picLocks noChangeAspect="1"/>
          </p:cNvPicPr>
          <p:nvPr/>
        </p:nvPicPr>
        <p:blipFill>
          <a:blip r:embed="rId5"/>
          <a:stretch>
            <a:fillRect/>
          </a:stretch>
        </p:blipFill>
        <p:spPr>
          <a:xfrm>
            <a:off x="6667321" y="37691"/>
            <a:ext cx="597600" cy="562856"/>
          </a:xfrm>
          <a:prstGeom prst="rect">
            <a:avLst/>
          </a:prstGeom>
        </p:spPr>
      </p:pic>
      <p:sp>
        <p:nvSpPr>
          <p:cNvPr id="237" name="TextBox 236"/>
          <p:cNvSpPr txBox="1"/>
          <p:nvPr/>
        </p:nvSpPr>
        <p:spPr>
          <a:xfrm>
            <a:off x="4092262" y="78594"/>
            <a:ext cx="1737679" cy="584775"/>
          </a:xfrm>
          <a:prstGeom prst="rect">
            <a:avLst/>
          </a:prstGeom>
          <a:noFill/>
        </p:spPr>
        <p:txBody>
          <a:bodyPr wrap="square" rtlCol="0">
            <a:spAutoFit/>
          </a:bodyPr>
          <a:lstStyle/>
          <a:p>
            <a:r>
              <a:rPr lang="en-US" sz="1600" b="1" dirty="0" smtClean="0"/>
              <a:t>JST-XH 2.5mm</a:t>
            </a:r>
          </a:p>
          <a:p>
            <a:r>
              <a:rPr lang="en-US" sz="1600" b="1" dirty="0" smtClean="0"/>
              <a:t>With 2,3,4,7 pins</a:t>
            </a:r>
            <a:endParaRPr lang="en-US" sz="1600" b="1" dirty="0"/>
          </a:p>
        </p:txBody>
      </p:sp>
      <p:sp>
        <p:nvSpPr>
          <p:cNvPr id="238" name="Rectangular Callout 237"/>
          <p:cNvSpPr/>
          <p:nvPr/>
        </p:nvSpPr>
        <p:spPr>
          <a:xfrm>
            <a:off x="4724811" y="5130620"/>
            <a:ext cx="450446" cy="326665"/>
          </a:xfrm>
          <a:prstGeom prst="wedgeRectCallout">
            <a:avLst>
              <a:gd name="adj1" fmla="val 34736"/>
              <a:gd name="adj2" fmla="val 115956"/>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cxnSp>
        <p:nvCxnSpPr>
          <p:cNvPr id="242" name="Straight Connector 241"/>
          <p:cNvCxnSpPr/>
          <p:nvPr/>
        </p:nvCxnSpPr>
        <p:spPr>
          <a:xfrm>
            <a:off x="8762360" y="4237743"/>
            <a:ext cx="331402" cy="4652"/>
          </a:xfrm>
          <a:prstGeom prst="line">
            <a:avLst/>
          </a:prstGeom>
          <a:ln w="38100">
            <a:solidFill>
              <a:schemeClr val="bg1">
                <a:lumMod val="65000"/>
              </a:schemeClr>
            </a:solidFill>
          </a:ln>
        </p:spPr>
        <p:style>
          <a:lnRef idx="1">
            <a:schemeClr val="accent2"/>
          </a:lnRef>
          <a:fillRef idx="0">
            <a:schemeClr val="accent2"/>
          </a:fillRef>
          <a:effectRef idx="0">
            <a:schemeClr val="accent2"/>
          </a:effectRef>
          <a:fontRef idx="minor">
            <a:schemeClr val="tx1"/>
          </a:fontRef>
        </p:style>
      </p:cxnSp>
      <p:sp>
        <p:nvSpPr>
          <p:cNvPr id="248" name="Rectangular Callout 247"/>
          <p:cNvSpPr/>
          <p:nvPr/>
        </p:nvSpPr>
        <p:spPr>
          <a:xfrm>
            <a:off x="4864413" y="4424926"/>
            <a:ext cx="450446" cy="326665"/>
          </a:xfrm>
          <a:prstGeom prst="wedgeRectCallout">
            <a:avLst>
              <a:gd name="adj1" fmla="val 31211"/>
              <a:gd name="adj2" fmla="val -10321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252" name="Oval 251"/>
          <p:cNvSpPr/>
          <p:nvPr/>
        </p:nvSpPr>
        <p:spPr>
          <a:xfrm>
            <a:off x="3482328" y="2101447"/>
            <a:ext cx="203072" cy="218462"/>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63" name="Group 162"/>
          <p:cNvGrpSpPr/>
          <p:nvPr/>
        </p:nvGrpSpPr>
        <p:grpSpPr>
          <a:xfrm>
            <a:off x="8551387" y="3941368"/>
            <a:ext cx="225882" cy="341458"/>
            <a:chOff x="10227873" y="2965032"/>
            <a:chExt cx="225882" cy="568494"/>
          </a:xfrm>
        </p:grpSpPr>
        <p:cxnSp>
          <p:nvCxnSpPr>
            <p:cNvPr id="185" name="Straight Connector 184"/>
            <p:cNvCxnSpPr/>
            <p:nvPr/>
          </p:nvCxnSpPr>
          <p:spPr>
            <a:xfrm flipH="1" flipV="1">
              <a:off x="10356682" y="2965032"/>
              <a:ext cx="8550" cy="23132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V="1">
              <a:off x="10365232" y="3294751"/>
              <a:ext cx="0" cy="2387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Oval 187"/>
            <p:cNvSpPr/>
            <p:nvPr/>
          </p:nvSpPr>
          <p:spPr>
            <a:xfrm>
              <a:off x="10284561" y="2978745"/>
              <a:ext cx="133350" cy="11838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9" name="Oval 188"/>
            <p:cNvSpPr/>
            <p:nvPr/>
          </p:nvSpPr>
          <p:spPr>
            <a:xfrm>
              <a:off x="10298557" y="3412979"/>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90" name="Straight Connector 189"/>
            <p:cNvCxnSpPr/>
            <p:nvPr/>
          </p:nvCxnSpPr>
          <p:spPr>
            <a:xfrm flipH="1">
              <a:off x="10227873" y="3198712"/>
              <a:ext cx="225882" cy="529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flipH="1">
              <a:off x="10237985" y="3287748"/>
              <a:ext cx="215770" cy="70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5327178" y="3086321"/>
            <a:ext cx="225882" cy="1217413"/>
            <a:chOff x="5327178" y="3086321"/>
            <a:chExt cx="225882" cy="1217413"/>
          </a:xfrm>
        </p:grpSpPr>
        <p:cxnSp>
          <p:nvCxnSpPr>
            <p:cNvPr id="155" name="Straight Connector 154"/>
            <p:cNvCxnSpPr/>
            <p:nvPr/>
          </p:nvCxnSpPr>
          <p:spPr>
            <a:xfrm flipV="1">
              <a:off x="5444082" y="3125773"/>
              <a:ext cx="0" cy="53842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H="1" flipV="1">
              <a:off x="5452632" y="3756285"/>
              <a:ext cx="8526" cy="5187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Oval 157"/>
            <p:cNvSpPr/>
            <p:nvPr/>
          </p:nvSpPr>
          <p:spPr>
            <a:xfrm>
              <a:off x="5385957" y="4194473"/>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59" name="Straight Connector 158"/>
            <p:cNvCxnSpPr/>
            <p:nvPr/>
          </p:nvCxnSpPr>
          <p:spPr>
            <a:xfrm flipH="1">
              <a:off x="5327178" y="3660246"/>
              <a:ext cx="225882" cy="529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H="1">
              <a:off x="5337290" y="3749282"/>
              <a:ext cx="215770" cy="70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7" name="Oval 156"/>
            <p:cNvSpPr/>
            <p:nvPr/>
          </p:nvSpPr>
          <p:spPr>
            <a:xfrm>
              <a:off x="5371961" y="3086321"/>
              <a:ext cx="133350" cy="1183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11640350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56883" y="943429"/>
            <a:ext cx="10787356" cy="5021942"/>
          </a:xfrm>
          <a:prstGeom prst="rect">
            <a:avLst/>
          </a:prstGeom>
        </p:spPr>
      </p:pic>
    </p:spTree>
    <p:extLst>
      <p:ext uri="{BB962C8B-B14F-4D97-AF65-F5344CB8AC3E}">
        <p14:creationId xmlns:p14="http://schemas.microsoft.com/office/powerpoint/2010/main" val="19378073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 name="Picture 229"/>
          <p:cNvPicPr>
            <a:picLocks noChangeAspect="1"/>
          </p:cNvPicPr>
          <p:nvPr/>
        </p:nvPicPr>
        <p:blipFill rotWithShape="1">
          <a:blip r:embed="rId2"/>
          <a:srcRect l="39976" t="73617" r="46073"/>
          <a:stretch/>
        </p:blipFill>
        <p:spPr>
          <a:xfrm rot="5400000">
            <a:off x="8671387" y="3662555"/>
            <a:ext cx="1609817" cy="1515736"/>
          </a:xfrm>
          <a:prstGeom prst="rect">
            <a:avLst/>
          </a:prstGeom>
        </p:spPr>
      </p:pic>
      <p:sp>
        <p:nvSpPr>
          <p:cNvPr id="5" name="TextBox 4"/>
          <p:cNvSpPr txBox="1"/>
          <p:nvPr/>
        </p:nvSpPr>
        <p:spPr>
          <a:xfrm>
            <a:off x="2273558" y="1315740"/>
            <a:ext cx="3535668" cy="4801314"/>
          </a:xfrm>
          <a:prstGeom prst="rect">
            <a:avLst/>
          </a:prstGeom>
          <a:solidFill>
            <a:srgbClr val="92D050"/>
          </a:solidFill>
        </p:spPr>
        <p:txBody>
          <a:bodyPr wrap="square" rtlCol="0">
            <a:spAutoFit/>
          </a:bodyPr>
          <a:lstStyle/>
          <a:p>
            <a:pPr algn="ctr"/>
            <a:endParaRPr lang="en-US" dirty="0" smtClean="0">
              <a:solidFill>
                <a:schemeClr val="bg1"/>
              </a:solidFill>
            </a:endParaRPr>
          </a:p>
          <a:p>
            <a:pPr algn="ctr"/>
            <a:endParaRPr lang="en-US" dirty="0" smtClean="0">
              <a:solidFill>
                <a:schemeClr val="bg1"/>
              </a:solidFill>
            </a:endParaRPr>
          </a:p>
          <a:p>
            <a:pPr algn="ctr"/>
            <a:endParaRPr lang="en-US" dirty="0">
              <a:solidFill>
                <a:schemeClr val="bg1"/>
              </a:solidFill>
            </a:endParaRPr>
          </a:p>
          <a:p>
            <a:pPr algn="ctr"/>
            <a:endParaRPr lang="en-US" dirty="0" smtClean="0">
              <a:solidFill>
                <a:schemeClr val="bg1"/>
              </a:solidFill>
            </a:endParaRPr>
          </a:p>
          <a:p>
            <a:pPr algn="ctr"/>
            <a:endParaRPr lang="en-US" dirty="0" smtClean="0">
              <a:solidFill>
                <a:schemeClr val="bg1"/>
              </a:solidFill>
            </a:endParaRPr>
          </a:p>
          <a:p>
            <a:pPr algn="ctr"/>
            <a:endParaRPr lang="en-US" dirty="0">
              <a:solidFill>
                <a:schemeClr val="bg1"/>
              </a:solidFill>
            </a:endParaRPr>
          </a:p>
          <a:p>
            <a:pPr algn="ctr"/>
            <a:endParaRPr lang="en-US" dirty="0" smtClean="0">
              <a:solidFill>
                <a:schemeClr val="bg1"/>
              </a:solidFill>
            </a:endParaRPr>
          </a:p>
          <a:p>
            <a:pPr algn="ctr"/>
            <a:endParaRPr lang="en-US" dirty="0">
              <a:solidFill>
                <a:schemeClr val="bg1"/>
              </a:solidFill>
            </a:endParaRPr>
          </a:p>
          <a:p>
            <a:pPr algn="ctr"/>
            <a:endParaRPr lang="en-US" dirty="0" smtClean="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smtClean="0">
              <a:solidFill>
                <a:schemeClr val="bg1"/>
              </a:solidFill>
            </a:endParaRPr>
          </a:p>
          <a:p>
            <a:pPr algn="ctr"/>
            <a:endParaRPr lang="en-US" dirty="0" smtClean="0">
              <a:solidFill>
                <a:schemeClr val="bg1"/>
              </a:solidFill>
            </a:endParaRPr>
          </a:p>
          <a:p>
            <a:pPr algn="ctr"/>
            <a:endParaRPr lang="en-US" dirty="0" smtClean="0">
              <a:solidFill>
                <a:schemeClr val="bg1"/>
              </a:solidFill>
            </a:endParaRPr>
          </a:p>
          <a:p>
            <a:pPr algn="ctr"/>
            <a:endParaRPr lang="en-US" dirty="0" smtClean="0">
              <a:solidFill>
                <a:schemeClr val="bg1"/>
              </a:solidFill>
            </a:endParaRPr>
          </a:p>
          <a:p>
            <a:pPr algn="ctr"/>
            <a:endParaRPr lang="en-US" dirty="0">
              <a:solidFill>
                <a:schemeClr val="bg1"/>
              </a:solidFill>
            </a:endParaRPr>
          </a:p>
          <a:p>
            <a:pPr algn="ctr"/>
            <a:r>
              <a:rPr lang="en-US" dirty="0" smtClean="0">
                <a:solidFill>
                  <a:schemeClr val="bg1"/>
                </a:solidFill>
              </a:rPr>
              <a:t>PCB - Junction terminal</a:t>
            </a:r>
          </a:p>
        </p:txBody>
      </p:sp>
      <p:sp>
        <p:nvSpPr>
          <p:cNvPr id="4" name="TextBox 3"/>
          <p:cNvSpPr txBox="1"/>
          <p:nvPr/>
        </p:nvSpPr>
        <p:spPr>
          <a:xfrm>
            <a:off x="431124" y="3238568"/>
            <a:ext cx="1553013" cy="1754326"/>
          </a:xfrm>
          <a:prstGeom prst="rect">
            <a:avLst/>
          </a:prstGeom>
          <a:solidFill>
            <a:srgbClr val="00B0F0"/>
          </a:solidFill>
        </p:spPr>
        <p:txBody>
          <a:bodyPr wrap="square" rtlCol="0">
            <a:spAutoFit/>
          </a:bodyPr>
          <a:lstStyle/>
          <a:p>
            <a:endParaRPr lang="en-US" dirty="0" smtClean="0">
              <a:solidFill>
                <a:schemeClr val="bg1"/>
              </a:solidFill>
            </a:endParaRPr>
          </a:p>
          <a:p>
            <a:endParaRPr lang="en-US" dirty="0" smtClean="0">
              <a:solidFill>
                <a:schemeClr val="bg1"/>
              </a:solidFill>
            </a:endParaRPr>
          </a:p>
          <a:p>
            <a:r>
              <a:rPr lang="en-US" dirty="0" smtClean="0">
                <a:solidFill>
                  <a:schemeClr val="bg1"/>
                </a:solidFill>
              </a:rPr>
              <a:t>12 V LiFePO4</a:t>
            </a:r>
            <a:endParaRPr lang="en-US" dirty="0">
              <a:solidFill>
                <a:schemeClr val="bg1"/>
              </a:solidFill>
            </a:endParaRPr>
          </a:p>
          <a:p>
            <a:pPr algn="ctr"/>
            <a:r>
              <a:rPr lang="en-US" dirty="0" smtClean="0">
                <a:solidFill>
                  <a:schemeClr val="bg1"/>
                </a:solidFill>
              </a:rPr>
              <a:t>Battery</a:t>
            </a:r>
          </a:p>
          <a:p>
            <a:endParaRPr lang="en-US" dirty="0" smtClean="0">
              <a:solidFill>
                <a:schemeClr val="bg1"/>
              </a:solidFill>
            </a:endParaRPr>
          </a:p>
          <a:p>
            <a:endParaRPr lang="en-US" dirty="0">
              <a:solidFill>
                <a:schemeClr val="bg1"/>
              </a:solidFill>
            </a:endParaRPr>
          </a:p>
        </p:txBody>
      </p:sp>
      <p:sp>
        <p:nvSpPr>
          <p:cNvPr id="6" name="TextBox 5"/>
          <p:cNvSpPr txBox="1"/>
          <p:nvPr/>
        </p:nvSpPr>
        <p:spPr>
          <a:xfrm rot="16200000">
            <a:off x="11722848" y="315838"/>
            <a:ext cx="1542197" cy="1092607"/>
          </a:xfrm>
          <a:prstGeom prst="rect">
            <a:avLst/>
          </a:prstGeom>
          <a:solidFill>
            <a:srgbClr val="00B0F0"/>
          </a:solidFill>
        </p:spPr>
        <p:txBody>
          <a:bodyPr wrap="square" rtlCol="0">
            <a:spAutoFit/>
          </a:bodyPr>
          <a:lstStyle/>
          <a:p>
            <a:pPr algn="ctr"/>
            <a:endParaRPr lang="en-US" dirty="0" smtClean="0">
              <a:solidFill>
                <a:schemeClr val="bg1"/>
              </a:solidFill>
            </a:endParaRPr>
          </a:p>
          <a:p>
            <a:pPr algn="ctr"/>
            <a:endParaRPr lang="en-US" dirty="0" smtClean="0">
              <a:solidFill>
                <a:schemeClr val="bg1"/>
              </a:solidFill>
            </a:endParaRPr>
          </a:p>
          <a:p>
            <a:pPr algn="ctr"/>
            <a:endParaRPr lang="en-US" sz="1100" dirty="0">
              <a:solidFill>
                <a:schemeClr val="bg1"/>
              </a:solidFill>
            </a:endParaRPr>
          </a:p>
          <a:p>
            <a:pPr algn="ctr"/>
            <a:r>
              <a:rPr lang="en-US" dirty="0" smtClean="0">
                <a:solidFill>
                  <a:schemeClr val="bg1"/>
                </a:solidFill>
              </a:rPr>
              <a:t>Buck regulator</a:t>
            </a:r>
          </a:p>
        </p:txBody>
      </p:sp>
      <p:sp>
        <p:nvSpPr>
          <p:cNvPr id="35" name="TextBox 34"/>
          <p:cNvSpPr txBox="1"/>
          <p:nvPr/>
        </p:nvSpPr>
        <p:spPr>
          <a:xfrm>
            <a:off x="13564434" y="1873477"/>
            <a:ext cx="1186744" cy="584775"/>
          </a:xfrm>
          <a:prstGeom prst="rect">
            <a:avLst/>
          </a:prstGeom>
          <a:noFill/>
        </p:spPr>
        <p:txBody>
          <a:bodyPr wrap="square" rtlCol="0">
            <a:spAutoFit/>
          </a:bodyPr>
          <a:lstStyle/>
          <a:p>
            <a:r>
              <a:rPr lang="en-US" sz="1600" b="1" dirty="0" smtClean="0"/>
              <a:t>For battery volt meter</a:t>
            </a:r>
            <a:endParaRPr lang="en-US" sz="1600" b="1" dirty="0"/>
          </a:p>
        </p:txBody>
      </p:sp>
      <p:cxnSp>
        <p:nvCxnSpPr>
          <p:cNvPr id="41" name="Straight Connector 40"/>
          <p:cNvCxnSpPr/>
          <p:nvPr/>
        </p:nvCxnSpPr>
        <p:spPr>
          <a:xfrm>
            <a:off x="12500227" y="5937198"/>
            <a:ext cx="29065" cy="2907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667321" y="1998674"/>
            <a:ext cx="2112561" cy="4247317"/>
          </a:xfrm>
          <a:prstGeom prst="rect">
            <a:avLst/>
          </a:prstGeom>
          <a:solidFill>
            <a:srgbClr val="FFFF00"/>
          </a:solidFill>
        </p:spPr>
        <p:txBody>
          <a:bodyPr wrap="square" rtlCol="0">
            <a:spAutoFit/>
          </a:bodyPr>
          <a:lstStyle/>
          <a:p>
            <a:pPr algn="ctr"/>
            <a:endParaRPr lang="en-US" dirty="0" smtClean="0">
              <a:solidFill>
                <a:schemeClr val="bg1"/>
              </a:solidFill>
            </a:endParaRPr>
          </a:p>
          <a:p>
            <a:pPr algn="ctr"/>
            <a:endParaRPr lang="en-US" dirty="0">
              <a:solidFill>
                <a:schemeClr val="bg1"/>
              </a:solidFill>
            </a:endParaRPr>
          </a:p>
          <a:p>
            <a:pPr algn="ctr"/>
            <a:endParaRPr lang="en-US" dirty="0" smtClean="0">
              <a:solidFill>
                <a:schemeClr val="bg1"/>
              </a:solidFill>
            </a:endParaRPr>
          </a:p>
          <a:p>
            <a:pPr algn="ctr"/>
            <a:endParaRPr lang="en-US" dirty="0" smtClean="0">
              <a:solidFill>
                <a:schemeClr val="bg1"/>
              </a:solidFill>
            </a:endParaRPr>
          </a:p>
          <a:p>
            <a:pPr algn="ctr"/>
            <a:endParaRPr lang="en-US" dirty="0">
              <a:solidFill>
                <a:schemeClr val="bg1"/>
              </a:solidFill>
            </a:endParaRPr>
          </a:p>
          <a:p>
            <a:pPr algn="ctr"/>
            <a:endParaRPr lang="en-US" dirty="0" smtClean="0">
              <a:solidFill>
                <a:schemeClr val="bg1"/>
              </a:solidFill>
            </a:endParaRPr>
          </a:p>
          <a:p>
            <a:pPr algn="ctr"/>
            <a:endParaRPr lang="en-US" dirty="0" smtClean="0">
              <a:solidFill>
                <a:schemeClr val="bg1"/>
              </a:solidFill>
            </a:endParaRPr>
          </a:p>
          <a:p>
            <a:pPr algn="ctr"/>
            <a:endParaRPr lang="en-US" dirty="0">
              <a:solidFill>
                <a:schemeClr val="bg1"/>
              </a:solidFill>
            </a:endParaRPr>
          </a:p>
          <a:p>
            <a:pPr algn="ctr"/>
            <a:endParaRPr lang="en-US" dirty="0" smtClean="0"/>
          </a:p>
          <a:p>
            <a:pPr algn="ctr"/>
            <a:endParaRPr lang="en-US" dirty="0" smtClean="0"/>
          </a:p>
          <a:p>
            <a:pPr algn="ctr"/>
            <a:endParaRPr lang="en-US" dirty="0"/>
          </a:p>
          <a:p>
            <a:pPr algn="ctr"/>
            <a:endParaRPr lang="en-US" dirty="0" smtClean="0"/>
          </a:p>
          <a:p>
            <a:pPr algn="ctr"/>
            <a:endParaRPr lang="en-US" dirty="0"/>
          </a:p>
          <a:p>
            <a:pPr algn="ctr"/>
            <a:endParaRPr lang="en-US" dirty="0"/>
          </a:p>
          <a:p>
            <a:pPr algn="ctr"/>
            <a:r>
              <a:rPr lang="en-US" dirty="0" smtClean="0"/>
              <a:t>PCB – Shield</a:t>
            </a:r>
            <a:endParaRPr lang="en-US" dirty="0" smtClean="0">
              <a:solidFill>
                <a:schemeClr val="bg1"/>
              </a:solidFill>
            </a:endParaRPr>
          </a:p>
        </p:txBody>
      </p:sp>
      <p:cxnSp>
        <p:nvCxnSpPr>
          <p:cNvPr id="20" name="Straight Connector 19"/>
          <p:cNvCxnSpPr/>
          <p:nvPr/>
        </p:nvCxnSpPr>
        <p:spPr>
          <a:xfrm flipH="1">
            <a:off x="12962392" y="1998721"/>
            <a:ext cx="1655132" cy="1"/>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14164589" y="1691226"/>
            <a:ext cx="133350" cy="125837"/>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 name="Oval 39"/>
          <p:cNvSpPr/>
          <p:nvPr/>
        </p:nvSpPr>
        <p:spPr>
          <a:xfrm>
            <a:off x="14726800" y="1701923"/>
            <a:ext cx="133350" cy="125837"/>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3" name="Oval 42"/>
          <p:cNvSpPr/>
          <p:nvPr/>
        </p:nvSpPr>
        <p:spPr>
          <a:xfrm>
            <a:off x="14313156" y="840245"/>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5" name="Picture 44"/>
          <p:cNvPicPr>
            <a:picLocks noChangeAspect="1"/>
          </p:cNvPicPr>
          <p:nvPr/>
        </p:nvPicPr>
        <p:blipFill rotWithShape="1">
          <a:blip r:embed="rId3"/>
          <a:srcRect t="1" b="22832"/>
          <a:stretch/>
        </p:blipFill>
        <p:spPr>
          <a:xfrm rot="5400000">
            <a:off x="5430350" y="5403682"/>
            <a:ext cx="561975" cy="294007"/>
          </a:xfrm>
          <a:prstGeom prst="rect">
            <a:avLst/>
          </a:prstGeom>
        </p:spPr>
      </p:pic>
      <p:sp>
        <p:nvSpPr>
          <p:cNvPr id="51" name="Rectangle 50"/>
          <p:cNvSpPr/>
          <p:nvPr/>
        </p:nvSpPr>
        <p:spPr>
          <a:xfrm>
            <a:off x="12767614" y="670031"/>
            <a:ext cx="1020407" cy="350486"/>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ACS712</a:t>
            </a:r>
            <a:endParaRPr lang="en-US" dirty="0"/>
          </a:p>
        </p:txBody>
      </p:sp>
      <p:sp>
        <p:nvSpPr>
          <p:cNvPr id="53" name="TextBox 52"/>
          <p:cNvSpPr txBox="1"/>
          <p:nvPr/>
        </p:nvSpPr>
        <p:spPr>
          <a:xfrm>
            <a:off x="12303916" y="1640284"/>
            <a:ext cx="651887" cy="338554"/>
          </a:xfrm>
          <a:prstGeom prst="rect">
            <a:avLst/>
          </a:prstGeom>
          <a:noFill/>
        </p:spPr>
        <p:txBody>
          <a:bodyPr wrap="square" rtlCol="0">
            <a:spAutoFit/>
          </a:bodyPr>
          <a:lstStyle/>
          <a:p>
            <a:r>
              <a:rPr lang="en-US" sz="1600" b="1" dirty="0" smtClean="0"/>
              <a:t>12V</a:t>
            </a:r>
            <a:endParaRPr lang="en-US" sz="1600" b="1" dirty="0"/>
          </a:p>
        </p:txBody>
      </p:sp>
      <p:sp>
        <p:nvSpPr>
          <p:cNvPr id="54" name="TextBox 53"/>
          <p:cNvSpPr txBox="1"/>
          <p:nvPr/>
        </p:nvSpPr>
        <p:spPr>
          <a:xfrm>
            <a:off x="5969238" y="5098841"/>
            <a:ext cx="651887" cy="338554"/>
          </a:xfrm>
          <a:prstGeom prst="rect">
            <a:avLst/>
          </a:prstGeom>
          <a:noFill/>
        </p:spPr>
        <p:txBody>
          <a:bodyPr wrap="square" rtlCol="0">
            <a:spAutoFit/>
          </a:bodyPr>
          <a:lstStyle/>
          <a:p>
            <a:r>
              <a:rPr lang="en-US" sz="1600" b="1" dirty="0" smtClean="0"/>
              <a:t>5V</a:t>
            </a:r>
            <a:endParaRPr lang="en-US" sz="1600" b="1" dirty="0"/>
          </a:p>
        </p:txBody>
      </p:sp>
      <p:sp>
        <p:nvSpPr>
          <p:cNvPr id="56" name="TextBox 55"/>
          <p:cNvSpPr txBox="1"/>
          <p:nvPr/>
        </p:nvSpPr>
        <p:spPr>
          <a:xfrm>
            <a:off x="1867192" y="4635682"/>
            <a:ext cx="651887" cy="338554"/>
          </a:xfrm>
          <a:prstGeom prst="rect">
            <a:avLst/>
          </a:prstGeom>
          <a:noFill/>
        </p:spPr>
        <p:txBody>
          <a:bodyPr wrap="square" rtlCol="0">
            <a:spAutoFit/>
          </a:bodyPr>
          <a:lstStyle/>
          <a:p>
            <a:r>
              <a:rPr lang="en-US" sz="1600" b="1" dirty="0" smtClean="0"/>
              <a:t>12V</a:t>
            </a:r>
            <a:endParaRPr lang="en-US" sz="1600" b="1" dirty="0"/>
          </a:p>
        </p:txBody>
      </p:sp>
      <p:sp>
        <p:nvSpPr>
          <p:cNvPr id="69" name="Oval 68"/>
          <p:cNvSpPr/>
          <p:nvPr/>
        </p:nvSpPr>
        <p:spPr>
          <a:xfrm>
            <a:off x="14460943" y="1687566"/>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2" name="Group 21"/>
          <p:cNvGrpSpPr/>
          <p:nvPr/>
        </p:nvGrpSpPr>
        <p:grpSpPr>
          <a:xfrm rot="10800000">
            <a:off x="2491383" y="3627568"/>
            <a:ext cx="206902" cy="887743"/>
            <a:chOff x="2601741" y="3925714"/>
            <a:chExt cx="206902" cy="887743"/>
          </a:xfrm>
        </p:grpSpPr>
        <p:cxnSp>
          <p:nvCxnSpPr>
            <p:cNvPr id="66" name="Straight Connector 65"/>
            <p:cNvCxnSpPr/>
            <p:nvPr/>
          </p:nvCxnSpPr>
          <p:spPr>
            <a:xfrm rot="10800000" flipH="1">
              <a:off x="2697568" y="3925714"/>
              <a:ext cx="6820" cy="34218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10800000">
              <a:off x="2710229" y="4377668"/>
              <a:ext cx="1583" cy="4357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10800000">
              <a:off x="2601741" y="4283067"/>
              <a:ext cx="19916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0800000">
              <a:off x="2601741" y="4365622"/>
              <a:ext cx="20690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2" name="Straight Connector 81"/>
          <p:cNvCxnSpPr/>
          <p:nvPr/>
        </p:nvCxnSpPr>
        <p:spPr>
          <a:xfrm flipH="1" flipV="1">
            <a:off x="14342038" y="3070282"/>
            <a:ext cx="8550" cy="23132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14350588" y="3400001"/>
            <a:ext cx="0" cy="2387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p:cNvSpPr/>
          <p:nvPr/>
        </p:nvSpPr>
        <p:spPr>
          <a:xfrm>
            <a:off x="14269917" y="3083995"/>
            <a:ext cx="133350" cy="11838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5" name="Oval 84"/>
          <p:cNvSpPr/>
          <p:nvPr/>
        </p:nvSpPr>
        <p:spPr>
          <a:xfrm>
            <a:off x="14283913" y="3489654"/>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86" name="Straight Connector 85"/>
          <p:cNvCxnSpPr/>
          <p:nvPr/>
        </p:nvCxnSpPr>
        <p:spPr>
          <a:xfrm flipH="1">
            <a:off x="14213229" y="3303962"/>
            <a:ext cx="225882" cy="529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a:off x="14223341" y="3392998"/>
            <a:ext cx="215770" cy="70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Oval 87"/>
          <p:cNvSpPr/>
          <p:nvPr/>
        </p:nvSpPr>
        <p:spPr>
          <a:xfrm>
            <a:off x="14795278" y="1550954"/>
            <a:ext cx="133350" cy="125837"/>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7" name="TextBox 96"/>
          <p:cNvSpPr txBox="1"/>
          <p:nvPr/>
        </p:nvSpPr>
        <p:spPr>
          <a:xfrm>
            <a:off x="9808871" y="3686641"/>
            <a:ext cx="721651" cy="1015663"/>
          </a:xfrm>
          <a:prstGeom prst="rect">
            <a:avLst/>
          </a:prstGeom>
          <a:solidFill>
            <a:schemeClr val="tx2">
              <a:lumMod val="20000"/>
              <a:lumOff val="80000"/>
            </a:schemeClr>
          </a:solidFill>
        </p:spPr>
        <p:txBody>
          <a:bodyPr wrap="square" rtlCol="0">
            <a:spAutoFit/>
          </a:bodyPr>
          <a:lstStyle/>
          <a:p>
            <a:r>
              <a:rPr lang="en-US" sz="2000" b="1" dirty="0" smtClean="0"/>
              <a:t>+5V</a:t>
            </a:r>
            <a:br>
              <a:rPr lang="en-US" sz="2000" b="1" dirty="0" smtClean="0"/>
            </a:br>
            <a:r>
              <a:rPr lang="en-US" sz="2000" b="1" dirty="0" smtClean="0"/>
              <a:t>GND</a:t>
            </a:r>
          </a:p>
          <a:p>
            <a:r>
              <a:rPr lang="en-US" sz="2000" b="1" dirty="0" smtClean="0"/>
              <a:t>MCU</a:t>
            </a:r>
            <a:endParaRPr lang="en-US" b="1" dirty="0"/>
          </a:p>
        </p:txBody>
      </p:sp>
      <p:cxnSp>
        <p:nvCxnSpPr>
          <p:cNvPr id="110" name="Straight Connector 109"/>
          <p:cNvCxnSpPr>
            <a:endCxn id="133" idx="1"/>
          </p:cNvCxnSpPr>
          <p:nvPr/>
        </p:nvCxnSpPr>
        <p:spPr>
          <a:xfrm flipV="1">
            <a:off x="4701013" y="4113548"/>
            <a:ext cx="1953294" cy="787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V="1">
            <a:off x="4671030" y="4242395"/>
            <a:ext cx="4423673" cy="1"/>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112" name="Straight Connector 111"/>
          <p:cNvCxnSpPr/>
          <p:nvPr/>
        </p:nvCxnSpPr>
        <p:spPr>
          <a:xfrm flipH="1">
            <a:off x="4701015" y="4006944"/>
            <a:ext cx="4373411"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14" name="Straight Connector 113"/>
          <p:cNvCxnSpPr/>
          <p:nvPr/>
        </p:nvCxnSpPr>
        <p:spPr>
          <a:xfrm flipH="1">
            <a:off x="12724290" y="3577550"/>
            <a:ext cx="3135" cy="148326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6" name="Oval 115"/>
          <p:cNvSpPr/>
          <p:nvPr/>
        </p:nvSpPr>
        <p:spPr>
          <a:xfrm>
            <a:off x="7289142" y="3941368"/>
            <a:ext cx="116069" cy="109261"/>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18" name="Straight Connector 117"/>
          <p:cNvCxnSpPr/>
          <p:nvPr/>
        </p:nvCxnSpPr>
        <p:spPr>
          <a:xfrm>
            <a:off x="14817914" y="2711188"/>
            <a:ext cx="10727" cy="13001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13180072" y="3626760"/>
            <a:ext cx="6000" cy="1312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a:off x="15307088" y="2768851"/>
            <a:ext cx="4781" cy="3341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14370552" y="2647838"/>
            <a:ext cx="32939" cy="24590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33" name="TextBox 132"/>
          <p:cNvSpPr txBox="1"/>
          <p:nvPr/>
        </p:nvSpPr>
        <p:spPr>
          <a:xfrm>
            <a:off x="6654307" y="3944271"/>
            <a:ext cx="457036" cy="338554"/>
          </a:xfrm>
          <a:prstGeom prst="rect">
            <a:avLst/>
          </a:prstGeom>
          <a:noFill/>
        </p:spPr>
        <p:txBody>
          <a:bodyPr wrap="square" rtlCol="0">
            <a:spAutoFit/>
          </a:bodyPr>
          <a:lstStyle/>
          <a:p>
            <a:r>
              <a:rPr lang="en-US" sz="1600" b="1" dirty="0" smtClean="0"/>
              <a:t>A1</a:t>
            </a:r>
            <a:endParaRPr lang="en-US" sz="1600" b="1" dirty="0"/>
          </a:p>
        </p:txBody>
      </p:sp>
      <p:sp>
        <p:nvSpPr>
          <p:cNvPr id="138" name="TextBox 137"/>
          <p:cNvSpPr txBox="1"/>
          <p:nvPr/>
        </p:nvSpPr>
        <p:spPr>
          <a:xfrm rot="21064878">
            <a:off x="13449314" y="2068270"/>
            <a:ext cx="1186744" cy="584775"/>
          </a:xfrm>
          <a:prstGeom prst="rect">
            <a:avLst/>
          </a:prstGeom>
          <a:noFill/>
        </p:spPr>
        <p:txBody>
          <a:bodyPr wrap="square" rtlCol="0">
            <a:spAutoFit/>
          </a:bodyPr>
          <a:lstStyle/>
          <a:p>
            <a:r>
              <a:rPr lang="en-US" sz="1600" b="1" dirty="0" smtClean="0"/>
              <a:t>For battery amp meter</a:t>
            </a:r>
            <a:endParaRPr lang="en-US" sz="1600" b="1" dirty="0"/>
          </a:p>
        </p:txBody>
      </p:sp>
      <p:sp>
        <p:nvSpPr>
          <p:cNvPr id="91" name="Left-Right Arrow 90"/>
          <p:cNvSpPr/>
          <p:nvPr/>
        </p:nvSpPr>
        <p:spPr>
          <a:xfrm>
            <a:off x="12169224" y="4938890"/>
            <a:ext cx="2507299" cy="441693"/>
          </a:xfrm>
          <a:prstGeom prst="leftRightArrow">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Distance: </a:t>
            </a:r>
            <a:r>
              <a:rPr lang="en-US" dirty="0"/>
              <a:t>5</a:t>
            </a:r>
            <a:r>
              <a:rPr lang="en-US" dirty="0" smtClean="0"/>
              <a:t> cm (2”)</a:t>
            </a:r>
            <a:endParaRPr lang="en-US" dirty="0"/>
          </a:p>
        </p:txBody>
      </p:sp>
      <p:sp>
        <p:nvSpPr>
          <p:cNvPr id="92" name="Isosceles Triangle 91"/>
          <p:cNvSpPr/>
          <p:nvPr/>
        </p:nvSpPr>
        <p:spPr>
          <a:xfrm rot="5400000">
            <a:off x="1988490" y="4433673"/>
            <a:ext cx="247650" cy="207563"/>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3" name="Isosceles Triangle 92"/>
          <p:cNvSpPr/>
          <p:nvPr/>
        </p:nvSpPr>
        <p:spPr>
          <a:xfrm rot="5400000">
            <a:off x="11927600" y="3241077"/>
            <a:ext cx="247650" cy="207563"/>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4" name="Isosceles Triangle 93"/>
          <p:cNvSpPr/>
          <p:nvPr/>
        </p:nvSpPr>
        <p:spPr>
          <a:xfrm rot="16200000">
            <a:off x="14548301" y="2544057"/>
            <a:ext cx="247650" cy="207563"/>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8" name="Picture 47"/>
          <p:cNvPicPr>
            <a:picLocks noChangeAspect="1"/>
          </p:cNvPicPr>
          <p:nvPr/>
        </p:nvPicPr>
        <p:blipFill rotWithShape="1">
          <a:blip r:embed="rId3"/>
          <a:srcRect t="1" b="22832"/>
          <a:stretch/>
        </p:blipFill>
        <p:spPr>
          <a:xfrm rot="5400000">
            <a:off x="11789665" y="3508660"/>
            <a:ext cx="697338" cy="294007"/>
          </a:xfrm>
          <a:prstGeom prst="rect">
            <a:avLst/>
          </a:prstGeom>
        </p:spPr>
      </p:pic>
      <p:sp>
        <p:nvSpPr>
          <p:cNvPr id="98" name="Rectangular Callout 97"/>
          <p:cNvSpPr/>
          <p:nvPr/>
        </p:nvSpPr>
        <p:spPr>
          <a:xfrm>
            <a:off x="13150195" y="782980"/>
            <a:ext cx="1319114" cy="326665"/>
          </a:xfrm>
          <a:prstGeom prst="wedgeRectCallout">
            <a:avLst>
              <a:gd name="adj1" fmla="val -62573"/>
              <a:gd name="adj2" fmla="val -16396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MCU GND</a:t>
            </a:r>
            <a:endParaRPr lang="en-US" dirty="0">
              <a:solidFill>
                <a:schemeClr val="tx1"/>
              </a:solidFill>
            </a:endParaRPr>
          </a:p>
        </p:txBody>
      </p:sp>
      <p:sp>
        <p:nvSpPr>
          <p:cNvPr id="101" name="Rectangular Callout 100"/>
          <p:cNvSpPr/>
          <p:nvPr/>
        </p:nvSpPr>
        <p:spPr>
          <a:xfrm>
            <a:off x="11775585" y="4337849"/>
            <a:ext cx="1319114" cy="326665"/>
          </a:xfrm>
          <a:prstGeom prst="wedgeRectCallout">
            <a:avLst>
              <a:gd name="adj1" fmla="val -62573"/>
              <a:gd name="adj2" fmla="val -16396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signal GND</a:t>
            </a:r>
            <a:endParaRPr lang="en-US" dirty="0">
              <a:solidFill>
                <a:schemeClr val="tx1"/>
              </a:solidFill>
            </a:endParaRPr>
          </a:p>
        </p:txBody>
      </p:sp>
      <p:cxnSp>
        <p:nvCxnSpPr>
          <p:cNvPr id="102" name="Straight Connector 101"/>
          <p:cNvCxnSpPr/>
          <p:nvPr/>
        </p:nvCxnSpPr>
        <p:spPr>
          <a:xfrm flipH="1" flipV="1">
            <a:off x="13792314" y="-48164"/>
            <a:ext cx="53092" cy="38430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Oval 102"/>
          <p:cNvSpPr/>
          <p:nvPr/>
        </p:nvSpPr>
        <p:spPr>
          <a:xfrm>
            <a:off x="4451939" y="5646086"/>
            <a:ext cx="117906"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04" name="Straight Connector 103"/>
          <p:cNvCxnSpPr/>
          <p:nvPr/>
        </p:nvCxnSpPr>
        <p:spPr>
          <a:xfrm>
            <a:off x="2968427" y="3732027"/>
            <a:ext cx="0" cy="1986639"/>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pic>
        <p:nvPicPr>
          <p:cNvPr id="105" name="Picture 104"/>
          <p:cNvPicPr>
            <a:picLocks noChangeAspect="1"/>
          </p:cNvPicPr>
          <p:nvPr/>
        </p:nvPicPr>
        <p:blipFill rotWithShape="1">
          <a:blip r:embed="rId3"/>
          <a:srcRect t="1" b="22832"/>
          <a:stretch/>
        </p:blipFill>
        <p:spPr>
          <a:xfrm>
            <a:off x="13770918" y="2008862"/>
            <a:ext cx="561975" cy="294007"/>
          </a:xfrm>
          <a:prstGeom prst="rect">
            <a:avLst/>
          </a:prstGeom>
        </p:spPr>
      </p:pic>
      <p:sp>
        <p:nvSpPr>
          <p:cNvPr id="106" name="Oval 105"/>
          <p:cNvSpPr/>
          <p:nvPr/>
        </p:nvSpPr>
        <p:spPr>
          <a:xfrm>
            <a:off x="14095974" y="1561372"/>
            <a:ext cx="133350" cy="125837"/>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7" name="Picture 106"/>
          <p:cNvPicPr>
            <a:picLocks noChangeAspect="1"/>
          </p:cNvPicPr>
          <p:nvPr/>
        </p:nvPicPr>
        <p:blipFill rotWithShape="1">
          <a:blip r:embed="rId3"/>
          <a:srcRect t="1" b="22832"/>
          <a:stretch/>
        </p:blipFill>
        <p:spPr>
          <a:xfrm>
            <a:off x="7755224" y="363494"/>
            <a:ext cx="561975" cy="294007"/>
          </a:xfrm>
          <a:prstGeom prst="rect">
            <a:avLst/>
          </a:prstGeom>
        </p:spPr>
      </p:pic>
      <p:sp>
        <p:nvSpPr>
          <p:cNvPr id="113" name="Oval 112"/>
          <p:cNvSpPr/>
          <p:nvPr/>
        </p:nvSpPr>
        <p:spPr>
          <a:xfrm>
            <a:off x="14754626" y="512676"/>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14775822" y="815645"/>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317892" y="1365836"/>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2289362" y="2004125"/>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2317228" y="3222561"/>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2318784" y="4135821"/>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2298873" y="5488236"/>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5612873" y="1435785"/>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5603362" y="2036345"/>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5616303" y="2626915"/>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5627427" y="3299633"/>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5613003" y="3749722"/>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617352" y="4443948"/>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4993312" y="1399640"/>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2592546" y="5939477"/>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3226127" y="5947994"/>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a:off x="3883485" y="5941117"/>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a:off x="4595722" y="5956709"/>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a:off x="5290591" y="5946231"/>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a:off x="3012707" y="1367675"/>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3730399" y="1399640"/>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4402693" y="1409416"/>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flipV="1">
            <a:off x="1799959" y="2523849"/>
            <a:ext cx="1816264" cy="3962"/>
          </a:xfrm>
          <a:prstGeom prst="line">
            <a:avLst/>
          </a:prstGeom>
          <a:ln w="101600">
            <a:solidFill>
              <a:srgbClr val="FF0000"/>
            </a:solidFill>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flipH="1">
            <a:off x="1725342" y="2051552"/>
            <a:ext cx="1636958" cy="1637"/>
          </a:xfrm>
          <a:prstGeom prst="line">
            <a:avLst/>
          </a:prstGeom>
          <a:ln w="101600">
            <a:solidFill>
              <a:schemeClr val="tx1"/>
            </a:solidFill>
          </a:ln>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flipV="1">
            <a:off x="1850274" y="1785789"/>
            <a:ext cx="1758552" cy="5744"/>
          </a:xfrm>
          <a:prstGeom prst="line">
            <a:avLst/>
          </a:prstGeom>
          <a:ln w="101600">
            <a:solidFill>
              <a:srgbClr val="FF0000"/>
            </a:solidFill>
          </a:ln>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flipH="1">
            <a:off x="1822904" y="2753184"/>
            <a:ext cx="1208280" cy="7106"/>
          </a:xfrm>
          <a:prstGeom prst="line">
            <a:avLst/>
          </a:prstGeom>
          <a:ln w="101600">
            <a:solidFill>
              <a:schemeClr val="tx1"/>
            </a:solidFill>
          </a:ln>
        </p:spPr>
        <p:style>
          <a:lnRef idx="1">
            <a:schemeClr val="dk1"/>
          </a:lnRef>
          <a:fillRef idx="0">
            <a:schemeClr val="dk1"/>
          </a:fillRef>
          <a:effectRef idx="0">
            <a:schemeClr val="dk1"/>
          </a:effectRef>
          <a:fontRef idx="minor">
            <a:schemeClr val="tx1"/>
          </a:fontRef>
        </p:style>
      </p:cxnSp>
      <p:pic>
        <p:nvPicPr>
          <p:cNvPr id="49" name="Picture 48"/>
          <p:cNvPicPr>
            <a:picLocks noChangeAspect="1"/>
          </p:cNvPicPr>
          <p:nvPr/>
        </p:nvPicPr>
        <p:blipFill rotWithShape="1">
          <a:blip r:embed="rId3"/>
          <a:srcRect t="1" b="22832"/>
          <a:stretch/>
        </p:blipFill>
        <p:spPr>
          <a:xfrm rot="5400000">
            <a:off x="2141885" y="1775023"/>
            <a:ext cx="561975" cy="294007"/>
          </a:xfrm>
          <a:prstGeom prst="rect">
            <a:avLst/>
          </a:prstGeom>
        </p:spPr>
      </p:pic>
      <p:pic>
        <p:nvPicPr>
          <p:cNvPr id="50" name="Picture 49"/>
          <p:cNvPicPr>
            <a:picLocks noChangeAspect="1"/>
          </p:cNvPicPr>
          <p:nvPr/>
        </p:nvPicPr>
        <p:blipFill rotWithShape="1">
          <a:blip r:embed="rId3"/>
          <a:srcRect t="1" b="22832"/>
          <a:stretch/>
        </p:blipFill>
        <p:spPr>
          <a:xfrm rot="5400000">
            <a:off x="2133954" y="2484951"/>
            <a:ext cx="561975" cy="294007"/>
          </a:xfrm>
          <a:prstGeom prst="rect">
            <a:avLst/>
          </a:prstGeom>
        </p:spPr>
      </p:pic>
      <p:sp>
        <p:nvSpPr>
          <p:cNvPr id="89" name="Rectangle 88"/>
          <p:cNvSpPr/>
          <p:nvPr/>
        </p:nvSpPr>
        <p:spPr>
          <a:xfrm>
            <a:off x="2647562" y="1670707"/>
            <a:ext cx="623808" cy="24765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0" name="Rectangle 89"/>
          <p:cNvSpPr/>
          <p:nvPr/>
        </p:nvSpPr>
        <p:spPr>
          <a:xfrm>
            <a:off x="2624335" y="2399842"/>
            <a:ext cx="623808" cy="24765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TextBox 10"/>
          <p:cNvSpPr txBox="1"/>
          <p:nvPr/>
        </p:nvSpPr>
        <p:spPr>
          <a:xfrm rot="16200000">
            <a:off x="613969" y="1930170"/>
            <a:ext cx="1542197" cy="923330"/>
          </a:xfrm>
          <a:prstGeom prst="rect">
            <a:avLst/>
          </a:prstGeom>
          <a:solidFill>
            <a:srgbClr val="00B0F0"/>
          </a:solidFill>
        </p:spPr>
        <p:txBody>
          <a:bodyPr wrap="square" rtlCol="0">
            <a:spAutoFit/>
          </a:bodyPr>
          <a:lstStyle/>
          <a:p>
            <a:pPr algn="ctr"/>
            <a:r>
              <a:rPr lang="en-US" dirty="0" smtClean="0">
                <a:solidFill>
                  <a:schemeClr val="bg1"/>
                </a:solidFill>
              </a:rPr>
              <a:t>2xMotor controller (2x15A)</a:t>
            </a:r>
            <a:endParaRPr lang="en-US" dirty="0">
              <a:solidFill>
                <a:schemeClr val="bg1"/>
              </a:solidFill>
            </a:endParaRPr>
          </a:p>
        </p:txBody>
      </p:sp>
      <p:sp>
        <p:nvSpPr>
          <p:cNvPr id="136" name="TextBox 135"/>
          <p:cNvSpPr txBox="1"/>
          <p:nvPr/>
        </p:nvSpPr>
        <p:spPr>
          <a:xfrm rot="16200000">
            <a:off x="11623337" y="-162863"/>
            <a:ext cx="889272" cy="584775"/>
          </a:xfrm>
          <a:prstGeom prst="rect">
            <a:avLst/>
          </a:prstGeom>
          <a:noFill/>
        </p:spPr>
        <p:txBody>
          <a:bodyPr wrap="square" rtlCol="0">
            <a:spAutoFit/>
          </a:bodyPr>
          <a:lstStyle/>
          <a:p>
            <a:r>
              <a:rPr lang="en-US" sz="1600" b="1" dirty="0" smtClean="0"/>
              <a:t>2x15A fuses</a:t>
            </a:r>
            <a:endParaRPr lang="en-US" sz="1600" b="1" dirty="0"/>
          </a:p>
        </p:txBody>
      </p:sp>
      <p:sp>
        <p:nvSpPr>
          <p:cNvPr id="145" name="TextBox 144"/>
          <p:cNvSpPr txBox="1"/>
          <p:nvPr/>
        </p:nvSpPr>
        <p:spPr>
          <a:xfrm rot="16200000">
            <a:off x="14656378" y="1165864"/>
            <a:ext cx="651887" cy="338554"/>
          </a:xfrm>
          <a:prstGeom prst="rect">
            <a:avLst/>
          </a:prstGeom>
          <a:noFill/>
        </p:spPr>
        <p:txBody>
          <a:bodyPr wrap="square" rtlCol="0">
            <a:spAutoFit/>
          </a:bodyPr>
          <a:lstStyle/>
          <a:p>
            <a:r>
              <a:rPr lang="en-US" sz="1600" b="1" dirty="0" smtClean="0"/>
              <a:t>12V</a:t>
            </a:r>
            <a:endParaRPr lang="en-US" sz="1600" b="1" dirty="0"/>
          </a:p>
        </p:txBody>
      </p:sp>
      <p:sp>
        <p:nvSpPr>
          <p:cNvPr id="153" name="Oval 152"/>
          <p:cNvSpPr/>
          <p:nvPr/>
        </p:nvSpPr>
        <p:spPr>
          <a:xfrm>
            <a:off x="11238784" y="826148"/>
            <a:ext cx="203072" cy="240328"/>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61" name="Straight Connector 160"/>
          <p:cNvCxnSpPr/>
          <p:nvPr/>
        </p:nvCxnSpPr>
        <p:spPr>
          <a:xfrm flipV="1">
            <a:off x="11142539" y="2551888"/>
            <a:ext cx="3558496" cy="1062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6" name="TextBox 55"/>
          <p:cNvSpPr txBox="1"/>
          <p:nvPr/>
        </p:nvSpPr>
        <p:spPr>
          <a:xfrm>
            <a:off x="4337174" y="3023666"/>
            <a:ext cx="460141" cy="369332"/>
          </a:xfrm>
          <a:prstGeom prst="rect">
            <a:avLst/>
          </a:prstGeom>
          <a:noFill/>
          <a:ln w="38100">
            <a:solidFill>
              <a:schemeClr val="accent1">
                <a:shade val="5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smtClean="0"/>
              <a:t>R2</a:t>
            </a:r>
            <a:endParaRPr lang="en-US" b="1" dirty="0"/>
          </a:p>
        </p:txBody>
      </p:sp>
      <p:cxnSp>
        <p:nvCxnSpPr>
          <p:cNvPr id="151" name="Straight Connector 150"/>
          <p:cNvCxnSpPr/>
          <p:nvPr/>
        </p:nvCxnSpPr>
        <p:spPr>
          <a:xfrm>
            <a:off x="9684169" y="510497"/>
            <a:ext cx="0" cy="308914"/>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grpSp>
        <p:nvGrpSpPr>
          <p:cNvPr id="3" name="Group 2"/>
          <p:cNvGrpSpPr/>
          <p:nvPr/>
        </p:nvGrpSpPr>
        <p:grpSpPr>
          <a:xfrm>
            <a:off x="8133051" y="3193626"/>
            <a:ext cx="369332" cy="1081431"/>
            <a:chOff x="4893428" y="3222303"/>
            <a:chExt cx="369332" cy="1081431"/>
          </a:xfrm>
        </p:grpSpPr>
        <p:sp>
          <p:nvSpPr>
            <p:cNvPr id="147" name="TextBox 56"/>
            <p:cNvSpPr txBox="1"/>
            <p:nvPr/>
          </p:nvSpPr>
          <p:spPr>
            <a:xfrm rot="16200000">
              <a:off x="4833019" y="3492697"/>
              <a:ext cx="490149" cy="369332"/>
            </a:xfrm>
            <a:prstGeom prst="rect">
              <a:avLst/>
            </a:prstGeom>
            <a:noFill/>
            <a:ln w="38100">
              <a:solidFill>
                <a:schemeClr val="accent1">
                  <a:shade val="5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smtClean="0"/>
                <a:t>R3</a:t>
              </a:r>
              <a:endParaRPr lang="en-US" b="1" dirty="0"/>
            </a:p>
          </p:txBody>
        </p:sp>
        <p:cxnSp>
          <p:nvCxnSpPr>
            <p:cNvPr id="148" name="Straight Connector 147"/>
            <p:cNvCxnSpPr>
              <a:stCxn id="147" idx="1"/>
            </p:cNvCxnSpPr>
            <p:nvPr/>
          </p:nvCxnSpPr>
          <p:spPr>
            <a:xfrm flipH="1">
              <a:off x="5077711" y="3922438"/>
              <a:ext cx="383" cy="3266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endCxn id="147" idx="3"/>
            </p:cNvCxnSpPr>
            <p:nvPr/>
          </p:nvCxnSpPr>
          <p:spPr>
            <a:xfrm>
              <a:off x="5070739" y="3222303"/>
              <a:ext cx="7355" cy="20998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4" name="Oval 153"/>
            <p:cNvSpPr/>
            <p:nvPr/>
          </p:nvSpPr>
          <p:spPr>
            <a:xfrm>
              <a:off x="5009101" y="4194473"/>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162" name="Straight Connector 161"/>
          <p:cNvCxnSpPr>
            <a:stCxn id="146" idx="3"/>
            <a:endCxn id="99" idx="1"/>
          </p:cNvCxnSpPr>
          <p:nvPr/>
        </p:nvCxnSpPr>
        <p:spPr>
          <a:xfrm flipV="1">
            <a:off x="4797315" y="3174451"/>
            <a:ext cx="3648090" cy="338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1773782" y="2023260"/>
            <a:ext cx="1928322" cy="5698"/>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166" name="Straight Connector 165"/>
          <p:cNvCxnSpPr/>
          <p:nvPr/>
        </p:nvCxnSpPr>
        <p:spPr>
          <a:xfrm flipV="1">
            <a:off x="14524697" y="2682055"/>
            <a:ext cx="0" cy="3591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7" name="Oval 166"/>
          <p:cNvSpPr/>
          <p:nvPr/>
        </p:nvSpPr>
        <p:spPr>
          <a:xfrm>
            <a:off x="7483553" y="4194472"/>
            <a:ext cx="101536"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43" name="Straight Connector 142"/>
          <p:cNvCxnSpPr/>
          <p:nvPr/>
        </p:nvCxnSpPr>
        <p:spPr>
          <a:xfrm flipH="1" flipV="1">
            <a:off x="2971080" y="2705268"/>
            <a:ext cx="2267" cy="1026759"/>
          </a:xfrm>
          <a:prstGeom prst="line">
            <a:avLst/>
          </a:prstGeom>
          <a:ln w="101600">
            <a:solidFill>
              <a:schemeClr val="tx1"/>
            </a:solidFill>
          </a:ln>
        </p:spPr>
        <p:style>
          <a:lnRef idx="1">
            <a:schemeClr val="dk1"/>
          </a:lnRef>
          <a:fillRef idx="0">
            <a:schemeClr val="dk1"/>
          </a:fillRef>
          <a:effectRef idx="0">
            <a:schemeClr val="dk1"/>
          </a:effectRef>
          <a:fontRef idx="minor">
            <a:schemeClr val="tx1"/>
          </a:fontRef>
        </p:style>
      </p:cxnSp>
      <p:sp>
        <p:nvSpPr>
          <p:cNvPr id="168" name="Oval 167"/>
          <p:cNvSpPr/>
          <p:nvPr/>
        </p:nvSpPr>
        <p:spPr>
          <a:xfrm>
            <a:off x="3488240" y="2407553"/>
            <a:ext cx="203072" cy="218462"/>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9" name="Oval 168"/>
          <p:cNvSpPr/>
          <p:nvPr/>
        </p:nvSpPr>
        <p:spPr>
          <a:xfrm>
            <a:off x="7372492" y="753369"/>
            <a:ext cx="203072" cy="24032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0" name="Oval 169"/>
          <p:cNvSpPr/>
          <p:nvPr/>
        </p:nvSpPr>
        <p:spPr>
          <a:xfrm>
            <a:off x="2866891" y="3540123"/>
            <a:ext cx="203072" cy="24032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71" name="Straight Connector 170"/>
          <p:cNvCxnSpPr/>
          <p:nvPr/>
        </p:nvCxnSpPr>
        <p:spPr>
          <a:xfrm flipV="1">
            <a:off x="3351094" y="2006957"/>
            <a:ext cx="13517" cy="1695448"/>
          </a:xfrm>
          <a:prstGeom prst="line">
            <a:avLst/>
          </a:prstGeom>
          <a:ln w="101600">
            <a:solidFill>
              <a:schemeClr val="tx1"/>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flipH="1">
            <a:off x="1972211" y="3670566"/>
            <a:ext cx="1426136" cy="1"/>
          </a:xfrm>
          <a:prstGeom prst="line">
            <a:avLst/>
          </a:prstGeom>
          <a:ln w="101600">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flipV="1">
            <a:off x="1992386" y="4541080"/>
            <a:ext cx="1648796" cy="4469"/>
          </a:xfrm>
          <a:prstGeom prst="line">
            <a:avLst/>
          </a:prstGeom>
          <a:ln w="101600">
            <a:solidFill>
              <a:srgbClr val="FF0000"/>
            </a:solidFill>
          </a:ln>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a:off x="3603494" y="2474651"/>
            <a:ext cx="12729" cy="2116608"/>
          </a:xfrm>
          <a:prstGeom prst="line">
            <a:avLst/>
          </a:prstGeom>
          <a:ln w="101600">
            <a:solidFill>
              <a:srgbClr val="FF0000"/>
            </a:solidFill>
          </a:ln>
        </p:spPr>
        <p:style>
          <a:lnRef idx="1">
            <a:schemeClr val="dk1"/>
          </a:lnRef>
          <a:fillRef idx="0">
            <a:schemeClr val="dk1"/>
          </a:fillRef>
          <a:effectRef idx="0">
            <a:schemeClr val="dk1"/>
          </a:effectRef>
          <a:fontRef idx="minor">
            <a:schemeClr val="tx1"/>
          </a:fontRef>
        </p:style>
      </p:cxnSp>
      <p:cxnSp>
        <p:nvCxnSpPr>
          <p:cNvPr id="152" name="Straight Connector 151"/>
          <p:cNvCxnSpPr/>
          <p:nvPr/>
        </p:nvCxnSpPr>
        <p:spPr>
          <a:xfrm flipH="1" flipV="1">
            <a:off x="3590180" y="1742196"/>
            <a:ext cx="2242" cy="805180"/>
          </a:xfrm>
          <a:prstGeom prst="line">
            <a:avLst/>
          </a:prstGeom>
          <a:ln w="101600">
            <a:solidFill>
              <a:srgbClr val="FF0000"/>
            </a:solidFill>
          </a:ln>
        </p:spPr>
        <p:style>
          <a:lnRef idx="1">
            <a:schemeClr val="dk1"/>
          </a:lnRef>
          <a:fillRef idx="0">
            <a:schemeClr val="dk1"/>
          </a:fillRef>
          <a:effectRef idx="0">
            <a:schemeClr val="dk1"/>
          </a:effectRef>
          <a:fontRef idx="minor">
            <a:schemeClr val="tx1"/>
          </a:fontRef>
        </p:style>
      </p:cxnSp>
      <p:sp>
        <p:nvSpPr>
          <p:cNvPr id="108" name="Rectangular Callout 107"/>
          <p:cNvSpPr/>
          <p:nvPr/>
        </p:nvSpPr>
        <p:spPr>
          <a:xfrm>
            <a:off x="12307316" y="5984469"/>
            <a:ext cx="1310152" cy="477898"/>
          </a:xfrm>
          <a:prstGeom prst="wedgeRectCallout">
            <a:avLst>
              <a:gd name="adj1" fmla="val -25111"/>
              <a:gd name="adj2" fmla="val -17097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100µF- 470µF</a:t>
            </a:r>
            <a:endParaRPr lang="en-US" dirty="0">
              <a:solidFill>
                <a:schemeClr val="tx1"/>
              </a:solidFill>
            </a:endParaRPr>
          </a:p>
        </p:txBody>
      </p:sp>
      <p:pic>
        <p:nvPicPr>
          <p:cNvPr id="52" name="Picture 51"/>
          <p:cNvPicPr>
            <a:picLocks noChangeAspect="1"/>
          </p:cNvPicPr>
          <p:nvPr/>
        </p:nvPicPr>
        <p:blipFill>
          <a:blip r:embed="rId4"/>
          <a:stretch>
            <a:fillRect/>
          </a:stretch>
        </p:blipFill>
        <p:spPr>
          <a:xfrm rot="16200000">
            <a:off x="3778412" y="3463222"/>
            <a:ext cx="583773" cy="1376419"/>
          </a:xfrm>
          <a:prstGeom prst="rect">
            <a:avLst/>
          </a:prstGeom>
        </p:spPr>
      </p:pic>
      <p:grpSp>
        <p:nvGrpSpPr>
          <p:cNvPr id="144" name="Group 143"/>
          <p:cNvGrpSpPr/>
          <p:nvPr/>
        </p:nvGrpSpPr>
        <p:grpSpPr>
          <a:xfrm>
            <a:off x="3940340" y="4486219"/>
            <a:ext cx="715928" cy="1230997"/>
            <a:chOff x="9546461" y="3924080"/>
            <a:chExt cx="715928" cy="1230997"/>
          </a:xfrm>
        </p:grpSpPr>
        <p:grpSp>
          <p:nvGrpSpPr>
            <p:cNvPr id="172" name="Group 171"/>
            <p:cNvGrpSpPr/>
            <p:nvPr/>
          </p:nvGrpSpPr>
          <p:grpSpPr>
            <a:xfrm>
              <a:off x="9546461" y="3924080"/>
              <a:ext cx="706521" cy="1230997"/>
              <a:chOff x="4010080" y="691336"/>
              <a:chExt cx="706521" cy="1230997"/>
            </a:xfrm>
          </p:grpSpPr>
          <p:sp>
            <p:nvSpPr>
              <p:cNvPr id="173" name="Rectangle 172"/>
              <p:cNvSpPr/>
              <p:nvPr/>
            </p:nvSpPr>
            <p:spPr>
              <a:xfrm>
                <a:off x="4066578" y="691336"/>
                <a:ext cx="609600" cy="7168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LM</a:t>
                </a:r>
                <a:br>
                  <a:rPr lang="en-US" sz="1600" dirty="0" smtClean="0"/>
                </a:br>
                <a:r>
                  <a:rPr lang="en-US" sz="1600" dirty="0" smtClean="0"/>
                  <a:t>7805</a:t>
                </a:r>
                <a:endParaRPr lang="en-US" sz="1600" dirty="0"/>
              </a:p>
            </p:txBody>
          </p:sp>
          <p:cxnSp>
            <p:nvCxnSpPr>
              <p:cNvPr id="174" name="Straight Connector 173"/>
              <p:cNvCxnSpPr/>
              <p:nvPr/>
            </p:nvCxnSpPr>
            <p:spPr>
              <a:xfrm>
                <a:off x="4010080" y="1631954"/>
                <a:ext cx="28502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4010080" y="1701949"/>
                <a:ext cx="285029" cy="2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flipV="1">
                <a:off x="4162002" y="1418530"/>
                <a:ext cx="3198" cy="22398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flipV="1">
                <a:off x="4372431" y="1405161"/>
                <a:ext cx="3198" cy="5171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4431572" y="1612642"/>
                <a:ext cx="28502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flipV="1">
                <a:off x="4583494" y="1399218"/>
                <a:ext cx="3198" cy="22398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flipV="1">
                <a:off x="4570794" y="1663993"/>
                <a:ext cx="3198" cy="2313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1" name="Straight Connector 180"/>
            <p:cNvCxnSpPr/>
            <p:nvPr/>
          </p:nvCxnSpPr>
          <p:spPr>
            <a:xfrm>
              <a:off x="9977360" y="4915551"/>
              <a:ext cx="285029"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182" name="Oval 181"/>
          <p:cNvSpPr/>
          <p:nvPr/>
        </p:nvSpPr>
        <p:spPr>
          <a:xfrm>
            <a:off x="5624247" y="4953225"/>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p:cNvSpPr/>
          <p:nvPr/>
        </p:nvSpPr>
        <p:spPr>
          <a:xfrm>
            <a:off x="2300768" y="4859418"/>
            <a:ext cx="147004" cy="147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4" name="Straight Connector 183"/>
          <p:cNvCxnSpPr/>
          <p:nvPr/>
        </p:nvCxnSpPr>
        <p:spPr>
          <a:xfrm>
            <a:off x="3254027" y="4533985"/>
            <a:ext cx="5619" cy="310683"/>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87" name="Straight Connector 186"/>
          <p:cNvCxnSpPr>
            <a:stCxn id="173" idx="1"/>
          </p:cNvCxnSpPr>
          <p:nvPr/>
        </p:nvCxnSpPr>
        <p:spPr>
          <a:xfrm flipH="1">
            <a:off x="3254027" y="4844668"/>
            <a:ext cx="742811"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
        <p:nvSpPr>
          <p:cNvPr id="191" name="Oval 190"/>
          <p:cNvSpPr/>
          <p:nvPr/>
        </p:nvSpPr>
        <p:spPr>
          <a:xfrm>
            <a:off x="3154030" y="4428191"/>
            <a:ext cx="203072" cy="216632"/>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93" name="Straight Connector 192"/>
          <p:cNvCxnSpPr/>
          <p:nvPr/>
        </p:nvCxnSpPr>
        <p:spPr>
          <a:xfrm flipH="1">
            <a:off x="2959467" y="5714936"/>
            <a:ext cx="2613980" cy="3730"/>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sp>
        <p:nvSpPr>
          <p:cNvPr id="198" name="Oval 197"/>
          <p:cNvSpPr/>
          <p:nvPr/>
        </p:nvSpPr>
        <p:spPr>
          <a:xfrm>
            <a:off x="4243507" y="5654875"/>
            <a:ext cx="117906"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99" name="Straight Connector 198"/>
          <p:cNvCxnSpPr/>
          <p:nvPr/>
        </p:nvCxnSpPr>
        <p:spPr>
          <a:xfrm flipV="1">
            <a:off x="4085488" y="5519564"/>
            <a:ext cx="3198" cy="2313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Oval 199"/>
          <p:cNvSpPr/>
          <p:nvPr/>
        </p:nvSpPr>
        <p:spPr>
          <a:xfrm>
            <a:off x="4027987" y="5661275"/>
            <a:ext cx="117906"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05" name="Straight Connector 204"/>
          <p:cNvCxnSpPr/>
          <p:nvPr/>
        </p:nvCxnSpPr>
        <p:spPr>
          <a:xfrm flipH="1">
            <a:off x="4610556" y="4837936"/>
            <a:ext cx="680035"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6" name="Straight Connector 205"/>
          <p:cNvCxnSpPr/>
          <p:nvPr/>
        </p:nvCxnSpPr>
        <p:spPr>
          <a:xfrm flipH="1">
            <a:off x="5262760" y="5430019"/>
            <a:ext cx="290602"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8" name="Straight Connector 207"/>
          <p:cNvCxnSpPr/>
          <p:nvPr/>
        </p:nvCxnSpPr>
        <p:spPr>
          <a:xfrm flipH="1">
            <a:off x="5262760" y="4839113"/>
            <a:ext cx="10160" cy="587724"/>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pic>
        <p:nvPicPr>
          <p:cNvPr id="211" name="Picture 210"/>
          <p:cNvPicPr>
            <a:picLocks noChangeAspect="1"/>
          </p:cNvPicPr>
          <p:nvPr/>
        </p:nvPicPr>
        <p:blipFill rotWithShape="1">
          <a:blip r:embed="rId3"/>
          <a:srcRect t="1" b="22832"/>
          <a:stretch/>
        </p:blipFill>
        <p:spPr>
          <a:xfrm rot="5400000">
            <a:off x="6546356" y="5381357"/>
            <a:ext cx="561975" cy="294007"/>
          </a:xfrm>
          <a:prstGeom prst="rect">
            <a:avLst/>
          </a:prstGeom>
        </p:spPr>
      </p:pic>
      <p:cxnSp>
        <p:nvCxnSpPr>
          <p:cNvPr id="212" name="Straight Connector 211"/>
          <p:cNvCxnSpPr/>
          <p:nvPr/>
        </p:nvCxnSpPr>
        <p:spPr>
          <a:xfrm flipH="1">
            <a:off x="5809227" y="5401944"/>
            <a:ext cx="85809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14" name="Straight Connector 213"/>
          <p:cNvCxnSpPr/>
          <p:nvPr/>
        </p:nvCxnSpPr>
        <p:spPr>
          <a:xfrm flipH="1">
            <a:off x="5809226" y="5682249"/>
            <a:ext cx="871114" cy="0"/>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17" name="Straight Connector 216"/>
          <p:cNvCxnSpPr/>
          <p:nvPr/>
        </p:nvCxnSpPr>
        <p:spPr>
          <a:xfrm flipH="1">
            <a:off x="7340952" y="4006944"/>
            <a:ext cx="10160" cy="1404307"/>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19" name="Straight Connector 218"/>
          <p:cNvCxnSpPr/>
          <p:nvPr/>
        </p:nvCxnSpPr>
        <p:spPr>
          <a:xfrm flipH="1">
            <a:off x="6974348" y="5635240"/>
            <a:ext cx="561228" cy="0"/>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21" name="Straight Connector 220"/>
          <p:cNvCxnSpPr/>
          <p:nvPr/>
        </p:nvCxnSpPr>
        <p:spPr>
          <a:xfrm flipH="1">
            <a:off x="6938821" y="5422196"/>
            <a:ext cx="412291"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26" name="Straight Connector 225"/>
          <p:cNvCxnSpPr/>
          <p:nvPr/>
        </p:nvCxnSpPr>
        <p:spPr>
          <a:xfrm flipH="1">
            <a:off x="7525416" y="4237037"/>
            <a:ext cx="10160" cy="1404307"/>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sp>
        <p:nvSpPr>
          <p:cNvPr id="228" name="Isosceles Triangle 227"/>
          <p:cNvSpPr/>
          <p:nvPr/>
        </p:nvSpPr>
        <p:spPr>
          <a:xfrm rot="5400000">
            <a:off x="6299078" y="5298163"/>
            <a:ext cx="247650" cy="207563"/>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29" name="Isosceles Triangle 228"/>
          <p:cNvSpPr/>
          <p:nvPr/>
        </p:nvSpPr>
        <p:spPr>
          <a:xfrm rot="5400000" flipV="1">
            <a:off x="6155987" y="3881806"/>
            <a:ext cx="247650" cy="191112"/>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31" name="TextBox 230"/>
          <p:cNvSpPr txBox="1"/>
          <p:nvPr/>
        </p:nvSpPr>
        <p:spPr>
          <a:xfrm>
            <a:off x="9032282" y="3715621"/>
            <a:ext cx="651887" cy="400110"/>
          </a:xfrm>
          <a:prstGeom prst="rect">
            <a:avLst/>
          </a:prstGeom>
          <a:noFill/>
        </p:spPr>
        <p:txBody>
          <a:bodyPr wrap="square" rtlCol="0">
            <a:spAutoFit/>
          </a:bodyPr>
          <a:lstStyle/>
          <a:p>
            <a:r>
              <a:rPr lang="en-US" sz="2000" b="1" dirty="0" smtClean="0">
                <a:solidFill>
                  <a:schemeClr val="bg1"/>
                </a:solidFill>
              </a:rPr>
              <a:t>5V</a:t>
            </a:r>
            <a:endParaRPr lang="en-US" b="1" dirty="0">
              <a:solidFill>
                <a:schemeClr val="bg1"/>
              </a:solidFill>
            </a:endParaRPr>
          </a:p>
        </p:txBody>
      </p:sp>
      <p:sp>
        <p:nvSpPr>
          <p:cNvPr id="232" name="TextBox 231"/>
          <p:cNvSpPr txBox="1"/>
          <p:nvPr/>
        </p:nvSpPr>
        <p:spPr>
          <a:xfrm>
            <a:off x="3059046" y="128705"/>
            <a:ext cx="2050203" cy="646331"/>
          </a:xfrm>
          <a:prstGeom prst="rect">
            <a:avLst/>
          </a:prstGeom>
          <a:noFill/>
        </p:spPr>
        <p:txBody>
          <a:bodyPr wrap="square" rtlCol="0">
            <a:spAutoFit/>
          </a:bodyPr>
          <a:lstStyle/>
          <a:p>
            <a:r>
              <a:rPr lang="en-US" b="1" dirty="0" smtClean="0"/>
              <a:t>From buck converter</a:t>
            </a:r>
          </a:p>
        </p:txBody>
      </p:sp>
      <p:sp>
        <p:nvSpPr>
          <p:cNvPr id="233" name="Rectangle 232"/>
          <p:cNvSpPr/>
          <p:nvPr/>
        </p:nvSpPr>
        <p:spPr>
          <a:xfrm rot="16200000">
            <a:off x="7023761" y="4842389"/>
            <a:ext cx="623808" cy="24765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234" name="Straight Connector 233"/>
          <p:cNvCxnSpPr>
            <a:stCxn id="146" idx="1"/>
            <a:endCxn id="252" idx="6"/>
          </p:cNvCxnSpPr>
          <p:nvPr/>
        </p:nvCxnSpPr>
        <p:spPr>
          <a:xfrm flipH="1">
            <a:off x="3723969" y="3208332"/>
            <a:ext cx="613205" cy="1832"/>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pic>
        <p:nvPicPr>
          <p:cNvPr id="236" name="Picture 235"/>
          <p:cNvPicPr>
            <a:picLocks noChangeAspect="1"/>
          </p:cNvPicPr>
          <p:nvPr/>
        </p:nvPicPr>
        <p:blipFill>
          <a:blip r:embed="rId5"/>
          <a:stretch>
            <a:fillRect/>
          </a:stretch>
        </p:blipFill>
        <p:spPr>
          <a:xfrm>
            <a:off x="6667321" y="37691"/>
            <a:ext cx="597600" cy="562856"/>
          </a:xfrm>
          <a:prstGeom prst="rect">
            <a:avLst/>
          </a:prstGeom>
        </p:spPr>
      </p:pic>
      <p:sp>
        <p:nvSpPr>
          <p:cNvPr id="237" name="TextBox 236"/>
          <p:cNvSpPr txBox="1"/>
          <p:nvPr/>
        </p:nvSpPr>
        <p:spPr>
          <a:xfrm>
            <a:off x="4092262" y="78594"/>
            <a:ext cx="1737679" cy="584775"/>
          </a:xfrm>
          <a:prstGeom prst="rect">
            <a:avLst/>
          </a:prstGeom>
          <a:noFill/>
        </p:spPr>
        <p:txBody>
          <a:bodyPr wrap="square" rtlCol="0">
            <a:spAutoFit/>
          </a:bodyPr>
          <a:lstStyle/>
          <a:p>
            <a:r>
              <a:rPr lang="en-US" sz="1600" b="1" dirty="0" smtClean="0"/>
              <a:t>JST-XH 2.5mm</a:t>
            </a:r>
          </a:p>
          <a:p>
            <a:r>
              <a:rPr lang="en-US" sz="1600" b="1" dirty="0" smtClean="0"/>
              <a:t>With 2,3,4,7 pins</a:t>
            </a:r>
            <a:endParaRPr lang="en-US" sz="1600" b="1" dirty="0"/>
          </a:p>
        </p:txBody>
      </p:sp>
      <p:cxnSp>
        <p:nvCxnSpPr>
          <p:cNvPr id="242" name="Straight Connector 241"/>
          <p:cNvCxnSpPr/>
          <p:nvPr/>
        </p:nvCxnSpPr>
        <p:spPr>
          <a:xfrm>
            <a:off x="8762360" y="4237743"/>
            <a:ext cx="331402" cy="4652"/>
          </a:xfrm>
          <a:prstGeom prst="line">
            <a:avLst/>
          </a:prstGeom>
          <a:ln w="38100">
            <a:solidFill>
              <a:schemeClr val="bg1">
                <a:lumMod val="65000"/>
              </a:schemeClr>
            </a:solidFill>
          </a:ln>
        </p:spPr>
        <p:style>
          <a:lnRef idx="1">
            <a:schemeClr val="accent2"/>
          </a:lnRef>
          <a:fillRef idx="0">
            <a:schemeClr val="accent2"/>
          </a:fillRef>
          <a:effectRef idx="0">
            <a:schemeClr val="accent2"/>
          </a:effectRef>
          <a:fontRef idx="minor">
            <a:schemeClr val="tx1"/>
          </a:fontRef>
        </p:style>
      </p:cxnSp>
      <p:sp>
        <p:nvSpPr>
          <p:cNvPr id="252" name="Oval 251"/>
          <p:cNvSpPr/>
          <p:nvPr/>
        </p:nvSpPr>
        <p:spPr>
          <a:xfrm>
            <a:off x="3520897" y="3100933"/>
            <a:ext cx="203072" cy="218462"/>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63" name="Group 162"/>
          <p:cNvGrpSpPr/>
          <p:nvPr/>
        </p:nvGrpSpPr>
        <p:grpSpPr>
          <a:xfrm>
            <a:off x="8551387" y="3941368"/>
            <a:ext cx="225882" cy="341458"/>
            <a:chOff x="10227873" y="2965032"/>
            <a:chExt cx="225882" cy="568494"/>
          </a:xfrm>
        </p:grpSpPr>
        <p:cxnSp>
          <p:nvCxnSpPr>
            <p:cNvPr id="185" name="Straight Connector 184"/>
            <p:cNvCxnSpPr/>
            <p:nvPr/>
          </p:nvCxnSpPr>
          <p:spPr>
            <a:xfrm flipH="1" flipV="1">
              <a:off x="10356682" y="2965032"/>
              <a:ext cx="8550" cy="23132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V="1">
              <a:off x="10365232" y="3294751"/>
              <a:ext cx="0" cy="2387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Oval 187"/>
            <p:cNvSpPr/>
            <p:nvPr/>
          </p:nvSpPr>
          <p:spPr>
            <a:xfrm>
              <a:off x="10284561" y="2978745"/>
              <a:ext cx="133350" cy="11838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9" name="Oval 188"/>
            <p:cNvSpPr/>
            <p:nvPr/>
          </p:nvSpPr>
          <p:spPr>
            <a:xfrm>
              <a:off x="10298557" y="3412979"/>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90" name="Straight Connector 189"/>
            <p:cNvCxnSpPr/>
            <p:nvPr/>
          </p:nvCxnSpPr>
          <p:spPr>
            <a:xfrm flipH="1">
              <a:off x="10227873" y="3198712"/>
              <a:ext cx="225882" cy="529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flipH="1">
              <a:off x="10237985" y="3287748"/>
              <a:ext cx="215770" cy="70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7804421" y="3126750"/>
            <a:ext cx="225882" cy="1192433"/>
            <a:chOff x="5327178" y="3048223"/>
            <a:chExt cx="225882" cy="1255511"/>
          </a:xfrm>
        </p:grpSpPr>
        <p:cxnSp>
          <p:nvCxnSpPr>
            <p:cNvPr id="155" name="Straight Connector 154"/>
            <p:cNvCxnSpPr/>
            <p:nvPr/>
          </p:nvCxnSpPr>
          <p:spPr>
            <a:xfrm flipV="1">
              <a:off x="5444082" y="3125773"/>
              <a:ext cx="0" cy="53842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H="1" flipV="1">
              <a:off x="5452632" y="3756285"/>
              <a:ext cx="8526" cy="5187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Oval 157"/>
            <p:cNvSpPr/>
            <p:nvPr/>
          </p:nvSpPr>
          <p:spPr>
            <a:xfrm>
              <a:off x="5385957" y="4194473"/>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59" name="Straight Connector 158"/>
            <p:cNvCxnSpPr/>
            <p:nvPr/>
          </p:nvCxnSpPr>
          <p:spPr>
            <a:xfrm flipH="1">
              <a:off x="5327178" y="3660246"/>
              <a:ext cx="225882" cy="529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H="1">
              <a:off x="5337290" y="3749282"/>
              <a:ext cx="215770" cy="70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7" name="Oval 156"/>
            <p:cNvSpPr/>
            <p:nvPr/>
          </p:nvSpPr>
          <p:spPr>
            <a:xfrm>
              <a:off x="5378658" y="3048223"/>
              <a:ext cx="133350" cy="1183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195" name="Rectangular Callout 194"/>
          <p:cNvSpPr/>
          <p:nvPr/>
        </p:nvSpPr>
        <p:spPr>
          <a:xfrm>
            <a:off x="5905875" y="2586277"/>
            <a:ext cx="1319114" cy="326665"/>
          </a:xfrm>
          <a:prstGeom prst="wedgeRectCallout">
            <a:avLst>
              <a:gd name="adj1" fmla="val 88582"/>
              <a:gd name="adj2" fmla="val 259803"/>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10µ &amp; 0.1µ</a:t>
            </a:r>
          </a:p>
        </p:txBody>
      </p:sp>
      <p:sp>
        <p:nvSpPr>
          <p:cNvPr id="196" name="Rectangular Callout 195"/>
          <p:cNvSpPr/>
          <p:nvPr/>
        </p:nvSpPr>
        <p:spPr>
          <a:xfrm>
            <a:off x="896657" y="5294553"/>
            <a:ext cx="1310152" cy="477898"/>
          </a:xfrm>
          <a:prstGeom prst="wedgeRectCallout">
            <a:avLst>
              <a:gd name="adj1" fmla="val 69111"/>
              <a:gd name="adj2" fmla="val -264513"/>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100µF- 470µF</a:t>
            </a:r>
            <a:endParaRPr lang="en-US" dirty="0">
              <a:solidFill>
                <a:schemeClr val="tx1"/>
              </a:solidFill>
            </a:endParaRPr>
          </a:p>
        </p:txBody>
      </p:sp>
      <p:sp>
        <p:nvSpPr>
          <p:cNvPr id="197" name="Rectangular Callout 196"/>
          <p:cNvSpPr/>
          <p:nvPr/>
        </p:nvSpPr>
        <p:spPr>
          <a:xfrm>
            <a:off x="8112185" y="4515760"/>
            <a:ext cx="625982" cy="326665"/>
          </a:xfrm>
          <a:prstGeom prst="wedgeRectCallout">
            <a:avLst>
              <a:gd name="adj1" fmla="val 31883"/>
              <a:gd name="adj2" fmla="val -121199"/>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0.1µ</a:t>
            </a:r>
            <a:endParaRPr lang="en-US" dirty="0">
              <a:solidFill>
                <a:schemeClr val="tx1"/>
              </a:solidFill>
            </a:endParaRPr>
          </a:p>
        </p:txBody>
      </p:sp>
      <p:sp>
        <p:nvSpPr>
          <p:cNvPr id="99" name="TextBox 98"/>
          <p:cNvSpPr txBox="1"/>
          <p:nvPr/>
        </p:nvSpPr>
        <p:spPr>
          <a:xfrm>
            <a:off x="8445405" y="3005174"/>
            <a:ext cx="427888" cy="338554"/>
          </a:xfrm>
          <a:prstGeom prst="rect">
            <a:avLst/>
          </a:prstGeom>
          <a:noFill/>
        </p:spPr>
        <p:txBody>
          <a:bodyPr wrap="square" rtlCol="0">
            <a:spAutoFit/>
          </a:bodyPr>
          <a:lstStyle/>
          <a:p>
            <a:r>
              <a:rPr lang="en-US" sz="1600" b="1" dirty="0" smtClean="0"/>
              <a:t>A0</a:t>
            </a:r>
            <a:endParaRPr lang="en-US" sz="1600" b="1" dirty="0"/>
          </a:p>
        </p:txBody>
      </p:sp>
      <p:sp>
        <p:nvSpPr>
          <p:cNvPr id="150" name="Oval 149"/>
          <p:cNvSpPr/>
          <p:nvPr/>
        </p:nvSpPr>
        <p:spPr>
          <a:xfrm>
            <a:off x="8235263" y="3126750"/>
            <a:ext cx="133350" cy="1183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40371450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19f6ada603be3885f09b6be455cb70ae3a24d6a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338" y="157162"/>
            <a:ext cx="11596322" cy="5700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5657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44672" y="1174987"/>
            <a:ext cx="4511722" cy="4431156"/>
          </a:xfrm>
          <a:prstGeom prst="rect">
            <a:avLst/>
          </a:prstGeom>
        </p:spPr>
      </p:pic>
      <p:sp>
        <p:nvSpPr>
          <p:cNvPr id="5" name="TextBox 4"/>
          <p:cNvSpPr txBox="1"/>
          <p:nvPr/>
        </p:nvSpPr>
        <p:spPr>
          <a:xfrm>
            <a:off x="3558085" y="3425982"/>
            <a:ext cx="2748886" cy="64633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smtClean="0"/>
              <a:t>3mm trace on top &amp; bottom copper +        vias</a:t>
            </a:r>
            <a:endParaRPr lang="en-US" dirty="0"/>
          </a:p>
        </p:txBody>
      </p:sp>
      <p:cxnSp>
        <p:nvCxnSpPr>
          <p:cNvPr id="7" name="Straight Arrow Connector 6"/>
          <p:cNvCxnSpPr/>
          <p:nvPr/>
        </p:nvCxnSpPr>
        <p:spPr>
          <a:xfrm flipV="1">
            <a:off x="3327400" y="2906973"/>
            <a:ext cx="644099" cy="519009"/>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cxnSp>
        <p:nvCxnSpPr>
          <p:cNvPr id="9" name="Straight Arrow Connector 8"/>
          <p:cNvCxnSpPr/>
          <p:nvPr/>
        </p:nvCxnSpPr>
        <p:spPr>
          <a:xfrm flipV="1">
            <a:off x="6537278" y="1719618"/>
            <a:ext cx="791570" cy="409433"/>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cxnSp>
        <p:nvCxnSpPr>
          <p:cNvPr id="12" name="Straight Arrow Connector 11"/>
          <p:cNvCxnSpPr/>
          <p:nvPr/>
        </p:nvCxnSpPr>
        <p:spPr>
          <a:xfrm flipV="1">
            <a:off x="3810000" y="4754062"/>
            <a:ext cx="791570" cy="409433"/>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13" name="Oval 12"/>
          <p:cNvSpPr/>
          <p:nvPr/>
        </p:nvSpPr>
        <p:spPr>
          <a:xfrm>
            <a:off x="4042012" y="2730832"/>
            <a:ext cx="163773" cy="17614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986892" y="2972628"/>
            <a:ext cx="163773" cy="17614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5566012" y="2416368"/>
            <a:ext cx="163773" cy="17614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5729785" y="1471488"/>
            <a:ext cx="163773" cy="17614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6225085" y="1295347"/>
            <a:ext cx="163773" cy="17614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390945" y="1369005"/>
            <a:ext cx="163773" cy="17614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7390945" y="2040980"/>
            <a:ext cx="163773" cy="17614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333283" y="2712955"/>
            <a:ext cx="163773" cy="17614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933063" y="3302494"/>
            <a:ext cx="163773" cy="17614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7415169" y="4202212"/>
            <a:ext cx="163773" cy="17614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6306971" y="4153345"/>
            <a:ext cx="163773" cy="17614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538717" y="4199065"/>
            <a:ext cx="163773" cy="17614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4891585" y="4577921"/>
            <a:ext cx="163773" cy="17614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6390185" y="5355161"/>
            <a:ext cx="163773" cy="17614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400533" y="3811453"/>
            <a:ext cx="163773" cy="17614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529316" y="2373881"/>
            <a:ext cx="163773" cy="17614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6061312" y="5360604"/>
            <a:ext cx="163773" cy="17614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636299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12317649" y="1109761"/>
            <a:ext cx="2769145" cy="734736"/>
            <a:chOff x="6701421" y="602190"/>
            <a:chExt cx="2769145" cy="734736"/>
          </a:xfrm>
        </p:grpSpPr>
        <p:sp>
          <p:nvSpPr>
            <p:cNvPr id="426" name="Isosceles Triangle 425"/>
            <p:cNvSpPr/>
            <p:nvPr/>
          </p:nvSpPr>
          <p:spPr>
            <a:xfrm rot="16200000">
              <a:off x="7881102" y="1032122"/>
              <a:ext cx="369332" cy="2402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427" name="Straight Connector 426"/>
            <p:cNvCxnSpPr/>
            <p:nvPr/>
          </p:nvCxnSpPr>
          <p:spPr>
            <a:xfrm rot="16200000" flipH="1">
              <a:off x="7748336" y="1152259"/>
              <a:ext cx="369331" cy="1"/>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428" name="TextBox 4"/>
            <p:cNvSpPr txBox="1"/>
            <p:nvPr/>
          </p:nvSpPr>
          <p:spPr>
            <a:xfrm>
              <a:off x="7620814" y="602190"/>
              <a:ext cx="115640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1N4001</a:t>
              </a:r>
              <a:endParaRPr lang="en-US" dirty="0"/>
            </a:p>
          </p:txBody>
        </p:sp>
        <p:cxnSp>
          <p:nvCxnSpPr>
            <p:cNvPr id="429" name="Straight Connector 428"/>
            <p:cNvCxnSpPr>
              <a:endCxn id="426" idx="0"/>
            </p:cNvCxnSpPr>
            <p:nvPr/>
          </p:nvCxnSpPr>
          <p:spPr>
            <a:xfrm flipV="1">
              <a:off x="6701421" y="1152260"/>
              <a:ext cx="1244209" cy="8634"/>
            </a:xfrm>
            <a:prstGeom prst="line">
              <a:avLst/>
            </a:prstGeom>
            <a:ln w="41275">
              <a:solidFill>
                <a:srgbClr val="FF0000"/>
              </a:solidFill>
              <a:headEnd w="lg" len="lg"/>
              <a:tailEnd type="none"/>
            </a:ln>
          </p:spPr>
          <p:style>
            <a:lnRef idx="1">
              <a:schemeClr val="accent1"/>
            </a:lnRef>
            <a:fillRef idx="0">
              <a:schemeClr val="accent1"/>
            </a:fillRef>
            <a:effectRef idx="0">
              <a:schemeClr val="accent1"/>
            </a:effectRef>
            <a:fontRef idx="minor">
              <a:schemeClr val="tx1"/>
            </a:fontRef>
          </p:style>
        </p:cxnSp>
        <p:cxnSp>
          <p:nvCxnSpPr>
            <p:cNvPr id="430" name="Straight Connector 429"/>
            <p:cNvCxnSpPr>
              <a:stCxn id="426" idx="3"/>
            </p:cNvCxnSpPr>
            <p:nvPr/>
          </p:nvCxnSpPr>
          <p:spPr>
            <a:xfrm>
              <a:off x="8185906" y="1152260"/>
              <a:ext cx="1284660" cy="5576"/>
            </a:xfrm>
            <a:prstGeom prst="line">
              <a:avLst/>
            </a:prstGeom>
            <a:ln w="41275">
              <a:solidFill>
                <a:srgbClr val="FF0000"/>
              </a:solidFill>
              <a:headEnd w="lg" len="lg"/>
              <a:tailEnd type="none"/>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122083" y="47541"/>
            <a:ext cx="11862609" cy="6795655"/>
            <a:chOff x="122083" y="47541"/>
            <a:chExt cx="11862609" cy="6795655"/>
          </a:xfrm>
        </p:grpSpPr>
        <p:sp>
          <p:nvSpPr>
            <p:cNvPr id="16" name="Down Arrow 15"/>
            <p:cNvSpPr/>
            <p:nvPr/>
          </p:nvSpPr>
          <p:spPr>
            <a:xfrm>
              <a:off x="3433075" y="128705"/>
              <a:ext cx="406585" cy="4281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Down Arrow 495"/>
            <p:cNvSpPr/>
            <p:nvPr/>
          </p:nvSpPr>
          <p:spPr>
            <a:xfrm rot="10800000">
              <a:off x="2105455" y="47541"/>
              <a:ext cx="416809" cy="5102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9" name="Picture 398"/>
            <p:cNvPicPr>
              <a:picLocks noChangeAspect="1"/>
            </p:cNvPicPr>
            <p:nvPr/>
          </p:nvPicPr>
          <p:blipFill rotWithShape="1">
            <a:blip r:embed="rId2"/>
            <a:srcRect t="1" b="22832"/>
            <a:stretch/>
          </p:blipFill>
          <p:spPr>
            <a:xfrm>
              <a:off x="2057231" y="2341559"/>
              <a:ext cx="561975" cy="294007"/>
            </a:xfrm>
            <a:prstGeom prst="rect">
              <a:avLst/>
            </a:prstGeom>
          </p:spPr>
        </p:pic>
        <p:pic>
          <p:nvPicPr>
            <p:cNvPr id="373" name="Picture 372"/>
            <p:cNvPicPr>
              <a:picLocks noChangeAspect="1"/>
            </p:cNvPicPr>
            <p:nvPr/>
          </p:nvPicPr>
          <p:blipFill>
            <a:blip r:embed="rId2"/>
            <a:stretch>
              <a:fillRect/>
            </a:stretch>
          </p:blipFill>
          <p:spPr>
            <a:xfrm>
              <a:off x="3310238" y="715797"/>
              <a:ext cx="561975" cy="381000"/>
            </a:xfrm>
            <a:prstGeom prst="rect">
              <a:avLst/>
            </a:prstGeom>
          </p:spPr>
        </p:pic>
        <p:pic>
          <p:nvPicPr>
            <p:cNvPr id="2" name="Picture 1"/>
            <p:cNvPicPr>
              <a:picLocks noChangeAspect="1"/>
            </p:cNvPicPr>
            <p:nvPr/>
          </p:nvPicPr>
          <p:blipFill rotWithShape="1">
            <a:blip r:embed="rId3"/>
            <a:srcRect l="7960"/>
            <a:stretch/>
          </p:blipFill>
          <p:spPr>
            <a:xfrm>
              <a:off x="4089400" y="2306952"/>
              <a:ext cx="7264326" cy="3929647"/>
            </a:xfrm>
            <a:prstGeom prst="rect">
              <a:avLst/>
            </a:prstGeom>
          </p:spPr>
        </p:pic>
        <p:grpSp>
          <p:nvGrpSpPr>
            <p:cNvPr id="228" name="Group 227"/>
            <p:cNvGrpSpPr/>
            <p:nvPr/>
          </p:nvGrpSpPr>
          <p:grpSpPr>
            <a:xfrm>
              <a:off x="7794206" y="1569901"/>
              <a:ext cx="139700" cy="657225"/>
              <a:chOff x="4503761" y="685800"/>
              <a:chExt cx="139700" cy="657225"/>
            </a:xfrm>
          </p:grpSpPr>
          <p:sp>
            <p:nvSpPr>
              <p:cNvPr id="229" name="Rectangle 228"/>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2" name="Oval 231"/>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33" name="Group 232"/>
            <p:cNvGrpSpPr/>
            <p:nvPr/>
          </p:nvGrpSpPr>
          <p:grpSpPr>
            <a:xfrm>
              <a:off x="7433439" y="1570275"/>
              <a:ext cx="139700" cy="657225"/>
              <a:chOff x="4503761" y="685800"/>
              <a:chExt cx="139700" cy="657225"/>
            </a:xfrm>
          </p:grpSpPr>
          <p:sp>
            <p:nvSpPr>
              <p:cNvPr id="234" name="Rectangle 233"/>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7" name="Oval 236"/>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38" name="Group 237"/>
            <p:cNvGrpSpPr/>
            <p:nvPr/>
          </p:nvGrpSpPr>
          <p:grpSpPr>
            <a:xfrm>
              <a:off x="9378426" y="1562465"/>
              <a:ext cx="139700" cy="828675"/>
              <a:chOff x="5191352" y="758825"/>
              <a:chExt cx="139700" cy="828675"/>
            </a:xfrm>
          </p:grpSpPr>
          <p:sp>
            <p:nvSpPr>
              <p:cNvPr id="239" name="Rectangle 238"/>
              <p:cNvSpPr/>
              <p:nvPr/>
            </p:nvSpPr>
            <p:spPr>
              <a:xfrm>
                <a:off x="5191352" y="758825"/>
                <a:ext cx="139700" cy="828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p:cNvSpPr/>
              <p:nvPr/>
            </p:nvSpPr>
            <p:spPr>
              <a:xfrm>
                <a:off x="5191352" y="1220787"/>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p:cNvSpPr/>
              <p:nvPr/>
            </p:nvSpPr>
            <p:spPr>
              <a:xfrm>
                <a:off x="5191352" y="819166"/>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2" name="Oval 241"/>
              <p:cNvSpPr/>
              <p:nvPr/>
            </p:nvSpPr>
            <p:spPr>
              <a:xfrm>
                <a:off x="5191352" y="1019976"/>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3" name="Oval 242"/>
              <p:cNvSpPr/>
              <p:nvPr/>
            </p:nvSpPr>
            <p:spPr>
              <a:xfrm>
                <a:off x="5191352" y="1395412"/>
                <a:ext cx="139700" cy="1397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4" name="Group 243"/>
            <p:cNvGrpSpPr/>
            <p:nvPr/>
          </p:nvGrpSpPr>
          <p:grpSpPr>
            <a:xfrm>
              <a:off x="9724805" y="1547483"/>
              <a:ext cx="139700" cy="828675"/>
              <a:chOff x="5191352" y="758825"/>
              <a:chExt cx="139700" cy="828675"/>
            </a:xfrm>
          </p:grpSpPr>
          <p:sp>
            <p:nvSpPr>
              <p:cNvPr id="245" name="Rectangle 244"/>
              <p:cNvSpPr/>
              <p:nvPr/>
            </p:nvSpPr>
            <p:spPr>
              <a:xfrm>
                <a:off x="5191352" y="758825"/>
                <a:ext cx="139700" cy="828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p:cNvSpPr/>
              <p:nvPr/>
            </p:nvSpPr>
            <p:spPr>
              <a:xfrm>
                <a:off x="5191352" y="1220787"/>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p:cNvSpPr/>
              <p:nvPr/>
            </p:nvSpPr>
            <p:spPr>
              <a:xfrm>
                <a:off x="5191352" y="819166"/>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8" name="Oval 247"/>
              <p:cNvSpPr/>
              <p:nvPr/>
            </p:nvSpPr>
            <p:spPr>
              <a:xfrm>
                <a:off x="5191352" y="1019976"/>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9" name="Oval 248"/>
              <p:cNvSpPr/>
              <p:nvPr/>
            </p:nvSpPr>
            <p:spPr>
              <a:xfrm>
                <a:off x="5191352" y="1395412"/>
                <a:ext cx="139700" cy="1397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0" name="Group 249"/>
            <p:cNvGrpSpPr/>
            <p:nvPr/>
          </p:nvGrpSpPr>
          <p:grpSpPr>
            <a:xfrm>
              <a:off x="10076395" y="1547483"/>
              <a:ext cx="139700" cy="828675"/>
              <a:chOff x="5191352" y="758825"/>
              <a:chExt cx="139700" cy="828675"/>
            </a:xfrm>
          </p:grpSpPr>
          <p:sp>
            <p:nvSpPr>
              <p:cNvPr id="251" name="Rectangle 250"/>
              <p:cNvSpPr/>
              <p:nvPr/>
            </p:nvSpPr>
            <p:spPr>
              <a:xfrm>
                <a:off x="5191352" y="758825"/>
                <a:ext cx="139700" cy="828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p:cNvSpPr/>
              <p:nvPr/>
            </p:nvSpPr>
            <p:spPr>
              <a:xfrm>
                <a:off x="5191352" y="1220787"/>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p:cNvSpPr/>
              <p:nvPr/>
            </p:nvSpPr>
            <p:spPr>
              <a:xfrm>
                <a:off x="5191352" y="819166"/>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4" name="Oval 253"/>
              <p:cNvSpPr/>
              <p:nvPr/>
            </p:nvSpPr>
            <p:spPr>
              <a:xfrm>
                <a:off x="5191352" y="1019976"/>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5" name="Oval 254"/>
              <p:cNvSpPr/>
              <p:nvPr/>
            </p:nvSpPr>
            <p:spPr>
              <a:xfrm>
                <a:off x="5191352" y="1395412"/>
                <a:ext cx="139700" cy="1397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p:cNvGrpSpPr/>
            <p:nvPr/>
          </p:nvGrpSpPr>
          <p:grpSpPr>
            <a:xfrm>
              <a:off x="10266565" y="1533115"/>
              <a:ext cx="139700" cy="828675"/>
              <a:chOff x="5191352" y="758825"/>
              <a:chExt cx="139700" cy="828675"/>
            </a:xfrm>
          </p:grpSpPr>
          <p:sp>
            <p:nvSpPr>
              <p:cNvPr id="257" name="Rectangle 256"/>
              <p:cNvSpPr/>
              <p:nvPr/>
            </p:nvSpPr>
            <p:spPr>
              <a:xfrm>
                <a:off x="5191352" y="758825"/>
                <a:ext cx="139700" cy="828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p:cNvSpPr/>
              <p:nvPr/>
            </p:nvSpPr>
            <p:spPr>
              <a:xfrm>
                <a:off x="5191352" y="1220787"/>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p:cNvSpPr/>
              <p:nvPr/>
            </p:nvSpPr>
            <p:spPr>
              <a:xfrm>
                <a:off x="5191352" y="819166"/>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0" name="Oval 259"/>
              <p:cNvSpPr/>
              <p:nvPr/>
            </p:nvSpPr>
            <p:spPr>
              <a:xfrm>
                <a:off x="5191352" y="1019976"/>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1" name="Oval 260"/>
              <p:cNvSpPr/>
              <p:nvPr/>
            </p:nvSpPr>
            <p:spPr>
              <a:xfrm>
                <a:off x="5191352" y="1395412"/>
                <a:ext cx="139700" cy="1397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2" name="Group 261"/>
            <p:cNvGrpSpPr/>
            <p:nvPr/>
          </p:nvGrpSpPr>
          <p:grpSpPr>
            <a:xfrm>
              <a:off x="10484217" y="1527562"/>
              <a:ext cx="139700" cy="828675"/>
              <a:chOff x="5191352" y="758825"/>
              <a:chExt cx="139700" cy="828675"/>
            </a:xfrm>
          </p:grpSpPr>
          <p:sp>
            <p:nvSpPr>
              <p:cNvPr id="263" name="Rectangle 262"/>
              <p:cNvSpPr/>
              <p:nvPr/>
            </p:nvSpPr>
            <p:spPr>
              <a:xfrm>
                <a:off x="5191352" y="758825"/>
                <a:ext cx="139700" cy="828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p:cNvSpPr/>
              <p:nvPr/>
            </p:nvSpPr>
            <p:spPr>
              <a:xfrm>
                <a:off x="5191352" y="1220787"/>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p:cNvSpPr/>
              <p:nvPr/>
            </p:nvSpPr>
            <p:spPr>
              <a:xfrm>
                <a:off x="5191352" y="819166"/>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6" name="Oval 265"/>
              <p:cNvSpPr/>
              <p:nvPr/>
            </p:nvSpPr>
            <p:spPr>
              <a:xfrm>
                <a:off x="5191352" y="1019976"/>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7" name="Oval 266"/>
              <p:cNvSpPr/>
              <p:nvPr/>
            </p:nvSpPr>
            <p:spPr>
              <a:xfrm>
                <a:off x="5191352" y="1395412"/>
                <a:ext cx="139700" cy="1397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9019624" y="1555280"/>
              <a:ext cx="139700" cy="828675"/>
              <a:chOff x="5191352" y="758825"/>
              <a:chExt cx="139700" cy="828675"/>
            </a:xfrm>
          </p:grpSpPr>
          <p:sp>
            <p:nvSpPr>
              <p:cNvPr id="24" name="Rectangle 23"/>
              <p:cNvSpPr/>
              <p:nvPr/>
            </p:nvSpPr>
            <p:spPr>
              <a:xfrm>
                <a:off x="5191352" y="758825"/>
                <a:ext cx="139700" cy="828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5191352" y="1220787"/>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5191352" y="819166"/>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p:cNvSpPr/>
              <p:nvPr/>
            </p:nvSpPr>
            <p:spPr>
              <a:xfrm>
                <a:off x="5191352" y="1019976"/>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p:cNvSpPr/>
              <p:nvPr/>
            </p:nvSpPr>
            <p:spPr>
              <a:xfrm>
                <a:off x="5191352" y="1395412"/>
                <a:ext cx="139700" cy="1397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rot="5400000">
              <a:off x="11480429" y="2442197"/>
              <a:ext cx="132293" cy="787115"/>
              <a:chOff x="5191352" y="758825"/>
              <a:chExt cx="139700" cy="828675"/>
            </a:xfrm>
          </p:grpSpPr>
          <p:sp>
            <p:nvSpPr>
              <p:cNvPr id="48" name="Rectangle 47"/>
              <p:cNvSpPr/>
              <p:nvPr/>
            </p:nvSpPr>
            <p:spPr>
              <a:xfrm>
                <a:off x="5191352" y="758825"/>
                <a:ext cx="139700" cy="828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5191352" y="1220787"/>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5191352" y="819166"/>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Oval 50"/>
              <p:cNvSpPr/>
              <p:nvPr/>
            </p:nvSpPr>
            <p:spPr>
              <a:xfrm>
                <a:off x="5191352" y="1019976"/>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Oval 51"/>
              <p:cNvSpPr/>
              <p:nvPr/>
            </p:nvSpPr>
            <p:spPr>
              <a:xfrm>
                <a:off x="5191352" y="1395412"/>
                <a:ext cx="139700" cy="1397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p:cNvGrpSpPr/>
            <p:nvPr/>
          </p:nvGrpSpPr>
          <p:grpSpPr>
            <a:xfrm>
              <a:off x="10327474" y="3517788"/>
              <a:ext cx="139700" cy="1252836"/>
              <a:chOff x="10179833" y="1960264"/>
              <a:chExt cx="139700" cy="1252836"/>
            </a:xfrm>
          </p:grpSpPr>
          <p:sp>
            <p:nvSpPr>
              <p:cNvPr id="42" name="Rectangle 41"/>
              <p:cNvSpPr/>
              <p:nvPr/>
            </p:nvSpPr>
            <p:spPr>
              <a:xfrm>
                <a:off x="10179833" y="1960264"/>
                <a:ext cx="139700" cy="12528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10179833" y="2422226"/>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10179833" y="2020605"/>
                <a:ext cx="139700" cy="139700"/>
              </a:xfrm>
              <a:prstGeom prst="ellipse">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Oval 44"/>
              <p:cNvSpPr/>
              <p:nvPr/>
            </p:nvSpPr>
            <p:spPr>
              <a:xfrm>
                <a:off x="10179833" y="2221415"/>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Oval 45"/>
              <p:cNvSpPr/>
              <p:nvPr/>
            </p:nvSpPr>
            <p:spPr>
              <a:xfrm>
                <a:off x="10179833" y="2596851"/>
                <a:ext cx="139700" cy="1397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10179833" y="2798613"/>
                <a:ext cx="139700" cy="1397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0179833" y="2992288"/>
                <a:ext cx="139700" cy="1397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p:cNvGrpSpPr/>
            <p:nvPr/>
          </p:nvGrpSpPr>
          <p:grpSpPr>
            <a:xfrm rot="5400000">
              <a:off x="11502007" y="2813672"/>
              <a:ext cx="132293" cy="787115"/>
              <a:chOff x="5191352" y="758825"/>
              <a:chExt cx="139700" cy="828675"/>
            </a:xfrm>
          </p:grpSpPr>
          <p:sp>
            <p:nvSpPr>
              <p:cNvPr id="57" name="Rectangle 56"/>
              <p:cNvSpPr/>
              <p:nvPr/>
            </p:nvSpPr>
            <p:spPr>
              <a:xfrm>
                <a:off x="5191352" y="758825"/>
                <a:ext cx="139700" cy="828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5191352" y="1220787"/>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191352" y="819166"/>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Oval 59"/>
              <p:cNvSpPr/>
              <p:nvPr/>
            </p:nvSpPr>
            <p:spPr>
              <a:xfrm>
                <a:off x="5191352" y="1019976"/>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Oval 60"/>
              <p:cNvSpPr/>
              <p:nvPr/>
            </p:nvSpPr>
            <p:spPr>
              <a:xfrm>
                <a:off x="5191352" y="1395412"/>
                <a:ext cx="139700" cy="1397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p:cNvGrpSpPr/>
            <p:nvPr/>
          </p:nvGrpSpPr>
          <p:grpSpPr>
            <a:xfrm rot="5400000">
              <a:off x="11524988" y="3167880"/>
              <a:ext cx="132293" cy="787115"/>
              <a:chOff x="5191352" y="758825"/>
              <a:chExt cx="139700" cy="828675"/>
            </a:xfrm>
          </p:grpSpPr>
          <p:sp>
            <p:nvSpPr>
              <p:cNvPr id="63" name="Rectangle 62"/>
              <p:cNvSpPr/>
              <p:nvPr/>
            </p:nvSpPr>
            <p:spPr>
              <a:xfrm>
                <a:off x="5191352" y="758825"/>
                <a:ext cx="139700" cy="828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5191352" y="1220787"/>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5191352" y="819166"/>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6" name="Oval 65"/>
              <p:cNvSpPr/>
              <p:nvPr/>
            </p:nvSpPr>
            <p:spPr>
              <a:xfrm>
                <a:off x="5191352" y="1019976"/>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7" name="Oval 66"/>
              <p:cNvSpPr/>
              <p:nvPr/>
            </p:nvSpPr>
            <p:spPr>
              <a:xfrm>
                <a:off x="5191352" y="1395412"/>
                <a:ext cx="139700" cy="1397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TextBox 55"/>
            <p:cNvSpPr txBox="1"/>
            <p:nvPr/>
          </p:nvSpPr>
          <p:spPr>
            <a:xfrm rot="16200000">
              <a:off x="822960" y="3226316"/>
              <a:ext cx="809224" cy="369332"/>
            </a:xfrm>
            <a:prstGeom prst="rect">
              <a:avLst/>
            </a:prstGeom>
            <a:noFill/>
            <a:ln w="19050">
              <a:solidFill>
                <a:schemeClr val="accent1">
                  <a:shade val="5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smtClean="0"/>
                <a:t>R1</a:t>
              </a:r>
              <a:endParaRPr lang="en-US" b="1" dirty="0"/>
            </a:p>
          </p:txBody>
        </p:sp>
        <p:sp>
          <p:nvSpPr>
            <p:cNvPr id="79" name="TextBox 56"/>
            <p:cNvSpPr txBox="1"/>
            <p:nvPr/>
          </p:nvSpPr>
          <p:spPr>
            <a:xfrm rot="16200000">
              <a:off x="812800" y="4617860"/>
              <a:ext cx="809224" cy="369332"/>
            </a:xfrm>
            <a:prstGeom prst="rect">
              <a:avLst/>
            </a:prstGeom>
            <a:noFill/>
            <a:ln w="19050">
              <a:solidFill>
                <a:schemeClr val="accent1">
                  <a:shade val="5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smtClean="0"/>
                <a:t>R2</a:t>
              </a:r>
              <a:endParaRPr lang="en-US" b="1" dirty="0"/>
            </a:p>
          </p:txBody>
        </p:sp>
        <p:cxnSp>
          <p:nvCxnSpPr>
            <p:cNvPr id="80" name="Straight Connector 79"/>
            <p:cNvCxnSpPr>
              <a:stCxn id="79" idx="1"/>
            </p:cNvCxnSpPr>
            <p:nvPr/>
          </p:nvCxnSpPr>
          <p:spPr>
            <a:xfrm flipH="1">
              <a:off x="1217029" y="5207138"/>
              <a:ext cx="383" cy="55139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78" idx="1"/>
              <a:endCxn id="79" idx="3"/>
            </p:cNvCxnSpPr>
            <p:nvPr/>
          </p:nvCxnSpPr>
          <p:spPr>
            <a:xfrm flipH="1">
              <a:off x="1217412" y="3815594"/>
              <a:ext cx="10160" cy="58232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2" name="Oval 81"/>
            <p:cNvSpPr/>
            <p:nvPr/>
          </p:nvSpPr>
          <p:spPr>
            <a:xfrm>
              <a:off x="1162279" y="4086765"/>
              <a:ext cx="133350" cy="1183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4" name="Oval 83"/>
            <p:cNvSpPr/>
            <p:nvPr/>
          </p:nvSpPr>
          <p:spPr>
            <a:xfrm>
              <a:off x="1170525" y="2422493"/>
              <a:ext cx="133350" cy="125837"/>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5" name="Oval 84"/>
            <p:cNvSpPr/>
            <p:nvPr/>
          </p:nvSpPr>
          <p:spPr>
            <a:xfrm>
              <a:off x="1147621" y="5976180"/>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86" name="Straight Connector 85"/>
            <p:cNvCxnSpPr>
              <a:endCxn id="360" idx="6"/>
            </p:cNvCxnSpPr>
            <p:nvPr/>
          </p:nvCxnSpPr>
          <p:spPr>
            <a:xfrm>
              <a:off x="2591695" y="6293145"/>
              <a:ext cx="5085494" cy="2020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122083" y="3787508"/>
              <a:ext cx="838811" cy="7168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12V</a:t>
              </a:r>
            </a:p>
            <a:p>
              <a:pPr algn="ctr"/>
              <a:r>
                <a:rPr lang="en-US" sz="1400" dirty="0" smtClean="0"/>
                <a:t>LiFePO4</a:t>
              </a:r>
              <a:endParaRPr lang="en-US" sz="1400" dirty="0"/>
            </a:p>
          </p:txBody>
        </p:sp>
        <p:cxnSp>
          <p:nvCxnSpPr>
            <p:cNvPr id="94" name="Elbow Connector 93"/>
            <p:cNvCxnSpPr>
              <a:stCxn id="89" idx="2"/>
            </p:cNvCxnSpPr>
            <p:nvPr/>
          </p:nvCxnSpPr>
          <p:spPr>
            <a:xfrm rot="16200000" flipH="1">
              <a:off x="-169564" y="5215459"/>
              <a:ext cx="2081252" cy="659146"/>
            </a:xfrm>
            <a:prstGeom prst="bentConnector3">
              <a:avLst>
                <a:gd name="adj1" fmla="val 50000"/>
              </a:avLst>
            </a:prstGeom>
            <a:ln w="41275">
              <a:solidFill>
                <a:schemeClr val="tx1"/>
              </a:solidFill>
              <a:headEnd w="lg" len="lg"/>
              <a:tailEnd type="non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066578" y="691336"/>
              <a:ext cx="609600" cy="7168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78033V3</a:t>
              </a:r>
              <a:endParaRPr lang="en-US" sz="1600" dirty="0"/>
            </a:p>
          </p:txBody>
        </p:sp>
        <p:cxnSp>
          <p:nvCxnSpPr>
            <p:cNvPr id="121" name="Elbow Connector 120"/>
            <p:cNvCxnSpPr>
              <a:stCxn id="111" idx="3"/>
              <a:endCxn id="44" idx="2"/>
            </p:cNvCxnSpPr>
            <p:nvPr/>
          </p:nvCxnSpPr>
          <p:spPr>
            <a:xfrm>
              <a:off x="4676178" y="1049785"/>
              <a:ext cx="5651296" cy="2598194"/>
            </a:xfrm>
            <a:prstGeom prst="bentConnector3">
              <a:avLst>
                <a:gd name="adj1" fmla="val 6289"/>
              </a:avLst>
            </a:prstGeom>
            <a:ln w="41275">
              <a:solidFill>
                <a:srgbClr val="FFC000"/>
              </a:solidFill>
              <a:headEnd w="lg" len="lg"/>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H="1">
              <a:off x="4161031" y="1885668"/>
              <a:ext cx="7490659" cy="20912"/>
            </a:xfrm>
            <a:prstGeom prst="line">
              <a:avLst/>
            </a:prstGeom>
            <a:ln w="38100"/>
          </p:spPr>
          <p:style>
            <a:lnRef idx="1">
              <a:schemeClr val="dk1"/>
            </a:lnRef>
            <a:fillRef idx="0">
              <a:schemeClr val="dk1"/>
            </a:fillRef>
            <a:effectRef idx="0">
              <a:schemeClr val="dk1"/>
            </a:effectRef>
            <a:fontRef idx="minor">
              <a:schemeClr val="tx1"/>
            </a:fontRef>
          </p:style>
        </p:cxnSp>
        <p:cxnSp>
          <p:nvCxnSpPr>
            <p:cNvPr id="176" name="Straight Connector 175"/>
            <p:cNvCxnSpPr/>
            <p:nvPr/>
          </p:nvCxnSpPr>
          <p:spPr>
            <a:xfrm flipV="1">
              <a:off x="3842745" y="3245397"/>
              <a:ext cx="4466863" cy="14723"/>
            </a:xfrm>
            <a:prstGeom prst="line">
              <a:avLst/>
            </a:prstGeom>
            <a:ln w="508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79" name="Straight Connector 178"/>
            <p:cNvCxnSpPr/>
            <p:nvPr/>
          </p:nvCxnSpPr>
          <p:spPr>
            <a:xfrm>
              <a:off x="6422842" y="3449571"/>
              <a:ext cx="3875573"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82" name="Straight Connector 181"/>
            <p:cNvCxnSpPr/>
            <p:nvPr/>
          </p:nvCxnSpPr>
          <p:spPr>
            <a:xfrm flipH="1">
              <a:off x="3879798" y="556812"/>
              <a:ext cx="48271" cy="4568783"/>
            </a:xfrm>
            <a:prstGeom prst="line">
              <a:avLst/>
            </a:prstGeom>
            <a:ln w="508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84" name="Straight Connector 183"/>
            <p:cNvCxnSpPr/>
            <p:nvPr/>
          </p:nvCxnSpPr>
          <p:spPr>
            <a:xfrm flipH="1">
              <a:off x="3860581" y="5092540"/>
              <a:ext cx="6304457" cy="5762"/>
            </a:xfrm>
            <a:prstGeom prst="line">
              <a:avLst/>
            </a:prstGeom>
            <a:ln w="508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87" name="Straight Connector 186"/>
            <p:cNvCxnSpPr/>
            <p:nvPr/>
          </p:nvCxnSpPr>
          <p:spPr>
            <a:xfrm flipV="1">
              <a:off x="7692393" y="4929527"/>
              <a:ext cx="2791086" cy="21993"/>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88" name="Straight Connector 187"/>
            <p:cNvCxnSpPr/>
            <p:nvPr/>
          </p:nvCxnSpPr>
          <p:spPr>
            <a:xfrm flipH="1" flipV="1">
              <a:off x="10474962" y="4912458"/>
              <a:ext cx="8517" cy="772366"/>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94" name="Straight Connector 193"/>
            <p:cNvCxnSpPr/>
            <p:nvPr/>
          </p:nvCxnSpPr>
          <p:spPr>
            <a:xfrm flipH="1">
              <a:off x="6812280" y="5067114"/>
              <a:ext cx="10029" cy="617710"/>
            </a:xfrm>
            <a:prstGeom prst="line">
              <a:avLst/>
            </a:prstGeom>
            <a:ln w="508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97" name="Straight Connector 196"/>
            <p:cNvCxnSpPr/>
            <p:nvPr/>
          </p:nvCxnSpPr>
          <p:spPr>
            <a:xfrm flipH="1">
              <a:off x="10001127" y="3853607"/>
              <a:ext cx="297288" cy="107592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02" name="Straight Connector 201"/>
            <p:cNvCxnSpPr/>
            <p:nvPr/>
          </p:nvCxnSpPr>
          <p:spPr>
            <a:xfrm flipH="1">
              <a:off x="7573139" y="6738196"/>
              <a:ext cx="4251781"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212" name="Straight Connector 211"/>
            <p:cNvCxnSpPr/>
            <p:nvPr/>
          </p:nvCxnSpPr>
          <p:spPr>
            <a:xfrm>
              <a:off x="5236228" y="556812"/>
              <a:ext cx="0" cy="1111679"/>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15" name="Straight Connector 214"/>
            <p:cNvCxnSpPr/>
            <p:nvPr/>
          </p:nvCxnSpPr>
          <p:spPr>
            <a:xfrm>
              <a:off x="3928069" y="556812"/>
              <a:ext cx="132428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18" name="Straight Connector 217"/>
            <p:cNvCxnSpPr>
              <a:endCxn id="111" idx="1"/>
            </p:cNvCxnSpPr>
            <p:nvPr/>
          </p:nvCxnSpPr>
          <p:spPr>
            <a:xfrm>
              <a:off x="3708400" y="1049785"/>
              <a:ext cx="35817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
          <p:nvSpPr>
            <p:cNvPr id="224" name="TextBox 223"/>
            <p:cNvSpPr txBox="1"/>
            <p:nvPr/>
          </p:nvSpPr>
          <p:spPr>
            <a:xfrm>
              <a:off x="655451" y="204550"/>
              <a:ext cx="2050203" cy="369332"/>
            </a:xfrm>
            <a:prstGeom prst="rect">
              <a:avLst/>
            </a:prstGeom>
            <a:noFill/>
          </p:spPr>
          <p:txBody>
            <a:bodyPr wrap="square" rtlCol="0">
              <a:spAutoFit/>
            </a:bodyPr>
            <a:lstStyle/>
            <a:p>
              <a:r>
                <a:rPr lang="en-US" b="1" dirty="0" smtClean="0"/>
                <a:t>To buck converter</a:t>
              </a:r>
            </a:p>
          </p:txBody>
        </p:sp>
        <p:sp>
          <p:nvSpPr>
            <p:cNvPr id="225" name="Rectangle 224"/>
            <p:cNvSpPr/>
            <p:nvPr/>
          </p:nvSpPr>
          <p:spPr>
            <a:xfrm>
              <a:off x="475062" y="5742880"/>
              <a:ext cx="1485296" cy="7168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Current measurement</a:t>
              </a:r>
              <a:endParaRPr lang="en-US" dirty="0"/>
            </a:p>
          </p:txBody>
        </p:sp>
        <p:grpSp>
          <p:nvGrpSpPr>
            <p:cNvPr id="284" name="Group 283"/>
            <p:cNvGrpSpPr/>
            <p:nvPr/>
          </p:nvGrpSpPr>
          <p:grpSpPr>
            <a:xfrm rot="10800000">
              <a:off x="8011328" y="6175193"/>
              <a:ext cx="157579" cy="661228"/>
              <a:chOff x="4503761" y="685800"/>
              <a:chExt cx="139700" cy="657225"/>
            </a:xfrm>
          </p:grpSpPr>
          <p:sp>
            <p:nvSpPr>
              <p:cNvPr id="285" name="Rectangle 284"/>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8" name="Oval 287"/>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03" name="Group 302"/>
            <p:cNvGrpSpPr/>
            <p:nvPr/>
          </p:nvGrpSpPr>
          <p:grpSpPr>
            <a:xfrm rot="10800000">
              <a:off x="7949368" y="2918998"/>
              <a:ext cx="157579" cy="661228"/>
              <a:chOff x="4503761" y="685800"/>
              <a:chExt cx="139700" cy="657225"/>
            </a:xfrm>
          </p:grpSpPr>
          <p:sp>
            <p:nvSpPr>
              <p:cNvPr id="304" name="Rectangle 303"/>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p:cNvSpPr/>
              <p:nvPr/>
            </p:nvSpPr>
            <p:spPr>
              <a:xfrm>
                <a:off x="4503761" y="73502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7" name="Oval 306"/>
              <p:cNvSpPr/>
              <p:nvPr/>
            </p:nvSpPr>
            <p:spPr>
              <a:xfrm>
                <a:off x="4503761" y="93583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08" name="Group 307"/>
            <p:cNvGrpSpPr/>
            <p:nvPr/>
          </p:nvGrpSpPr>
          <p:grpSpPr>
            <a:xfrm>
              <a:off x="8169908" y="1575731"/>
              <a:ext cx="139700" cy="657225"/>
              <a:chOff x="4503761" y="685800"/>
              <a:chExt cx="139700" cy="657225"/>
            </a:xfrm>
          </p:grpSpPr>
          <p:sp>
            <p:nvSpPr>
              <p:cNvPr id="309" name="Rectangle 308"/>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2" name="Oval 311"/>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18" name="Group 317"/>
            <p:cNvGrpSpPr/>
            <p:nvPr/>
          </p:nvGrpSpPr>
          <p:grpSpPr>
            <a:xfrm>
              <a:off x="5809472" y="2038956"/>
              <a:ext cx="330227" cy="314622"/>
              <a:chOff x="8296309" y="3218774"/>
              <a:chExt cx="442922" cy="325605"/>
            </a:xfrm>
          </p:grpSpPr>
          <p:sp>
            <p:nvSpPr>
              <p:cNvPr id="319" name="Isosceles Triangle 318"/>
              <p:cNvSpPr/>
              <p:nvPr/>
            </p:nvSpPr>
            <p:spPr>
              <a:xfrm>
                <a:off x="8333011" y="3304103"/>
                <a:ext cx="369332" cy="2402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0" name="Straight Connector 319"/>
              <p:cNvCxnSpPr/>
              <p:nvPr/>
            </p:nvCxnSpPr>
            <p:spPr>
              <a:xfrm flipH="1">
                <a:off x="8333012" y="3304102"/>
                <a:ext cx="369331" cy="1"/>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flipH="1">
                <a:off x="8695245" y="3218774"/>
                <a:ext cx="43986" cy="86037"/>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p:nvCxnSpPr>
            <p:spPr>
              <a:xfrm flipH="1">
                <a:off x="8296309" y="3292888"/>
                <a:ext cx="43986" cy="86037"/>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323" name="TextBox 322"/>
            <p:cNvSpPr txBox="1"/>
            <p:nvPr/>
          </p:nvSpPr>
          <p:spPr>
            <a:xfrm rot="16200000">
              <a:off x="5714295" y="1105098"/>
              <a:ext cx="530958" cy="369332"/>
            </a:xfrm>
            <a:prstGeom prst="rect">
              <a:avLst/>
            </a:prstGeom>
            <a:noFill/>
            <a:ln w="19050">
              <a:solidFill>
                <a:schemeClr val="accent1">
                  <a:shade val="50000"/>
                </a:schemeClr>
              </a:solidFill>
            </a:ln>
          </p:spPr>
          <p:txBody>
            <a:bodyPr wrap="square" rtlCol="0">
              <a:spAutoFit/>
            </a:bodyPr>
            <a:lstStyle/>
            <a:p>
              <a:pPr algn="ctr"/>
              <a:r>
                <a:rPr lang="en-US" dirty="0" smtClean="0"/>
                <a:t>1k</a:t>
              </a:r>
              <a:endParaRPr lang="en-US" dirty="0"/>
            </a:p>
          </p:txBody>
        </p:sp>
        <p:grpSp>
          <p:nvGrpSpPr>
            <p:cNvPr id="325" name="Group 324"/>
            <p:cNvGrpSpPr/>
            <p:nvPr/>
          </p:nvGrpSpPr>
          <p:grpSpPr>
            <a:xfrm rot="5400000">
              <a:off x="11533672" y="3501671"/>
              <a:ext cx="133682" cy="703873"/>
              <a:chOff x="4503761" y="685800"/>
              <a:chExt cx="139700" cy="657225"/>
            </a:xfrm>
          </p:grpSpPr>
          <p:sp>
            <p:nvSpPr>
              <p:cNvPr id="326" name="Rectangle 325"/>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Oval 327"/>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9" name="Oval 328"/>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30" name="Group 329"/>
            <p:cNvGrpSpPr/>
            <p:nvPr/>
          </p:nvGrpSpPr>
          <p:grpSpPr>
            <a:xfrm rot="5400000">
              <a:off x="11543014" y="3673500"/>
              <a:ext cx="133682" cy="703873"/>
              <a:chOff x="4503761" y="685800"/>
              <a:chExt cx="139700" cy="657225"/>
            </a:xfrm>
          </p:grpSpPr>
          <p:sp>
            <p:nvSpPr>
              <p:cNvPr id="331" name="Rectangle 330"/>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Oval 331"/>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Oval 332"/>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4" name="Oval 333"/>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35" name="Group 334"/>
            <p:cNvGrpSpPr/>
            <p:nvPr/>
          </p:nvGrpSpPr>
          <p:grpSpPr>
            <a:xfrm rot="5400000">
              <a:off x="11540720" y="3853976"/>
              <a:ext cx="133682" cy="703873"/>
              <a:chOff x="4503761" y="685800"/>
              <a:chExt cx="139700" cy="657225"/>
            </a:xfrm>
          </p:grpSpPr>
          <p:sp>
            <p:nvSpPr>
              <p:cNvPr id="336" name="Rectangle 335"/>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9" name="Oval 338"/>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40" name="Group 339"/>
            <p:cNvGrpSpPr/>
            <p:nvPr/>
          </p:nvGrpSpPr>
          <p:grpSpPr>
            <a:xfrm rot="5400000">
              <a:off x="11550062" y="4025805"/>
              <a:ext cx="133682" cy="703873"/>
              <a:chOff x="4503761" y="685800"/>
              <a:chExt cx="139700" cy="657225"/>
            </a:xfrm>
          </p:grpSpPr>
          <p:sp>
            <p:nvSpPr>
              <p:cNvPr id="341" name="Rectangle 340"/>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341"/>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Oval 342"/>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4" name="Oval 343"/>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45" name="Group 344"/>
            <p:cNvGrpSpPr/>
            <p:nvPr/>
          </p:nvGrpSpPr>
          <p:grpSpPr>
            <a:xfrm rot="5400000">
              <a:off x="11540720" y="4719035"/>
              <a:ext cx="133682" cy="703873"/>
              <a:chOff x="4503761" y="685800"/>
              <a:chExt cx="139700" cy="657225"/>
            </a:xfrm>
          </p:grpSpPr>
          <p:sp>
            <p:nvSpPr>
              <p:cNvPr id="346" name="Rectangle 345"/>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50" name="Group 349"/>
            <p:cNvGrpSpPr/>
            <p:nvPr/>
          </p:nvGrpSpPr>
          <p:grpSpPr>
            <a:xfrm rot="5400000">
              <a:off x="11558890" y="4910115"/>
              <a:ext cx="133682" cy="703873"/>
              <a:chOff x="4503761" y="685800"/>
              <a:chExt cx="139700" cy="657225"/>
            </a:xfrm>
          </p:grpSpPr>
          <p:sp>
            <p:nvSpPr>
              <p:cNvPr id="351" name="Rectangle 350"/>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351"/>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Oval 352"/>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54" name="Group 353"/>
            <p:cNvGrpSpPr/>
            <p:nvPr/>
          </p:nvGrpSpPr>
          <p:grpSpPr>
            <a:xfrm rot="5400000">
              <a:off x="11550061" y="5100250"/>
              <a:ext cx="133682" cy="703873"/>
              <a:chOff x="4503761" y="685800"/>
              <a:chExt cx="139700" cy="657225"/>
            </a:xfrm>
          </p:grpSpPr>
          <p:sp>
            <p:nvSpPr>
              <p:cNvPr id="355" name="Rectangle 354"/>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356"/>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58" name="Group 357"/>
            <p:cNvGrpSpPr/>
            <p:nvPr/>
          </p:nvGrpSpPr>
          <p:grpSpPr>
            <a:xfrm rot="10800000">
              <a:off x="7677189" y="6175991"/>
              <a:ext cx="157579" cy="661228"/>
              <a:chOff x="4503761" y="685800"/>
              <a:chExt cx="139700" cy="657225"/>
            </a:xfrm>
          </p:grpSpPr>
          <p:sp>
            <p:nvSpPr>
              <p:cNvPr id="359" name="Rectangle 358"/>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2" name="Oval 361"/>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63" name="Group 362"/>
            <p:cNvGrpSpPr/>
            <p:nvPr/>
          </p:nvGrpSpPr>
          <p:grpSpPr>
            <a:xfrm rot="10800000">
              <a:off x="8368326" y="6175991"/>
              <a:ext cx="157579" cy="661228"/>
              <a:chOff x="4503761" y="685800"/>
              <a:chExt cx="139700" cy="657225"/>
            </a:xfrm>
          </p:grpSpPr>
          <p:sp>
            <p:nvSpPr>
              <p:cNvPr id="364" name="Rectangle 363"/>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7" name="Oval 366"/>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68" name="Group 367"/>
            <p:cNvGrpSpPr/>
            <p:nvPr/>
          </p:nvGrpSpPr>
          <p:grpSpPr>
            <a:xfrm>
              <a:off x="7825226" y="4777737"/>
              <a:ext cx="145032" cy="698530"/>
              <a:chOff x="4503761" y="685800"/>
              <a:chExt cx="139700" cy="657225"/>
            </a:xfrm>
          </p:grpSpPr>
          <p:sp>
            <p:nvSpPr>
              <p:cNvPr id="369" name="Rectangle 368"/>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p:cNvSpPr/>
              <p:nvPr/>
            </p:nvSpPr>
            <p:spPr>
              <a:xfrm>
                <a:off x="4503761" y="73502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2" name="Oval 371"/>
              <p:cNvSpPr/>
              <p:nvPr/>
            </p:nvSpPr>
            <p:spPr>
              <a:xfrm>
                <a:off x="4503761" y="93583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76" name="Group 375"/>
            <p:cNvGrpSpPr/>
            <p:nvPr/>
          </p:nvGrpSpPr>
          <p:grpSpPr>
            <a:xfrm>
              <a:off x="8170554" y="4785895"/>
              <a:ext cx="145032" cy="698530"/>
              <a:chOff x="4503761" y="685800"/>
              <a:chExt cx="139700" cy="657225"/>
            </a:xfrm>
          </p:grpSpPr>
          <p:sp>
            <p:nvSpPr>
              <p:cNvPr id="377" name="Rectangle 376"/>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p:cNvSpPr/>
              <p:nvPr/>
            </p:nvSpPr>
            <p:spPr>
              <a:xfrm>
                <a:off x="4503761" y="73502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0" name="Oval 379"/>
              <p:cNvSpPr/>
              <p:nvPr/>
            </p:nvSpPr>
            <p:spPr>
              <a:xfrm>
                <a:off x="4503761" y="93583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213" name="Straight Connector 212"/>
            <p:cNvCxnSpPr/>
            <p:nvPr/>
          </p:nvCxnSpPr>
          <p:spPr>
            <a:xfrm flipH="1">
              <a:off x="10499582" y="1898207"/>
              <a:ext cx="1152108" cy="530312"/>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04" name="Straight Connector 203"/>
            <p:cNvCxnSpPr/>
            <p:nvPr/>
          </p:nvCxnSpPr>
          <p:spPr>
            <a:xfrm flipH="1" flipV="1">
              <a:off x="5773283" y="1998609"/>
              <a:ext cx="190053" cy="2922"/>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06" name="Straight Connector 205"/>
            <p:cNvCxnSpPr/>
            <p:nvPr/>
          </p:nvCxnSpPr>
          <p:spPr>
            <a:xfrm>
              <a:off x="5978285" y="2393946"/>
              <a:ext cx="6196" cy="325317"/>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08" name="Straight Connector 207"/>
            <p:cNvCxnSpPr/>
            <p:nvPr/>
          </p:nvCxnSpPr>
          <p:spPr>
            <a:xfrm flipV="1">
              <a:off x="5792214" y="2016414"/>
              <a:ext cx="11245" cy="458826"/>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14" name="Straight Connector 213"/>
            <p:cNvCxnSpPr>
              <a:stCxn id="319" idx="0"/>
              <a:endCxn id="323" idx="1"/>
            </p:cNvCxnSpPr>
            <p:nvPr/>
          </p:nvCxnSpPr>
          <p:spPr>
            <a:xfrm flipV="1">
              <a:off x="5974517" y="1555243"/>
              <a:ext cx="5257" cy="566164"/>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20" name="Straight Connector 219"/>
            <p:cNvCxnSpPr/>
            <p:nvPr/>
          </p:nvCxnSpPr>
          <p:spPr>
            <a:xfrm>
              <a:off x="6360178" y="556811"/>
              <a:ext cx="0" cy="1111679"/>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21" name="Straight Connector 220"/>
            <p:cNvCxnSpPr>
              <a:endCxn id="20" idx="2"/>
            </p:cNvCxnSpPr>
            <p:nvPr/>
          </p:nvCxnSpPr>
          <p:spPr>
            <a:xfrm>
              <a:off x="5938761" y="541573"/>
              <a:ext cx="443113" cy="3516"/>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
          <p:nvSpPr>
            <p:cNvPr id="226" name="Oval 225"/>
            <p:cNvSpPr/>
            <p:nvPr/>
          </p:nvSpPr>
          <p:spPr>
            <a:xfrm>
              <a:off x="6289492" y="1617215"/>
              <a:ext cx="133350" cy="10926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7" name="Straight Connector 226"/>
            <p:cNvCxnSpPr>
              <a:endCxn id="323" idx="3"/>
            </p:cNvCxnSpPr>
            <p:nvPr/>
          </p:nvCxnSpPr>
          <p:spPr>
            <a:xfrm flipH="1">
              <a:off x="5979774" y="529518"/>
              <a:ext cx="1609" cy="494767"/>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5298304" y="206535"/>
              <a:ext cx="2167139" cy="338554"/>
            </a:xfrm>
            <a:prstGeom prst="rect">
              <a:avLst/>
            </a:prstGeom>
            <a:noFill/>
          </p:spPr>
          <p:txBody>
            <a:bodyPr wrap="square" rtlCol="0">
              <a:spAutoFit/>
            </a:bodyPr>
            <a:lstStyle/>
            <a:p>
              <a:r>
                <a:rPr lang="en-US" sz="1600" b="1" dirty="0" smtClean="0"/>
                <a:t>For external reference</a:t>
              </a:r>
              <a:endParaRPr lang="en-US" sz="1600" b="1" dirty="0"/>
            </a:p>
          </p:txBody>
        </p:sp>
        <p:cxnSp>
          <p:nvCxnSpPr>
            <p:cNvPr id="269" name="Straight Connector 268"/>
            <p:cNvCxnSpPr/>
            <p:nvPr/>
          </p:nvCxnSpPr>
          <p:spPr>
            <a:xfrm>
              <a:off x="4010080" y="1631954"/>
              <a:ext cx="28502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a:off x="4010080" y="1701949"/>
              <a:ext cx="285029" cy="2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flipV="1">
              <a:off x="4162002" y="1418530"/>
              <a:ext cx="3198" cy="22398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flipV="1">
              <a:off x="4149302" y="1683305"/>
              <a:ext cx="3198" cy="2313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flipV="1">
              <a:off x="4372431" y="1405161"/>
              <a:ext cx="3198" cy="5171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a:off x="4431572" y="1612642"/>
              <a:ext cx="28502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a:off x="4431572" y="1682637"/>
              <a:ext cx="285029" cy="2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p:nvCxnSpPr>
          <p:spPr>
            <a:xfrm flipV="1">
              <a:off x="4583494" y="1399218"/>
              <a:ext cx="3198" cy="22398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flipV="1">
              <a:off x="4570794" y="1663993"/>
              <a:ext cx="3198" cy="2313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79" name="Picture 278"/>
            <p:cNvPicPr>
              <a:picLocks noChangeAspect="1"/>
            </p:cNvPicPr>
            <p:nvPr/>
          </p:nvPicPr>
          <p:blipFill rotWithShape="1">
            <a:blip r:embed="rId2"/>
            <a:srcRect t="1" b="22832"/>
            <a:stretch/>
          </p:blipFill>
          <p:spPr>
            <a:xfrm>
              <a:off x="2065371" y="711208"/>
              <a:ext cx="561975" cy="294007"/>
            </a:xfrm>
            <a:prstGeom prst="rect">
              <a:avLst/>
            </a:prstGeom>
          </p:spPr>
        </p:pic>
        <p:cxnSp>
          <p:nvCxnSpPr>
            <p:cNvPr id="282" name="Straight Connector 281"/>
            <p:cNvCxnSpPr/>
            <p:nvPr/>
          </p:nvCxnSpPr>
          <p:spPr>
            <a:xfrm flipH="1" flipV="1">
              <a:off x="11651690" y="1854132"/>
              <a:ext cx="11355" cy="4698552"/>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89" name="Straight Connector 288"/>
            <p:cNvCxnSpPr/>
            <p:nvPr/>
          </p:nvCxnSpPr>
          <p:spPr>
            <a:xfrm flipH="1" flipV="1">
              <a:off x="3469417" y="1049785"/>
              <a:ext cx="6569" cy="5502899"/>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90" name="Straight Connector 289"/>
            <p:cNvCxnSpPr/>
            <p:nvPr/>
          </p:nvCxnSpPr>
          <p:spPr>
            <a:xfrm flipV="1">
              <a:off x="2927493" y="885545"/>
              <a:ext cx="1739" cy="5693642"/>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91" name="Straight Connector 290"/>
            <p:cNvCxnSpPr/>
            <p:nvPr/>
          </p:nvCxnSpPr>
          <p:spPr>
            <a:xfrm flipV="1">
              <a:off x="1170525" y="6524911"/>
              <a:ext cx="10514139" cy="80559"/>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292" name="Oval 291"/>
            <p:cNvSpPr/>
            <p:nvPr/>
          </p:nvSpPr>
          <p:spPr>
            <a:xfrm>
              <a:off x="5915858" y="1948685"/>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3" name="Oval 292"/>
            <p:cNvSpPr/>
            <p:nvPr/>
          </p:nvSpPr>
          <p:spPr>
            <a:xfrm>
              <a:off x="4503248" y="1849518"/>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9" name="Oval 298"/>
            <p:cNvSpPr/>
            <p:nvPr/>
          </p:nvSpPr>
          <p:spPr>
            <a:xfrm>
              <a:off x="4306398" y="1855868"/>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0" name="Oval 299"/>
            <p:cNvSpPr/>
            <p:nvPr/>
          </p:nvSpPr>
          <p:spPr>
            <a:xfrm>
              <a:off x="4084148" y="1855868"/>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1" name="Oval 300"/>
            <p:cNvSpPr/>
            <p:nvPr/>
          </p:nvSpPr>
          <p:spPr>
            <a:xfrm>
              <a:off x="11557739" y="1861253"/>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2" name="Oval 301"/>
            <p:cNvSpPr/>
            <p:nvPr/>
          </p:nvSpPr>
          <p:spPr>
            <a:xfrm>
              <a:off x="11580963" y="5602279"/>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49" name="Straight Connector 348"/>
            <p:cNvCxnSpPr>
              <a:endCxn id="398" idx="3"/>
            </p:cNvCxnSpPr>
            <p:nvPr/>
          </p:nvCxnSpPr>
          <p:spPr>
            <a:xfrm flipH="1" flipV="1">
              <a:off x="2636896" y="1631278"/>
              <a:ext cx="299823" cy="7069"/>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375" name="Oval 374"/>
            <p:cNvSpPr/>
            <p:nvPr/>
          </p:nvSpPr>
          <p:spPr>
            <a:xfrm>
              <a:off x="3839660" y="3189502"/>
              <a:ext cx="133350" cy="10926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Rectangle 380"/>
            <p:cNvSpPr/>
            <p:nvPr/>
          </p:nvSpPr>
          <p:spPr>
            <a:xfrm>
              <a:off x="1384979" y="2356014"/>
              <a:ext cx="623808" cy="2476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2" name="TextBox 4"/>
            <p:cNvSpPr txBox="1"/>
            <p:nvPr/>
          </p:nvSpPr>
          <p:spPr>
            <a:xfrm>
              <a:off x="1108622" y="2548673"/>
              <a:ext cx="122590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smtClean="0"/>
                <a:t>15 A</a:t>
              </a:r>
              <a:endParaRPr lang="en-US" b="1" dirty="0"/>
            </a:p>
          </p:txBody>
        </p:sp>
        <p:cxnSp>
          <p:nvCxnSpPr>
            <p:cNvPr id="383" name="Straight Connector 382"/>
            <p:cNvCxnSpPr/>
            <p:nvPr/>
          </p:nvCxnSpPr>
          <p:spPr>
            <a:xfrm flipV="1">
              <a:off x="11824919" y="1663747"/>
              <a:ext cx="0" cy="5074449"/>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385" name="Straight Connector 384"/>
            <p:cNvCxnSpPr>
              <a:endCxn id="78" idx="3"/>
            </p:cNvCxnSpPr>
            <p:nvPr/>
          </p:nvCxnSpPr>
          <p:spPr>
            <a:xfrm>
              <a:off x="1226737" y="861641"/>
              <a:ext cx="835" cy="2144729"/>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386" name="Straight Connector 385"/>
            <p:cNvCxnSpPr/>
            <p:nvPr/>
          </p:nvCxnSpPr>
          <p:spPr>
            <a:xfrm>
              <a:off x="1249583" y="885545"/>
              <a:ext cx="820657"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387" name="Straight Connector 386"/>
            <p:cNvCxnSpPr>
              <a:stCxn id="391" idx="6"/>
              <a:endCxn id="398" idx="1"/>
            </p:cNvCxnSpPr>
            <p:nvPr/>
          </p:nvCxnSpPr>
          <p:spPr>
            <a:xfrm flipV="1">
              <a:off x="1287124" y="1631278"/>
              <a:ext cx="787797" cy="5201"/>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388" name="Straight Connector 387"/>
            <p:cNvCxnSpPr>
              <a:stCxn id="84" idx="6"/>
              <a:endCxn id="399" idx="1"/>
            </p:cNvCxnSpPr>
            <p:nvPr/>
          </p:nvCxnSpPr>
          <p:spPr>
            <a:xfrm>
              <a:off x="1303875" y="2485412"/>
              <a:ext cx="753356" cy="3151"/>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389" name="Straight Connector 388"/>
            <p:cNvCxnSpPr>
              <a:stCxn id="393" idx="2"/>
              <a:endCxn id="279" idx="3"/>
            </p:cNvCxnSpPr>
            <p:nvPr/>
          </p:nvCxnSpPr>
          <p:spPr>
            <a:xfrm flipH="1" flipV="1">
              <a:off x="2627346" y="858212"/>
              <a:ext cx="224212" cy="909"/>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390" name="Straight Connector 389"/>
            <p:cNvCxnSpPr>
              <a:endCxn id="399" idx="3"/>
            </p:cNvCxnSpPr>
            <p:nvPr/>
          </p:nvCxnSpPr>
          <p:spPr>
            <a:xfrm flipH="1">
              <a:off x="2619206" y="2483556"/>
              <a:ext cx="282251" cy="5007"/>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391" name="Oval 390"/>
            <p:cNvSpPr/>
            <p:nvPr/>
          </p:nvSpPr>
          <p:spPr>
            <a:xfrm>
              <a:off x="1153774" y="1573560"/>
              <a:ext cx="133350" cy="125837"/>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92" name="Oval 391"/>
            <p:cNvSpPr/>
            <p:nvPr/>
          </p:nvSpPr>
          <p:spPr>
            <a:xfrm>
              <a:off x="1144395" y="827864"/>
              <a:ext cx="133350" cy="125837"/>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93" name="Oval 392"/>
            <p:cNvSpPr/>
            <p:nvPr/>
          </p:nvSpPr>
          <p:spPr>
            <a:xfrm>
              <a:off x="2851558" y="804490"/>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4" name="Oval 393"/>
            <p:cNvSpPr/>
            <p:nvPr/>
          </p:nvSpPr>
          <p:spPr>
            <a:xfrm>
              <a:off x="2845783" y="1579468"/>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5" name="Oval 394"/>
            <p:cNvSpPr/>
            <p:nvPr/>
          </p:nvSpPr>
          <p:spPr>
            <a:xfrm>
              <a:off x="2856496" y="2425290"/>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6" name="Rectangle 395"/>
            <p:cNvSpPr/>
            <p:nvPr/>
          </p:nvSpPr>
          <p:spPr>
            <a:xfrm>
              <a:off x="1355587" y="760149"/>
              <a:ext cx="623808" cy="2476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97" name="TextBox 4"/>
            <p:cNvSpPr txBox="1"/>
            <p:nvPr/>
          </p:nvSpPr>
          <p:spPr>
            <a:xfrm>
              <a:off x="1415841" y="426153"/>
              <a:ext cx="55140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1</a:t>
              </a:r>
              <a:r>
                <a:rPr lang="en-US" b="1" dirty="0" smtClean="0"/>
                <a:t> A</a:t>
              </a:r>
              <a:endParaRPr lang="en-US" b="1" dirty="0"/>
            </a:p>
          </p:txBody>
        </p:sp>
        <p:pic>
          <p:nvPicPr>
            <p:cNvPr id="398" name="Picture 397"/>
            <p:cNvPicPr>
              <a:picLocks noChangeAspect="1"/>
            </p:cNvPicPr>
            <p:nvPr/>
          </p:nvPicPr>
          <p:blipFill rotWithShape="1">
            <a:blip r:embed="rId2"/>
            <a:srcRect t="1" b="22832"/>
            <a:stretch/>
          </p:blipFill>
          <p:spPr>
            <a:xfrm>
              <a:off x="2074921" y="1484274"/>
              <a:ext cx="561975" cy="294007"/>
            </a:xfrm>
            <a:prstGeom prst="rect">
              <a:avLst/>
            </a:prstGeom>
          </p:spPr>
        </p:pic>
        <p:sp>
          <p:nvSpPr>
            <p:cNvPr id="131" name="Rectangle 130"/>
            <p:cNvSpPr/>
            <p:nvPr/>
          </p:nvSpPr>
          <p:spPr>
            <a:xfrm>
              <a:off x="1222922" y="1750102"/>
              <a:ext cx="1800419" cy="646331"/>
            </a:xfrm>
            <a:prstGeom prst="rect">
              <a:avLst/>
            </a:prstGeom>
          </p:spPr>
          <p:txBody>
            <a:bodyPr wrap="square">
              <a:spAutoFit/>
            </a:bodyPr>
            <a:lstStyle/>
            <a:p>
              <a:r>
                <a:rPr lang="en-US" b="1" dirty="0" smtClean="0"/>
                <a:t>To 2 x motor controller power</a:t>
              </a:r>
              <a:endParaRPr lang="en-US" b="1" dirty="0"/>
            </a:p>
          </p:txBody>
        </p:sp>
        <p:cxnSp>
          <p:nvCxnSpPr>
            <p:cNvPr id="400" name="Straight Connector 399"/>
            <p:cNvCxnSpPr>
              <a:endCxn id="89" idx="0"/>
            </p:cNvCxnSpPr>
            <p:nvPr/>
          </p:nvCxnSpPr>
          <p:spPr>
            <a:xfrm>
              <a:off x="536255" y="2482225"/>
              <a:ext cx="5234" cy="1305283"/>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401" name="Straight Connector 400"/>
            <p:cNvCxnSpPr/>
            <p:nvPr/>
          </p:nvCxnSpPr>
          <p:spPr>
            <a:xfrm>
              <a:off x="543549" y="2482225"/>
              <a:ext cx="642874"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
          <p:nvSpPr>
            <p:cNvPr id="403" name="Rectangle 402"/>
            <p:cNvSpPr/>
            <p:nvPr/>
          </p:nvSpPr>
          <p:spPr>
            <a:xfrm>
              <a:off x="1401357" y="1504214"/>
              <a:ext cx="623808" cy="2476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4" name="TextBox 4"/>
            <p:cNvSpPr txBox="1"/>
            <p:nvPr/>
          </p:nvSpPr>
          <p:spPr>
            <a:xfrm>
              <a:off x="1098457" y="1164308"/>
              <a:ext cx="122590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smtClean="0"/>
                <a:t>15 A</a:t>
              </a:r>
              <a:endParaRPr lang="en-US" b="1" dirty="0"/>
            </a:p>
          </p:txBody>
        </p:sp>
        <p:sp>
          <p:nvSpPr>
            <p:cNvPr id="405" name="Oval 404"/>
            <p:cNvSpPr/>
            <p:nvPr/>
          </p:nvSpPr>
          <p:spPr>
            <a:xfrm>
              <a:off x="3855004" y="1010015"/>
              <a:ext cx="133350" cy="10926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TextBox 405"/>
            <p:cNvSpPr txBox="1"/>
            <p:nvPr/>
          </p:nvSpPr>
          <p:spPr>
            <a:xfrm>
              <a:off x="3059046" y="128705"/>
              <a:ext cx="2050203" cy="646331"/>
            </a:xfrm>
            <a:prstGeom prst="rect">
              <a:avLst/>
            </a:prstGeom>
            <a:noFill/>
          </p:spPr>
          <p:txBody>
            <a:bodyPr wrap="square" rtlCol="0">
              <a:spAutoFit/>
            </a:bodyPr>
            <a:lstStyle/>
            <a:p>
              <a:r>
                <a:rPr lang="en-US" b="1" dirty="0" smtClean="0"/>
                <a:t>From buck converter</a:t>
              </a:r>
            </a:p>
          </p:txBody>
        </p:sp>
        <p:cxnSp>
          <p:nvCxnSpPr>
            <p:cNvPr id="407" name="Straight Connector 406"/>
            <p:cNvCxnSpPr/>
            <p:nvPr/>
          </p:nvCxnSpPr>
          <p:spPr>
            <a:xfrm>
              <a:off x="1277162" y="4159756"/>
              <a:ext cx="1314533" cy="401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8" name="Straight Connector 407"/>
            <p:cNvCxnSpPr/>
            <p:nvPr/>
          </p:nvCxnSpPr>
          <p:spPr>
            <a:xfrm>
              <a:off x="2606431" y="4154375"/>
              <a:ext cx="8792" cy="215817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09" name="Oval 408"/>
            <p:cNvSpPr/>
            <p:nvPr/>
          </p:nvSpPr>
          <p:spPr>
            <a:xfrm>
              <a:off x="1147076" y="5496150"/>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10" name="Straight Connector 409"/>
            <p:cNvCxnSpPr/>
            <p:nvPr/>
          </p:nvCxnSpPr>
          <p:spPr>
            <a:xfrm>
              <a:off x="2106503" y="5014059"/>
              <a:ext cx="48267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1" name="Straight Connector 410"/>
            <p:cNvCxnSpPr/>
            <p:nvPr/>
          </p:nvCxnSpPr>
          <p:spPr>
            <a:xfrm>
              <a:off x="2109274" y="5140987"/>
              <a:ext cx="4703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p:nvCxnSpPr>
          <p:spPr>
            <a:xfrm flipV="1">
              <a:off x="2369602" y="4174518"/>
              <a:ext cx="3198" cy="83232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3" name="Straight Connector 412"/>
            <p:cNvCxnSpPr>
              <a:stCxn id="416" idx="0"/>
            </p:cNvCxnSpPr>
            <p:nvPr/>
          </p:nvCxnSpPr>
          <p:spPr>
            <a:xfrm flipV="1">
              <a:off x="2360099" y="5133032"/>
              <a:ext cx="1" cy="141150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4" name="TextBox 413"/>
            <p:cNvSpPr txBox="1"/>
            <p:nvPr/>
          </p:nvSpPr>
          <p:spPr>
            <a:xfrm>
              <a:off x="1382725" y="4883972"/>
              <a:ext cx="1205376" cy="646331"/>
            </a:xfrm>
            <a:prstGeom prst="rect">
              <a:avLst/>
            </a:prstGeom>
            <a:noFill/>
          </p:spPr>
          <p:txBody>
            <a:bodyPr wrap="square" rtlCol="0">
              <a:spAutoFit/>
            </a:bodyPr>
            <a:lstStyle/>
            <a:p>
              <a:r>
                <a:rPr lang="en-US" b="1" dirty="0" smtClean="0"/>
                <a:t>100n</a:t>
              </a:r>
            </a:p>
            <a:p>
              <a:r>
                <a:rPr lang="en-US" b="1" dirty="0" smtClean="0"/>
                <a:t>(ceramic)</a:t>
              </a:r>
              <a:endParaRPr lang="en-US" b="1" dirty="0"/>
            </a:p>
          </p:txBody>
        </p:sp>
        <p:sp>
          <p:nvSpPr>
            <p:cNvPr id="415" name="Oval 414"/>
            <p:cNvSpPr/>
            <p:nvPr/>
          </p:nvSpPr>
          <p:spPr>
            <a:xfrm>
              <a:off x="2293424" y="4131021"/>
              <a:ext cx="133350" cy="109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Oval 415"/>
            <p:cNvSpPr/>
            <p:nvPr/>
          </p:nvSpPr>
          <p:spPr>
            <a:xfrm>
              <a:off x="2293424" y="6544538"/>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17" name="Straight Connector 416"/>
            <p:cNvCxnSpPr>
              <a:endCxn id="302" idx="2"/>
            </p:cNvCxnSpPr>
            <p:nvPr/>
          </p:nvCxnSpPr>
          <p:spPr>
            <a:xfrm flipV="1">
              <a:off x="10483479" y="5656910"/>
              <a:ext cx="1097484" cy="27914"/>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418" name="Oval 417"/>
            <p:cNvSpPr/>
            <p:nvPr/>
          </p:nvSpPr>
          <p:spPr>
            <a:xfrm>
              <a:off x="2853645" y="6537698"/>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9" name="Oval 418"/>
            <p:cNvSpPr/>
            <p:nvPr/>
          </p:nvSpPr>
          <p:spPr>
            <a:xfrm>
              <a:off x="3390909" y="6522106"/>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0" name="TextBox 419"/>
            <p:cNvSpPr txBox="1"/>
            <p:nvPr/>
          </p:nvSpPr>
          <p:spPr>
            <a:xfrm>
              <a:off x="1360411" y="4303288"/>
              <a:ext cx="1186744" cy="584775"/>
            </a:xfrm>
            <a:prstGeom prst="rect">
              <a:avLst/>
            </a:prstGeom>
            <a:noFill/>
          </p:spPr>
          <p:txBody>
            <a:bodyPr wrap="square" rtlCol="0">
              <a:spAutoFit/>
            </a:bodyPr>
            <a:lstStyle/>
            <a:p>
              <a:r>
                <a:rPr lang="en-US" sz="1600" b="1" dirty="0" smtClean="0"/>
                <a:t>For battery volt meter</a:t>
              </a:r>
              <a:endParaRPr lang="en-US" sz="1600" b="1" dirty="0"/>
            </a:p>
          </p:txBody>
        </p:sp>
        <p:sp>
          <p:nvSpPr>
            <p:cNvPr id="274" name="Oval 273"/>
            <p:cNvSpPr/>
            <p:nvPr/>
          </p:nvSpPr>
          <p:spPr>
            <a:xfrm>
              <a:off x="6745605" y="5054226"/>
              <a:ext cx="133350" cy="10926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0" name="Group 279"/>
            <p:cNvGrpSpPr/>
            <p:nvPr/>
          </p:nvGrpSpPr>
          <p:grpSpPr>
            <a:xfrm rot="10800000">
              <a:off x="9280983" y="6181968"/>
              <a:ext cx="157579" cy="661228"/>
              <a:chOff x="4503761" y="685800"/>
              <a:chExt cx="139700" cy="657225"/>
            </a:xfrm>
          </p:grpSpPr>
          <p:sp>
            <p:nvSpPr>
              <p:cNvPr id="281" name="Rectangle 280"/>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4" name="Oval 373"/>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02" name="Group 401"/>
            <p:cNvGrpSpPr/>
            <p:nvPr/>
          </p:nvGrpSpPr>
          <p:grpSpPr>
            <a:xfrm rot="10800000">
              <a:off x="8745530" y="6173191"/>
              <a:ext cx="157579" cy="661228"/>
              <a:chOff x="4503761" y="685800"/>
              <a:chExt cx="139700" cy="657225"/>
            </a:xfrm>
          </p:grpSpPr>
          <p:sp>
            <p:nvSpPr>
              <p:cNvPr id="421" name="Rectangle 420"/>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Oval 421"/>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Oval 422"/>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4" name="Oval 423"/>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25" name="Group 424"/>
            <p:cNvGrpSpPr/>
            <p:nvPr/>
          </p:nvGrpSpPr>
          <p:grpSpPr>
            <a:xfrm rot="10800000">
              <a:off x="9641951" y="6160967"/>
              <a:ext cx="157579" cy="661228"/>
              <a:chOff x="4503761" y="685800"/>
              <a:chExt cx="139700" cy="657225"/>
            </a:xfrm>
          </p:grpSpPr>
          <p:sp>
            <p:nvSpPr>
              <p:cNvPr id="431" name="Rectangle 430"/>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Oval 431"/>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Oval 432"/>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4" name="Oval 433"/>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35" name="Group 434"/>
            <p:cNvGrpSpPr/>
            <p:nvPr/>
          </p:nvGrpSpPr>
          <p:grpSpPr>
            <a:xfrm>
              <a:off x="8533161" y="4785895"/>
              <a:ext cx="145032" cy="698530"/>
              <a:chOff x="4503761" y="685800"/>
              <a:chExt cx="139700" cy="657225"/>
            </a:xfrm>
          </p:grpSpPr>
          <p:sp>
            <p:nvSpPr>
              <p:cNvPr id="436" name="Rectangle 435"/>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7" name="Oval 436"/>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8" name="Oval 437"/>
              <p:cNvSpPr/>
              <p:nvPr/>
            </p:nvSpPr>
            <p:spPr>
              <a:xfrm>
                <a:off x="4503761" y="73502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9" name="Oval 438"/>
              <p:cNvSpPr/>
              <p:nvPr/>
            </p:nvSpPr>
            <p:spPr>
              <a:xfrm>
                <a:off x="4503761" y="93583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40" name="Group 439"/>
            <p:cNvGrpSpPr/>
            <p:nvPr/>
          </p:nvGrpSpPr>
          <p:grpSpPr>
            <a:xfrm>
              <a:off x="8866845" y="4791722"/>
              <a:ext cx="145032" cy="698530"/>
              <a:chOff x="4503761" y="685800"/>
              <a:chExt cx="139700" cy="657225"/>
            </a:xfrm>
          </p:grpSpPr>
          <p:sp>
            <p:nvSpPr>
              <p:cNvPr id="441" name="Rectangle 440"/>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Oval 441"/>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Oval 442"/>
              <p:cNvSpPr/>
              <p:nvPr/>
            </p:nvSpPr>
            <p:spPr>
              <a:xfrm>
                <a:off x="4503761" y="73502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4" name="Oval 443"/>
              <p:cNvSpPr/>
              <p:nvPr/>
            </p:nvSpPr>
            <p:spPr>
              <a:xfrm>
                <a:off x="4503761" y="93583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45" name="Group 444"/>
            <p:cNvGrpSpPr/>
            <p:nvPr/>
          </p:nvGrpSpPr>
          <p:grpSpPr>
            <a:xfrm>
              <a:off x="9400157" y="4785895"/>
              <a:ext cx="145032" cy="698530"/>
              <a:chOff x="4503761" y="685800"/>
              <a:chExt cx="139700" cy="657225"/>
            </a:xfrm>
          </p:grpSpPr>
          <p:sp>
            <p:nvSpPr>
              <p:cNvPr id="446" name="Rectangle 445"/>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Oval 446"/>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Oval 447"/>
              <p:cNvSpPr/>
              <p:nvPr/>
            </p:nvSpPr>
            <p:spPr>
              <a:xfrm>
                <a:off x="4503761" y="73502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9" name="Oval 448"/>
              <p:cNvSpPr/>
              <p:nvPr/>
            </p:nvSpPr>
            <p:spPr>
              <a:xfrm>
                <a:off x="4503761" y="93583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450" name="TextBox 449"/>
            <p:cNvSpPr txBox="1"/>
            <p:nvPr/>
          </p:nvSpPr>
          <p:spPr>
            <a:xfrm>
              <a:off x="10067403" y="1183621"/>
              <a:ext cx="792392" cy="338554"/>
            </a:xfrm>
            <a:prstGeom prst="rect">
              <a:avLst/>
            </a:prstGeom>
            <a:noFill/>
          </p:spPr>
          <p:txBody>
            <a:bodyPr wrap="square" rtlCol="0">
              <a:spAutoFit/>
            </a:bodyPr>
            <a:lstStyle/>
            <a:p>
              <a:r>
                <a:rPr lang="en-US" sz="1600" b="1" dirty="0" smtClean="0"/>
                <a:t>3xI2C</a:t>
              </a:r>
              <a:endParaRPr lang="en-US" sz="1600" b="1" dirty="0"/>
            </a:p>
          </p:txBody>
        </p:sp>
        <p:sp>
          <p:nvSpPr>
            <p:cNvPr id="451" name="TextBox 450"/>
            <p:cNvSpPr txBox="1"/>
            <p:nvPr/>
          </p:nvSpPr>
          <p:spPr>
            <a:xfrm>
              <a:off x="9950549" y="54552"/>
              <a:ext cx="1976541" cy="1077218"/>
            </a:xfrm>
            <a:prstGeom prst="rect">
              <a:avLst/>
            </a:prstGeom>
            <a:noFill/>
          </p:spPr>
          <p:txBody>
            <a:bodyPr wrap="square" rtlCol="0">
              <a:spAutoFit/>
            </a:bodyPr>
            <a:lstStyle/>
            <a:p>
              <a:r>
                <a:rPr lang="en-US" sz="1600" b="1" dirty="0" smtClean="0"/>
                <a:t>* 3xUltras. Distance</a:t>
              </a:r>
              <a:br>
                <a:rPr lang="en-US" sz="1600" b="1" dirty="0" smtClean="0"/>
              </a:br>
              <a:r>
                <a:rPr lang="en-US" sz="1600" b="1" dirty="0" smtClean="0"/>
                <a:t>** Motor Direction</a:t>
              </a:r>
              <a:br>
                <a:rPr lang="en-US" sz="1600" b="1" dirty="0" smtClean="0"/>
              </a:br>
              <a:r>
                <a:rPr lang="en-US" sz="1600" b="1" dirty="0" smtClean="0"/>
                <a:t>*** Push buttons</a:t>
              </a:r>
            </a:p>
            <a:p>
              <a:r>
                <a:rPr lang="en-US" sz="1600" b="1" dirty="0" smtClean="0"/>
                <a:t>**** Encoder, PWM</a:t>
              </a:r>
            </a:p>
          </p:txBody>
        </p:sp>
        <p:sp>
          <p:nvSpPr>
            <p:cNvPr id="452" name="TextBox 451"/>
            <p:cNvSpPr txBox="1"/>
            <p:nvPr/>
          </p:nvSpPr>
          <p:spPr>
            <a:xfrm>
              <a:off x="11161190" y="2529794"/>
              <a:ext cx="291046" cy="338554"/>
            </a:xfrm>
            <a:prstGeom prst="rect">
              <a:avLst/>
            </a:prstGeom>
            <a:noFill/>
          </p:spPr>
          <p:txBody>
            <a:bodyPr wrap="square" rtlCol="0">
              <a:spAutoFit/>
            </a:bodyPr>
            <a:lstStyle/>
            <a:p>
              <a:r>
                <a:rPr lang="en-US" sz="1600" b="1" dirty="0" smtClean="0"/>
                <a:t>*</a:t>
              </a:r>
              <a:endParaRPr lang="en-US" sz="1600" b="1" dirty="0"/>
            </a:p>
          </p:txBody>
        </p:sp>
        <p:sp>
          <p:nvSpPr>
            <p:cNvPr id="453" name="TextBox 452"/>
            <p:cNvSpPr txBox="1"/>
            <p:nvPr/>
          </p:nvSpPr>
          <p:spPr>
            <a:xfrm>
              <a:off x="11230898" y="4377630"/>
              <a:ext cx="494627" cy="338554"/>
            </a:xfrm>
            <a:prstGeom prst="rect">
              <a:avLst/>
            </a:prstGeom>
            <a:noFill/>
          </p:spPr>
          <p:txBody>
            <a:bodyPr wrap="square" rtlCol="0">
              <a:spAutoFit/>
            </a:bodyPr>
            <a:lstStyle/>
            <a:p>
              <a:r>
                <a:rPr lang="en-US" sz="1600" b="1" dirty="0" smtClean="0"/>
                <a:t>**</a:t>
              </a:r>
              <a:endParaRPr lang="en-US" sz="1600" b="1" dirty="0"/>
            </a:p>
          </p:txBody>
        </p:sp>
        <p:sp>
          <p:nvSpPr>
            <p:cNvPr id="454" name="TextBox 453"/>
            <p:cNvSpPr txBox="1"/>
            <p:nvPr/>
          </p:nvSpPr>
          <p:spPr>
            <a:xfrm>
              <a:off x="11224262" y="4782243"/>
              <a:ext cx="494627" cy="338554"/>
            </a:xfrm>
            <a:prstGeom prst="rect">
              <a:avLst/>
            </a:prstGeom>
            <a:noFill/>
          </p:spPr>
          <p:txBody>
            <a:bodyPr wrap="square" rtlCol="0">
              <a:spAutoFit/>
            </a:bodyPr>
            <a:lstStyle/>
            <a:p>
              <a:r>
                <a:rPr lang="en-US" sz="1600" b="1" dirty="0" smtClean="0"/>
                <a:t>***</a:t>
              </a:r>
              <a:endParaRPr lang="en-US" sz="1600" b="1" dirty="0"/>
            </a:p>
          </p:txBody>
        </p:sp>
        <p:sp>
          <p:nvSpPr>
            <p:cNvPr id="455" name="TextBox 454"/>
            <p:cNvSpPr txBox="1"/>
            <p:nvPr/>
          </p:nvSpPr>
          <p:spPr>
            <a:xfrm>
              <a:off x="7644894" y="2205206"/>
              <a:ext cx="672257" cy="338554"/>
            </a:xfrm>
            <a:prstGeom prst="rect">
              <a:avLst/>
            </a:prstGeom>
            <a:noFill/>
          </p:spPr>
          <p:txBody>
            <a:bodyPr wrap="square" rtlCol="0">
              <a:spAutoFit/>
            </a:bodyPr>
            <a:lstStyle/>
            <a:p>
              <a:r>
                <a:rPr lang="en-US" sz="1600" b="1" dirty="0" smtClean="0"/>
                <a:t>****</a:t>
              </a:r>
              <a:endParaRPr lang="en-US" sz="1600" b="1" dirty="0"/>
            </a:p>
          </p:txBody>
        </p:sp>
        <p:grpSp>
          <p:nvGrpSpPr>
            <p:cNvPr id="456" name="Group 455"/>
            <p:cNvGrpSpPr/>
            <p:nvPr/>
          </p:nvGrpSpPr>
          <p:grpSpPr>
            <a:xfrm>
              <a:off x="6967225" y="1570274"/>
              <a:ext cx="139700" cy="657225"/>
              <a:chOff x="4503761" y="685800"/>
              <a:chExt cx="139700" cy="657225"/>
            </a:xfrm>
          </p:grpSpPr>
          <p:sp>
            <p:nvSpPr>
              <p:cNvPr id="457" name="Rectangle 456"/>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8" name="Oval 457"/>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Oval 458"/>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0" name="Oval 459"/>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66" name="Group 465"/>
            <p:cNvGrpSpPr/>
            <p:nvPr/>
          </p:nvGrpSpPr>
          <p:grpSpPr>
            <a:xfrm rot="10800000">
              <a:off x="7613604" y="2904323"/>
              <a:ext cx="157579" cy="661228"/>
              <a:chOff x="4503761" y="685800"/>
              <a:chExt cx="139700" cy="657225"/>
            </a:xfrm>
          </p:grpSpPr>
          <p:sp>
            <p:nvSpPr>
              <p:cNvPr id="467" name="Rectangle 466"/>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Oval 467"/>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Oval 468"/>
              <p:cNvSpPr/>
              <p:nvPr/>
            </p:nvSpPr>
            <p:spPr>
              <a:xfrm>
                <a:off x="4503761" y="73502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0" name="Oval 469"/>
              <p:cNvSpPr/>
              <p:nvPr/>
            </p:nvSpPr>
            <p:spPr>
              <a:xfrm>
                <a:off x="4503761" y="93583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71" name="Group 470"/>
            <p:cNvGrpSpPr/>
            <p:nvPr/>
          </p:nvGrpSpPr>
          <p:grpSpPr>
            <a:xfrm rot="10800000">
              <a:off x="7257477" y="2913518"/>
              <a:ext cx="157579" cy="661228"/>
              <a:chOff x="4503761" y="685800"/>
              <a:chExt cx="139700" cy="657225"/>
            </a:xfrm>
          </p:grpSpPr>
          <p:sp>
            <p:nvSpPr>
              <p:cNvPr id="472" name="Rectangle 471"/>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Oval 472"/>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Oval 473"/>
              <p:cNvSpPr/>
              <p:nvPr/>
            </p:nvSpPr>
            <p:spPr>
              <a:xfrm>
                <a:off x="4503761" y="73502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5" name="Oval 474"/>
              <p:cNvSpPr/>
              <p:nvPr/>
            </p:nvSpPr>
            <p:spPr>
              <a:xfrm>
                <a:off x="4503761" y="93583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76" name="Group 475"/>
            <p:cNvGrpSpPr/>
            <p:nvPr/>
          </p:nvGrpSpPr>
          <p:grpSpPr>
            <a:xfrm rot="10800000">
              <a:off x="6831091" y="2929912"/>
              <a:ext cx="157579" cy="661228"/>
              <a:chOff x="4503761" y="685800"/>
              <a:chExt cx="139700" cy="657225"/>
            </a:xfrm>
          </p:grpSpPr>
          <p:sp>
            <p:nvSpPr>
              <p:cNvPr id="477" name="Rectangle 476"/>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Oval 477"/>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Oval 478"/>
              <p:cNvSpPr/>
              <p:nvPr/>
            </p:nvSpPr>
            <p:spPr>
              <a:xfrm>
                <a:off x="4503761" y="73502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0" name="Oval 479"/>
              <p:cNvSpPr/>
              <p:nvPr/>
            </p:nvSpPr>
            <p:spPr>
              <a:xfrm>
                <a:off x="4503761" y="93583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81" name="Group 480"/>
            <p:cNvGrpSpPr/>
            <p:nvPr/>
          </p:nvGrpSpPr>
          <p:grpSpPr>
            <a:xfrm>
              <a:off x="6632429" y="1570273"/>
              <a:ext cx="139700" cy="657225"/>
              <a:chOff x="4503761" y="685800"/>
              <a:chExt cx="139700" cy="657225"/>
            </a:xfrm>
          </p:grpSpPr>
          <p:sp>
            <p:nvSpPr>
              <p:cNvPr id="482" name="Rectangle 481"/>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Oval 482"/>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Oval 483"/>
              <p:cNvSpPr/>
              <p:nvPr/>
            </p:nvSpPr>
            <p:spPr>
              <a:xfrm>
                <a:off x="4503761" y="73502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5" name="Oval 484"/>
              <p:cNvSpPr/>
              <p:nvPr/>
            </p:nvSpPr>
            <p:spPr>
              <a:xfrm>
                <a:off x="4503761" y="93583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86" name="Group 485"/>
            <p:cNvGrpSpPr/>
            <p:nvPr/>
          </p:nvGrpSpPr>
          <p:grpSpPr>
            <a:xfrm rot="10800000">
              <a:off x="6466733" y="2917748"/>
              <a:ext cx="157579" cy="661228"/>
              <a:chOff x="4503761" y="685800"/>
              <a:chExt cx="139700" cy="657225"/>
            </a:xfrm>
          </p:grpSpPr>
          <p:sp>
            <p:nvSpPr>
              <p:cNvPr id="487" name="Rectangle 486"/>
              <p:cNvSpPr/>
              <p:nvPr/>
            </p:nvSpPr>
            <p:spPr>
              <a:xfrm>
                <a:off x="4503761" y="685800"/>
                <a:ext cx="13970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Oval 487"/>
              <p:cNvSpPr/>
              <p:nvPr/>
            </p:nvSpPr>
            <p:spPr>
              <a:xfrm>
                <a:off x="4503761" y="1136650"/>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Oval 488"/>
              <p:cNvSpPr/>
              <p:nvPr/>
            </p:nvSpPr>
            <p:spPr>
              <a:xfrm>
                <a:off x="4503761" y="735029"/>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0" name="Oval 489"/>
              <p:cNvSpPr/>
              <p:nvPr/>
            </p:nvSpPr>
            <p:spPr>
              <a:xfrm>
                <a:off x="4503761" y="935839"/>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7" name="Rectangular Callout 6"/>
            <p:cNvSpPr/>
            <p:nvPr/>
          </p:nvSpPr>
          <p:spPr>
            <a:xfrm>
              <a:off x="3089247" y="1431645"/>
              <a:ext cx="520424" cy="332255"/>
            </a:xfrm>
            <a:prstGeom prst="wedgeRectCallout">
              <a:avLst>
                <a:gd name="adj1" fmla="val 88981"/>
                <a:gd name="adj2" fmla="val -137312"/>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B</a:t>
              </a:r>
              <a:endParaRPr lang="en-US" dirty="0">
                <a:solidFill>
                  <a:sysClr val="windowText" lastClr="000000"/>
                </a:solidFill>
              </a:endParaRPr>
            </a:p>
          </p:txBody>
        </p:sp>
        <p:sp>
          <p:nvSpPr>
            <p:cNvPr id="491" name="Rectangular Callout 490"/>
            <p:cNvSpPr/>
            <p:nvPr/>
          </p:nvSpPr>
          <p:spPr>
            <a:xfrm>
              <a:off x="574104" y="1124494"/>
              <a:ext cx="520424" cy="332255"/>
            </a:xfrm>
            <a:prstGeom prst="wedgeRectCallout">
              <a:avLst>
                <a:gd name="adj1" fmla="val 67018"/>
                <a:gd name="adj2" fmla="val -114378"/>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A</a:t>
              </a:r>
              <a:endParaRPr lang="en-US" dirty="0">
                <a:solidFill>
                  <a:sysClr val="windowText" lastClr="000000"/>
                </a:solidFill>
              </a:endParaRPr>
            </a:p>
          </p:txBody>
        </p:sp>
        <p:pic>
          <p:nvPicPr>
            <p:cNvPr id="10" name="Picture 9"/>
            <p:cNvPicPr>
              <a:picLocks noChangeAspect="1"/>
            </p:cNvPicPr>
            <p:nvPr/>
          </p:nvPicPr>
          <p:blipFill>
            <a:blip r:embed="rId4"/>
            <a:stretch>
              <a:fillRect/>
            </a:stretch>
          </p:blipFill>
          <p:spPr>
            <a:xfrm>
              <a:off x="7189954" y="709563"/>
              <a:ext cx="819150" cy="771525"/>
            </a:xfrm>
            <a:prstGeom prst="rect">
              <a:avLst/>
            </a:prstGeom>
          </p:spPr>
        </p:pic>
        <p:sp>
          <p:nvSpPr>
            <p:cNvPr id="461" name="TextBox 460"/>
            <p:cNvSpPr txBox="1"/>
            <p:nvPr/>
          </p:nvSpPr>
          <p:spPr>
            <a:xfrm>
              <a:off x="7876690" y="397806"/>
              <a:ext cx="1737679" cy="584775"/>
            </a:xfrm>
            <a:prstGeom prst="rect">
              <a:avLst/>
            </a:prstGeom>
            <a:noFill/>
          </p:spPr>
          <p:txBody>
            <a:bodyPr wrap="square" rtlCol="0">
              <a:spAutoFit/>
            </a:bodyPr>
            <a:lstStyle/>
            <a:p>
              <a:r>
                <a:rPr lang="en-US" sz="1600" b="1" dirty="0" smtClean="0"/>
                <a:t>JST-XH 2.5mm</a:t>
              </a:r>
            </a:p>
            <a:p>
              <a:r>
                <a:rPr lang="en-US" sz="1600" b="1" dirty="0" smtClean="0"/>
                <a:t>With 2,3,4,6 pins</a:t>
              </a:r>
              <a:endParaRPr lang="en-US" sz="1600" b="1" dirty="0"/>
            </a:p>
          </p:txBody>
        </p:sp>
        <p:cxnSp>
          <p:nvCxnSpPr>
            <p:cNvPr id="462" name="Straight Connector 461"/>
            <p:cNvCxnSpPr/>
            <p:nvPr/>
          </p:nvCxnSpPr>
          <p:spPr>
            <a:xfrm flipV="1">
              <a:off x="10298415" y="2431202"/>
              <a:ext cx="213881" cy="1018369"/>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463" name="TextBox 462"/>
            <p:cNvSpPr txBox="1"/>
            <p:nvPr/>
          </p:nvSpPr>
          <p:spPr>
            <a:xfrm>
              <a:off x="8728621" y="1203919"/>
              <a:ext cx="958610" cy="338554"/>
            </a:xfrm>
            <a:prstGeom prst="rect">
              <a:avLst/>
            </a:prstGeom>
            <a:noFill/>
          </p:spPr>
          <p:txBody>
            <a:bodyPr wrap="square" rtlCol="0">
              <a:spAutoFit/>
            </a:bodyPr>
            <a:lstStyle/>
            <a:p>
              <a:r>
                <a:rPr lang="en-US" sz="1600" b="1" dirty="0" smtClean="0"/>
                <a:t>4xSerial</a:t>
              </a:r>
              <a:endParaRPr lang="en-US" sz="1600" b="1" dirty="0"/>
            </a:p>
          </p:txBody>
        </p:sp>
        <p:grpSp>
          <p:nvGrpSpPr>
            <p:cNvPr id="464" name="Group 463"/>
            <p:cNvGrpSpPr/>
            <p:nvPr/>
          </p:nvGrpSpPr>
          <p:grpSpPr>
            <a:xfrm>
              <a:off x="8470304" y="1543521"/>
              <a:ext cx="139700" cy="828675"/>
              <a:chOff x="5191352" y="758825"/>
              <a:chExt cx="139700" cy="828675"/>
            </a:xfrm>
          </p:grpSpPr>
          <p:sp>
            <p:nvSpPr>
              <p:cNvPr id="465" name="Rectangle 464"/>
              <p:cNvSpPr/>
              <p:nvPr/>
            </p:nvSpPr>
            <p:spPr>
              <a:xfrm>
                <a:off x="5191352" y="758825"/>
                <a:ext cx="139700" cy="828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Oval 491"/>
              <p:cNvSpPr/>
              <p:nvPr/>
            </p:nvSpPr>
            <p:spPr>
              <a:xfrm>
                <a:off x="5191352" y="1220787"/>
                <a:ext cx="139700" cy="1397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Oval 492"/>
              <p:cNvSpPr/>
              <p:nvPr/>
            </p:nvSpPr>
            <p:spPr>
              <a:xfrm>
                <a:off x="5191352" y="819166"/>
                <a:ext cx="139700" cy="1397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4" name="Oval 493"/>
              <p:cNvSpPr/>
              <p:nvPr/>
            </p:nvSpPr>
            <p:spPr>
              <a:xfrm>
                <a:off x="5191352" y="1019976"/>
                <a:ext cx="139700" cy="1397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5" name="Oval 494"/>
              <p:cNvSpPr/>
              <p:nvPr/>
            </p:nvSpPr>
            <p:spPr>
              <a:xfrm>
                <a:off x="5191352" y="1395412"/>
                <a:ext cx="139700" cy="1397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84" name="Straight Connector 383"/>
            <p:cNvCxnSpPr/>
            <p:nvPr/>
          </p:nvCxnSpPr>
          <p:spPr>
            <a:xfrm flipV="1">
              <a:off x="5236228" y="1663747"/>
              <a:ext cx="6588691" cy="18891"/>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sp>
          <p:nvSpPr>
            <p:cNvPr id="497" name="Down Arrow 496"/>
            <p:cNvSpPr/>
            <p:nvPr/>
          </p:nvSpPr>
          <p:spPr>
            <a:xfrm rot="5400000">
              <a:off x="69559" y="1596839"/>
              <a:ext cx="1038773" cy="7438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82972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9" name="Straight Connector 178"/>
          <p:cNvCxnSpPr/>
          <p:nvPr/>
        </p:nvCxnSpPr>
        <p:spPr>
          <a:xfrm flipH="1">
            <a:off x="7185453" y="3095728"/>
            <a:ext cx="8966" cy="31121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6" idx="6"/>
            <a:endCxn id="8" idx="1"/>
          </p:cNvCxnSpPr>
          <p:nvPr/>
        </p:nvCxnSpPr>
        <p:spPr>
          <a:xfrm flipV="1">
            <a:off x="2488823" y="4324157"/>
            <a:ext cx="6423249" cy="2737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4" name="TextBox 4"/>
          <p:cNvSpPr txBox="1"/>
          <p:nvPr/>
        </p:nvSpPr>
        <p:spPr>
          <a:xfrm>
            <a:off x="67711" y="1829531"/>
            <a:ext cx="2675105"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batVoltage = 10 - 14.6V</a:t>
            </a:r>
          </a:p>
          <a:p>
            <a:r>
              <a:rPr lang="en-US" dirty="0" smtClean="0"/>
              <a:t>(4 </a:t>
            </a:r>
            <a:r>
              <a:rPr lang="en-US" dirty="0"/>
              <a:t>cells of </a:t>
            </a:r>
            <a:r>
              <a:rPr lang="en-US" dirty="0" smtClean="0"/>
              <a:t>LiFePO4)</a:t>
            </a:r>
            <a:endParaRPr lang="en-US" dirty="0"/>
          </a:p>
        </p:txBody>
      </p:sp>
      <p:grpSp>
        <p:nvGrpSpPr>
          <p:cNvPr id="2" name="Group 1"/>
          <p:cNvGrpSpPr/>
          <p:nvPr/>
        </p:nvGrpSpPr>
        <p:grpSpPr>
          <a:xfrm>
            <a:off x="8911958" y="3263136"/>
            <a:ext cx="1747595" cy="2361063"/>
            <a:chOff x="3643098" y="2706772"/>
            <a:chExt cx="1747595" cy="2361063"/>
          </a:xfrm>
        </p:grpSpPr>
        <p:sp>
          <p:nvSpPr>
            <p:cNvPr id="6" name="Rectangle 5"/>
            <p:cNvSpPr/>
            <p:nvPr/>
          </p:nvSpPr>
          <p:spPr>
            <a:xfrm>
              <a:off x="3643098" y="2706772"/>
              <a:ext cx="1514902" cy="236106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r>
                <a:rPr lang="en-US" b="1" dirty="0" smtClean="0">
                  <a:solidFill>
                    <a:schemeClr val="tx1"/>
                  </a:solidFill>
                </a:rPr>
                <a:t>Arduino MEGA</a:t>
              </a:r>
              <a:endParaRPr lang="en-US" b="1" dirty="0">
                <a:solidFill>
                  <a:schemeClr val="tx1"/>
                </a:solidFill>
              </a:endParaRPr>
            </a:p>
          </p:txBody>
        </p:sp>
        <p:sp>
          <p:nvSpPr>
            <p:cNvPr id="7" name="TextBox 12"/>
            <p:cNvSpPr txBox="1"/>
            <p:nvPr/>
          </p:nvSpPr>
          <p:spPr>
            <a:xfrm>
              <a:off x="3971995" y="4698503"/>
              <a:ext cx="81633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GND</a:t>
              </a:r>
              <a:endParaRPr lang="en-US" dirty="0"/>
            </a:p>
          </p:txBody>
        </p:sp>
        <p:sp>
          <p:nvSpPr>
            <p:cNvPr id="8" name="TextBox 27"/>
            <p:cNvSpPr txBox="1"/>
            <p:nvPr/>
          </p:nvSpPr>
          <p:spPr>
            <a:xfrm>
              <a:off x="3643212" y="3583127"/>
              <a:ext cx="47625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A0</a:t>
              </a:r>
              <a:endParaRPr lang="en-US" dirty="0"/>
            </a:p>
          </p:txBody>
        </p:sp>
        <p:sp>
          <p:nvSpPr>
            <p:cNvPr id="9" name="TextBox 32"/>
            <p:cNvSpPr txBox="1"/>
            <p:nvPr/>
          </p:nvSpPr>
          <p:spPr>
            <a:xfrm>
              <a:off x="4718623" y="3206415"/>
              <a:ext cx="67207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Vin</a:t>
              </a:r>
              <a:endParaRPr lang="en-US" sz="1400" dirty="0"/>
            </a:p>
          </p:txBody>
        </p:sp>
        <p:sp>
          <p:nvSpPr>
            <p:cNvPr id="10" name="TextBox 60"/>
            <p:cNvSpPr txBox="1"/>
            <p:nvPr/>
          </p:nvSpPr>
          <p:spPr>
            <a:xfrm>
              <a:off x="4041314" y="2741778"/>
              <a:ext cx="67769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+5V</a:t>
              </a:r>
              <a:endParaRPr lang="en-US" dirty="0"/>
            </a:p>
          </p:txBody>
        </p:sp>
      </p:grpSp>
      <p:sp>
        <p:nvSpPr>
          <p:cNvPr id="11" name="Isosceles Triangle 10"/>
          <p:cNvSpPr/>
          <p:nvPr/>
        </p:nvSpPr>
        <p:spPr>
          <a:xfrm rot="5400000">
            <a:off x="1669637" y="2567067"/>
            <a:ext cx="247650" cy="207563"/>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TextBox 55"/>
          <p:cNvSpPr txBox="1"/>
          <p:nvPr/>
        </p:nvSpPr>
        <p:spPr>
          <a:xfrm rot="16200000">
            <a:off x="2016154" y="3336354"/>
            <a:ext cx="809224" cy="369332"/>
          </a:xfrm>
          <a:prstGeom prst="rect">
            <a:avLst/>
          </a:prstGeom>
          <a:noFill/>
          <a:ln w="19050">
            <a:solidFill>
              <a:schemeClr val="accent1">
                <a:shade val="5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R1</a:t>
            </a:r>
            <a:endParaRPr lang="en-US" dirty="0"/>
          </a:p>
        </p:txBody>
      </p:sp>
      <p:sp>
        <p:nvSpPr>
          <p:cNvPr id="13" name="TextBox 56"/>
          <p:cNvSpPr txBox="1"/>
          <p:nvPr/>
        </p:nvSpPr>
        <p:spPr>
          <a:xfrm rot="16200000">
            <a:off x="2006202" y="5176994"/>
            <a:ext cx="809224" cy="369332"/>
          </a:xfrm>
          <a:prstGeom prst="rect">
            <a:avLst/>
          </a:prstGeom>
          <a:noFill/>
          <a:ln w="19050">
            <a:solidFill>
              <a:schemeClr val="accent1">
                <a:shade val="5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R2</a:t>
            </a:r>
            <a:endParaRPr lang="en-US" dirty="0"/>
          </a:p>
        </p:txBody>
      </p:sp>
      <p:cxnSp>
        <p:nvCxnSpPr>
          <p:cNvPr id="14" name="Straight Connector 13"/>
          <p:cNvCxnSpPr>
            <a:stCxn id="13" idx="1"/>
          </p:cNvCxnSpPr>
          <p:nvPr/>
        </p:nvCxnSpPr>
        <p:spPr>
          <a:xfrm flipH="1">
            <a:off x="2410432" y="5766272"/>
            <a:ext cx="382" cy="42757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12" idx="1"/>
            <a:endCxn id="13" idx="3"/>
          </p:cNvCxnSpPr>
          <p:nvPr/>
        </p:nvCxnSpPr>
        <p:spPr>
          <a:xfrm flipH="1">
            <a:off x="2410814" y="3925632"/>
            <a:ext cx="9952" cy="103141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2355473" y="4292339"/>
            <a:ext cx="133350" cy="1183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8" name="Elbow Connector 17"/>
          <p:cNvCxnSpPr>
            <a:stCxn id="12" idx="3"/>
          </p:cNvCxnSpPr>
          <p:nvPr/>
        </p:nvCxnSpPr>
        <p:spPr>
          <a:xfrm rot="5400000" flipH="1" flipV="1">
            <a:off x="2193591" y="2889231"/>
            <a:ext cx="454352" cy="3"/>
          </a:xfrm>
          <a:prstGeom prst="bentConnector3">
            <a:avLst>
              <a:gd name="adj1" fmla="val 50000"/>
            </a:avLst>
          </a:prstGeom>
          <a:ln w="41275">
            <a:solidFill>
              <a:srgbClr val="FF0000"/>
            </a:solidFill>
            <a:headEnd w="lg" len="lg"/>
            <a:tailEnd type="non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2363719" y="2628067"/>
            <a:ext cx="133350" cy="125837"/>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2" name="TextBox 15"/>
          <p:cNvSpPr txBox="1"/>
          <p:nvPr/>
        </p:nvSpPr>
        <p:spPr>
          <a:xfrm>
            <a:off x="595320" y="3731881"/>
            <a:ext cx="1591318" cy="107721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smtClean="0"/>
              <a:t>(The divider is required to measure the battery voltage.)</a:t>
            </a:r>
            <a:endParaRPr lang="en-US" sz="1600" dirty="0"/>
          </a:p>
        </p:txBody>
      </p:sp>
      <p:sp>
        <p:nvSpPr>
          <p:cNvPr id="24" name="Oval 23"/>
          <p:cNvSpPr/>
          <p:nvPr/>
        </p:nvSpPr>
        <p:spPr>
          <a:xfrm>
            <a:off x="2340815" y="6181754"/>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25" name="Straight Connector 24"/>
          <p:cNvCxnSpPr/>
          <p:nvPr/>
        </p:nvCxnSpPr>
        <p:spPr>
          <a:xfrm>
            <a:off x="7414851" y="2685973"/>
            <a:ext cx="2234171" cy="0"/>
          </a:xfrm>
          <a:prstGeom prst="line">
            <a:avLst/>
          </a:prstGeom>
          <a:ln w="41275">
            <a:solidFill>
              <a:srgbClr val="FF0000"/>
            </a:solidFill>
            <a:headEnd w="lg" len="lg"/>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1" idx="0"/>
            <a:endCxn id="20" idx="1"/>
          </p:cNvCxnSpPr>
          <p:nvPr/>
        </p:nvCxnSpPr>
        <p:spPr>
          <a:xfrm>
            <a:off x="1897244" y="2670849"/>
            <a:ext cx="4169791" cy="42573"/>
          </a:xfrm>
          <a:prstGeom prst="line">
            <a:avLst/>
          </a:prstGeom>
          <a:ln w="41275">
            <a:solidFill>
              <a:srgbClr val="FF0000"/>
            </a:solidFill>
            <a:headEnd w="lg" len="lg"/>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6" idx="0"/>
          </p:cNvCxnSpPr>
          <p:nvPr/>
        </p:nvCxnSpPr>
        <p:spPr>
          <a:xfrm flipH="1" flipV="1">
            <a:off x="9666071" y="2692514"/>
            <a:ext cx="3338" cy="570622"/>
          </a:xfrm>
          <a:prstGeom prst="line">
            <a:avLst/>
          </a:prstGeom>
          <a:ln w="41275">
            <a:solidFill>
              <a:srgbClr val="FF0000"/>
            </a:solidFill>
            <a:headEnd w="lg" len="lg"/>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9669409" y="5624199"/>
            <a:ext cx="0" cy="607395"/>
          </a:xfrm>
          <a:prstGeom prst="line">
            <a:avLst/>
          </a:prstGeom>
          <a:ln w="41275">
            <a:solidFill>
              <a:schemeClr val="tx1"/>
            </a:solidFill>
            <a:headEnd w="lg" len="lg"/>
            <a:tailEnd type="none"/>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6194885" y="6177712"/>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4" name="Rectangle 33"/>
          <p:cNvSpPr/>
          <p:nvPr/>
        </p:nvSpPr>
        <p:spPr>
          <a:xfrm>
            <a:off x="7274395" y="4588213"/>
            <a:ext cx="1421476" cy="1083792"/>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b="1" dirty="0" smtClean="0">
                <a:solidFill>
                  <a:schemeClr val="tx1"/>
                </a:solidFill>
              </a:rPr>
              <a:t>Sensor(s)</a:t>
            </a:r>
            <a:endParaRPr lang="en-US" b="1" dirty="0">
              <a:solidFill>
                <a:schemeClr val="tx1"/>
              </a:solidFill>
            </a:endParaRPr>
          </a:p>
        </p:txBody>
      </p:sp>
      <p:cxnSp>
        <p:nvCxnSpPr>
          <p:cNvPr id="35" name="Straight Connector 34"/>
          <p:cNvCxnSpPr>
            <a:stCxn id="37" idx="0"/>
            <a:endCxn id="34" idx="2"/>
          </p:cNvCxnSpPr>
          <p:nvPr/>
        </p:nvCxnSpPr>
        <p:spPr>
          <a:xfrm flipH="1" flipV="1">
            <a:off x="7985133" y="5672005"/>
            <a:ext cx="2380" cy="510287"/>
          </a:xfrm>
          <a:prstGeom prst="line">
            <a:avLst/>
          </a:prstGeom>
          <a:ln w="41275">
            <a:solidFill>
              <a:schemeClr val="tx1"/>
            </a:solidFill>
            <a:headEnd w="lg" len="lg"/>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8112168" y="2685973"/>
            <a:ext cx="0" cy="1902241"/>
          </a:xfrm>
          <a:prstGeom prst="line">
            <a:avLst/>
          </a:prstGeom>
          <a:ln w="41275">
            <a:solidFill>
              <a:srgbClr val="FF0000"/>
            </a:solidFill>
            <a:headEnd w="lg" len="lg"/>
            <a:tailEnd type="none"/>
          </a:ln>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7920838" y="6182292"/>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Oval 37"/>
          <p:cNvSpPr/>
          <p:nvPr/>
        </p:nvSpPr>
        <p:spPr>
          <a:xfrm>
            <a:off x="3658245" y="2619245"/>
            <a:ext cx="133350" cy="125837"/>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9" name="Rectangle 38"/>
          <p:cNvSpPr/>
          <p:nvPr/>
        </p:nvSpPr>
        <p:spPr>
          <a:xfrm>
            <a:off x="4441627" y="2562148"/>
            <a:ext cx="623808" cy="2476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40" name="Straight Connector 39"/>
          <p:cNvCxnSpPr>
            <a:endCxn id="44" idx="3"/>
          </p:cNvCxnSpPr>
          <p:nvPr/>
        </p:nvCxnSpPr>
        <p:spPr>
          <a:xfrm flipH="1">
            <a:off x="8725018" y="5093316"/>
            <a:ext cx="186940" cy="12665"/>
          </a:xfrm>
          <a:prstGeom prst="line">
            <a:avLst/>
          </a:prstGeom>
          <a:ln w="41275">
            <a:solidFill>
              <a:srgbClr val="00B0F0"/>
            </a:solidFill>
            <a:headEnd w="lg" len="lg"/>
            <a:tailEnd type="none"/>
          </a:ln>
        </p:spPr>
        <p:style>
          <a:lnRef idx="1">
            <a:schemeClr val="accent1"/>
          </a:lnRef>
          <a:fillRef idx="0">
            <a:schemeClr val="accent1"/>
          </a:fillRef>
          <a:effectRef idx="0">
            <a:schemeClr val="accent1"/>
          </a:effectRef>
          <a:fontRef idx="minor">
            <a:schemeClr val="tx1"/>
          </a:fontRef>
        </p:style>
      </p:cxnSp>
      <p:sp>
        <p:nvSpPr>
          <p:cNvPr id="42" name="TextBox 152"/>
          <p:cNvSpPr txBox="1"/>
          <p:nvPr/>
        </p:nvSpPr>
        <p:spPr>
          <a:xfrm>
            <a:off x="7773320" y="4539958"/>
            <a:ext cx="67769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+5V</a:t>
            </a:r>
            <a:endParaRPr lang="en-US" dirty="0"/>
          </a:p>
        </p:txBody>
      </p:sp>
      <p:sp>
        <p:nvSpPr>
          <p:cNvPr id="43" name="TextBox 159"/>
          <p:cNvSpPr txBox="1"/>
          <p:nvPr/>
        </p:nvSpPr>
        <p:spPr>
          <a:xfrm>
            <a:off x="7562610" y="5319166"/>
            <a:ext cx="81633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GND</a:t>
            </a:r>
            <a:endParaRPr lang="en-US" dirty="0"/>
          </a:p>
        </p:txBody>
      </p:sp>
      <p:sp>
        <p:nvSpPr>
          <p:cNvPr id="44" name="TextBox 160"/>
          <p:cNvSpPr txBox="1"/>
          <p:nvPr/>
        </p:nvSpPr>
        <p:spPr>
          <a:xfrm>
            <a:off x="8081049" y="4921315"/>
            <a:ext cx="64396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Sig</a:t>
            </a:r>
            <a:endParaRPr lang="en-US" dirty="0"/>
          </a:p>
        </p:txBody>
      </p:sp>
      <p:cxnSp>
        <p:nvCxnSpPr>
          <p:cNvPr id="45" name="Straight Connector 44"/>
          <p:cNvCxnSpPr/>
          <p:nvPr/>
        </p:nvCxnSpPr>
        <p:spPr>
          <a:xfrm>
            <a:off x="2076943" y="1634696"/>
            <a:ext cx="43280" cy="5050128"/>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2098583" y="1665671"/>
            <a:ext cx="3794847" cy="5758"/>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flipV="1">
            <a:off x="5860603" y="1698247"/>
            <a:ext cx="32827" cy="1697553"/>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7915916" y="1698247"/>
            <a:ext cx="3175637"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1110603" y="1698247"/>
            <a:ext cx="12163" cy="5000937"/>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2188006" y="6676033"/>
            <a:ext cx="8934760" cy="8791"/>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51" name="TextBox 180"/>
          <p:cNvSpPr txBox="1"/>
          <p:nvPr/>
        </p:nvSpPr>
        <p:spPr>
          <a:xfrm>
            <a:off x="8114900" y="6302666"/>
            <a:ext cx="296655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smtClean="0">
                <a:solidFill>
                  <a:srgbClr val="0070C0"/>
                </a:solidFill>
              </a:rPr>
              <a:t>Boundary of the Shield</a:t>
            </a:r>
            <a:endParaRPr lang="en-US" dirty="0">
              <a:solidFill>
                <a:srgbClr val="0070C0"/>
              </a:solidFill>
            </a:endParaRPr>
          </a:p>
        </p:txBody>
      </p:sp>
      <p:grpSp>
        <p:nvGrpSpPr>
          <p:cNvPr id="52" name="Group 51"/>
          <p:cNvGrpSpPr/>
          <p:nvPr/>
        </p:nvGrpSpPr>
        <p:grpSpPr>
          <a:xfrm>
            <a:off x="1598386" y="6202707"/>
            <a:ext cx="482670" cy="316500"/>
            <a:chOff x="3417995" y="5589450"/>
            <a:chExt cx="482670" cy="316500"/>
          </a:xfrm>
        </p:grpSpPr>
        <p:cxnSp>
          <p:nvCxnSpPr>
            <p:cNvPr id="61" name="Straight Connector 60"/>
            <p:cNvCxnSpPr/>
            <p:nvPr/>
          </p:nvCxnSpPr>
          <p:spPr>
            <a:xfrm>
              <a:off x="3417995" y="5730555"/>
              <a:ext cx="4826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3586925" y="5905949"/>
              <a:ext cx="144101"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flipV="1">
              <a:off x="3682719" y="5589450"/>
              <a:ext cx="2045" cy="1582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3514874" y="5816438"/>
              <a:ext cx="313895" cy="181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3" name="Straight Connector 52"/>
          <p:cNvCxnSpPr/>
          <p:nvPr/>
        </p:nvCxnSpPr>
        <p:spPr>
          <a:xfrm flipV="1">
            <a:off x="1863110" y="6210712"/>
            <a:ext cx="7835447" cy="27121"/>
          </a:xfrm>
          <a:prstGeom prst="line">
            <a:avLst/>
          </a:prstGeom>
          <a:ln w="41275">
            <a:solidFill>
              <a:schemeClr val="tx1"/>
            </a:solidFill>
            <a:headEnd w="lg" len="lg"/>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endCxn id="75" idx="0"/>
          </p:cNvCxnSpPr>
          <p:nvPr/>
        </p:nvCxnSpPr>
        <p:spPr>
          <a:xfrm flipH="1">
            <a:off x="8103329" y="2016478"/>
            <a:ext cx="8839" cy="616303"/>
          </a:xfrm>
          <a:prstGeom prst="line">
            <a:avLst/>
          </a:prstGeom>
          <a:ln w="41275">
            <a:solidFill>
              <a:srgbClr val="FF0000"/>
            </a:solidFill>
            <a:headEnd w="lg" len="lg"/>
            <a:tailEnd type="none"/>
          </a:ln>
        </p:spPr>
        <p:style>
          <a:lnRef idx="1">
            <a:schemeClr val="accent1"/>
          </a:lnRef>
          <a:fillRef idx="0">
            <a:schemeClr val="accent1"/>
          </a:fillRef>
          <a:effectRef idx="0">
            <a:schemeClr val="accent1"/>
          </a:effectRef>
          <a:fontRef idx="minor">
            <a:schemeClr val="tx1"/>
          </a:fontRef>
        </p:style>
      </p:cxnSp>
      <p:sp>
        <p:nvSpPr>
          <p:cNvPr id="75" name="Oval 74"/>
          <p:cNvSpPr/>
          <p:nvPr/>
        </p:nvSpPr>
        <p:spPr>
          <a:xfrm>
            <a:off x="8036654" y="2632781"/>
            <a:ext cx="133350" cy="125837"/>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74" name="Straight Connector 73"/>
          <p:cNvCxnSpPr/>
          <p:nvPr/>
        </p:nvCxnSpPr>
        <p:spPr>
          <a:xfrm flipH="1">
            <a:off x="6271843" y="3095728"/>
            <a:ext cx="8966" cy="31121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067035" y="2331937"/>
            <a:ext cx="1404693" cy="76297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r>
              <a:rPr lang="en-US" dirty="0" smtClean="0">
                <a:solidFill>
                  <a:schemeClr val="tx1"/>
                </a:solidFill>
              </a:rPr>
              <a:t>switch mode </a:t>
            </a:r>
            <a:r>
              <a:rPr lang="en-US" b="1" dirty="0">
                <a:solidFill>
                  <a:schemeClr val="tx1"/>
                </a:solidFill>
              </a:rPr>
              <a:t>"buck" </a:t>
            </a:r>
            <a:r>
              <a:rPr lang="en-US" b="1" dirty="0" smtClean="0">
                <a:solidFill>
                  <a:schemeClr val="tx1"/>
                </a:solidFill>
              </a:rPr>
              <a:t>regulator</a:t>
            </a:r>
            <a:endParaRPr lang="en-US" b="1" dirty="0">
              <a:solidFill>
                <a:schemeClr val="tx1"/>
              </a:solidFill>
            </a:endParaRPr>
          </a:p>
        </p:txBody>
      </p:sp>
      <p:cxnSp>
        <p:nvCxnSpPr>
          <p:cNvPr id="81" name="Straight Connector 80"/>
          <p:cNvCxnSpPr/>
          <p:nvPr/>
        </p:nvCxnSpPr>
        <p:spPr>
          <a:xfrm>
            <a:off x="5893430" y="3395800"/>
            <a:ext cx="1997775" cy="28279"/>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flipV="1">
            <a:off x="7867076" y="1659712"/>
            <a:ext cx="32827" cy="1697553"/>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87" name="Isosceles Triangle 86"/>
          <p:cNvSpPr/>
          <p:nvPr/>
        </p:nvSpPr>
        <p:spPr>
          <a:xfrm rot="16200000">
            <a:off x="6557999" y="1887706"/>
            <a:ext cx="369332" cy="2402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88" name="Straight Connector 87"/>
          <p:cNvCxnSpPr/>
          <p:nvPr/>
        </p:nvCxnSpPr>
        <p:spPr>
          <a:xfrm rot="16200000" flipH="1">
            <a:off x="6425233" y="2007843"/>
            <a:ext cx="369331" cy="1"/>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91" name="TextBox 4"/>
          <p:cNvSpPr txBox="1"/>
          <p:nvPr/>
        </p:nvSpPr>
        <p:spPr>
          <a:xfrm>
            <a:off x="6297711" y="1457774"/>
            <a:ext cx="115640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1</a:t>
            </a:r>
            <a:r>
              <a:rPr lang="en-US" dirty="0" smtClean="0"/>
              <a:t>N4001</a:t>
            </a:r>
            <a:endParaRPr lang="en-US" dirty="0"/>
          </a:p>
        </p:txBody>
      </p:sp>
      <p:cxnSp>
        <p:nvCxnSpPr>
          <p:cNvPr id="108" name="Straight Connector 107"/>
          <p:cNvCxnSpPr>
            <a:endCxn id="87" idx="0"/>
          </p:cNvCxnSpPr>
          <p:nvPr/>
        </p:nvCxnSpPr>
        <p:spPr>
          <a:xfrm flipV="1">
            <a:off x="5378318" y="2007844"/>
            <a:ext cx="1244209" cy="8634"/>
          </a:xfrm>
          <a:prstGeom prst="line">
            <a:avLst/>
          </a:prstGeom>
          <a:ln w="41275">
            <a:solidFill>
              <a:srgbClr val="FF0000"/>
            </a:solidFill>
            <a:headEnd w="lg" len="lg"/>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87" idx="3"/>
          </p:cNvCxnSpPr>
          <p:nvPr/>
        </p:nvCxnSpPr>
        <p:spPr>
          <a:xfrm>
            <a:off x="6862803" y="2007844"/>
            <a:ext cx="1284660" cy="5576"/>
          </a:xfrm>
          <a:prstGeom prst="line">
            <a:avLst/>
          </a:prstGeom>
          <a:ln w="41275">
            <a:solidFill>
              <a:srgbClr val="FF0000"/>
            </a:solidFill>
            <a:headEnd w="lg" len="lg"/>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H="1">
            <a:off x="5385187" y="2009022"/>
            <a:ext cx="8839" cy="616303"/>
          </a:xfrm>
          <a:prstGeom prst="line">
            <a:avLst/>
          </a:prstGeom>
          <a:ln w="41275">
            <a:solidFill>
              <a:srgbClr val="FF0000"/>
            </a:solidFill>
            <a:headEnd w="lg" len="lg"/>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a:stCxn id="38" idx="0"/>
          </p:cNvCxnSpPr>
          <p:nvPr/>
        </p:nvCxnSpPr>
        <p:spPr>
          <a:xfrm flipV="1">
            <a:off x="3724920" y="984060"/>
            <a:ext cx="12056" cy="163518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5" name="Rectangle 124"/>
          <p:cNvSpPr/>
          <p:nvPr/>
        </p:nvSpPr>
        <p:spPr>
          <a:xfrm>
            <a:off x="3335670" y="221090"/>
            <a:ext cx="1514902" cy="76297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smtClean="0">
                <a:solidFill>
                  <a:schemeClr val="tx1"/>
                </a:solidFill>
              </a:rPr>
              <a:t>2 x DC motor controller</a:t>
            </a:r>
            <a:endParaRPr lang="en-US" dirty="0">
              <a:solidFill>
                <a:schemeClr val="tx1"/>
              </a:solidFill>
            </a:endParaRPr>
          </a:p>
        </p:txBody>
      </p:sp>
      <p:cxnSp>
        <p:nvCxnSpPr>
          <p:cNvPr id="126" name="Elbow Connector 125"/>
          <p:cNvCxnSpPr>
            <a:stCxn id="125" idx="3"/>
          </p:cNvCxnSpPr>
          <p:nvPr/>
        </p:nvCxnSpPr>
        <p:spPr>
          <a:xfrm>
            <a:off x="4850572" y="602575"/>
            <a:ext cx="5292338" cy="2655770"/>
          </a:xfrm>
          <a:prstGeom prst="bentConnector3">
            <a:avLst>
              <a:gd name="adj1" fmla="val 99962"/>
            </a:avLst>
          </a:prstGeom>
          <a:ln w="41275">
            <a:solidFill>
              <a:srgbClr val="92D050"/>
            </a:solidFill>
            <a:headEnd w="lg" len="lg"/>
            <a:tailEnd type="none"/>
          </a:ln>
        </p:spPr>
        <p:style>
          <a:lnRef idx="1">
            <a:schemeClr val="accent1"/>
          </a:lnRef>
          <a:fillRef idx="0">
            <a:schemeClr val="accent1"/>
          </a:fillRef>
          <a:effectRef idx="0">
            <a:schemeClr val="accent1"/>
          </a:effectRef>
          <a:fontRef idx="minor">
            <a:schemeClr val="tx1"/>
          </a:fontRef>
        </p:style>
      </p:cxnSp>
      <p:cxnSp>
        <p:nvCxnSpPr>
          <p:cNvPr id="127" name="Elbow Connector 126"/>
          <p:cNvCxnSpPr/>
          <p:nvPr/>
        </p:nvCxnSpPr>
        <p:spPr>
          <a:xfrm>
            <a:off x="4857441" y="415671"/>
            <a:ext cx="5483468" cy="2842674"/>
          </a:xfrm>
          <a:prstGeom prst="bentConnector3">
            <a:avLst>
              <a:gd name="adj1" fmla="val 99610"/>
            </a:avLst>
          </a:prstGeom>
          <a:ln w="41275">
            <a:solidFill>
              <a:srgbClr val="92D050"/>
            </a:solidFill>
            <a:headEnd w="lg" len="lg"/>
            <a:tailEnd type="none"/>
          </a:ln>
        </p:spPr>
        <p:style>
          <a:lnRef idx="1">
            <a:schemeClr val="accent1"/>
          </a:lnRef>
          <a:fillRef idx="0">
            <a:schemeClr val="accent1"/>
          </a:fillRef>
          <a:effectRef idx="0">
            <a:schemeClr val="accent1"/>
          </a:effectRef>
          <a:fontRef idx="minor">
            <a:schemeClr val="tx1"/>
          </a:fontRef>
        </p:style>
      </p:cxnSp>
      <p:cxnSp>
        <p:nvCxnSpPr>
          <p:cNvPr id="128" name="Elbow Connector 127"/>
          <p:cNvCxnSpPr/>
          <p:nvPr/>
        </p:nvCxnSpPr>
        <p:spPr>
          <a:xfrm>
            <a:off x="4857441" y="756377"/>
            <a:ext cx="5128091" cy="2501968"/>
          </a:xfrm>
          <a:prstGeom prst="bentConnector3">
            <a:avLst>
              <a:gd name="adj1" fmla="val 99927"/>
            </a:avLst>
          </a:prstGeom>
          <a:ln w="41275">
            <a:solidFill>
              <a:schemeClr val="accent1">
                <a:lumMod val="50000"/>
              </a:schemeClr>
            </a:solidFill>
            <a:headEnd w="lg" len="lg"/>
            <a:tailEnd type="none"/>
          </a:ln>
        </p:spPr>
        <p:style>
          <a:lnRef idx="1">
            <a:schemeClr val="accent1"/>
          </a:lnRef>
          <a:fillRef idx="0">
            <a:schemeClr val="accent1"/>
          </a:fillRef>
          <a:effectRef idx="0">
            <a:schemeClr val="accent1"/>
          </a:effectRef>
          <a:fontRef idx="minor">
            <a:schemeClr val="tx1"/>
          </a:fontRef>
        </p:style>
      </p:cxnSp>
      <p:sp>
        <p:nvSpPr>
          <p:cNvPr id="129" name="Rectangle 128"/>
          <p:cNvSpPr/>
          <p:nvPr/>
        </p:nvSpPr>
        <p:spPr>
          <a:xfrm>
            <a:off x="1532270" y="246496"/>
            <a:ext cx="1506560" cy="76297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smtClean="0">
                <a:solidFill>
                  <a:schemeClr val="tx1"/>
                </a:solidFill>
              </a:rPr>
              <a:t>2 x 12V DC motors</a:t>
            </a:r>
          </a:p>
          <a:p>
            <a:pPr algn="r"/>
            <a:r>
              <a:rPr lang="en-US" b="1" dirty="0" smtClean="0">
                <a:solidFill>
                  <a:schemeClr val="tx1"/>
                </a:solidFill>
              </a:rPr>
              <a:t>2 x rated 4.3A</a:t>
            </a:r>
            <a:endParaRPr lang="en-US" dirty="0">
              <a:solidFill>
                <a:schemeClr val="tx1"/>
              </a:solidFill>
            </a:endParaRPr>
          </a:p>
        </p:txBody>
      </p:sp>
      <p:cxnSp>
        <p:nvCxnSpPr>
          <p:cNvPr id="130" name="Straight Connector 129"/>
          <p:cNvCxnSpPr/>
          <p:nvPr/>
        </p:nvCxnSpPr>
        <p:spPr>
          <a:xfrm flipH="1" flipV="1">
            <a:off x="3047171" y="475075"/>
            <a:ext cx="288500" cy="551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H="1">
            <a:off x="3034094" y="780934"/>
            <a:ext cx="2845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TextBox 143"/>
          <p:cNvSpPr txBox="1"/>
          <p:nvPr/>
        </p:nvSpPr>
        <p:spPr>
          <a:xfrm>
            <a:off x="10306826" y="1732380"/>
            <a:ext cx="920610" cy="830997"/>
          </a:xfrm>
          <a:prstGeom prst="rect">
            <a:avLst/>
          </a:prstGeom>
          <a:noFill/>
        </p:spPr>
        <p:txBody>
          <a:bodyPr wrap="square" rtlCol="0">
            <a:spAutoFit/>
          </a:bodyPr>
          <a:lstStyle/>
          <a:p>
            <a:r>
              <a:rPr lang="en-US" sz="1600" dirty="0" smtClean="0"/>
              <a:t>2xDIR1</a:t>
            </a:r>
            <a:br>
              <a:rPr lang="en-US" sz="1600" dirty="0" smtClean="0"/>
            </a:br>
            <a:r>
              <a:rPr lang="en-US" sz="1600" dirty="0" smtClean="0"/>
              <a:t>2xDIR2</a:t>
            </a:r>
          </a:p>
          <a:p>
            <a:r>
              <a:rPr lang="en-US" sz="1600" dirty="0" smtClean="0"/>
              <a:t>2xPWM</a:t>
            </a:r>
            <a:endParaRPr lang="en-US" sz="1600" dirty="0"/>
          </a:p>
        </p:txBody>
      </p:sp>
      <p:cxnSp>
        <p:nvCxnSpPr>
          <p:cNvPr id="145" name="Straight Connector 144"/>
          <p:cNvCxnSpPr>
            <a:stCxn id="125" idx="2"/>
          </p:cNvCxnSpPr>
          <p:nvPr/>
        </p:nvCxnSpPr>
        <p:spPr>
          <a:xfrm flipH="1">
            <a:off x="4026448" y="984060"/>
            <a:ext cx="66673" cy="52380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Oval 146"/>
          <p:cNvSpPr/>
          <p:nvPr/>
        </p:nvSpPr>
        <p:spPr>
          <a:xfrm>
            <a:off x="3949214" y="6174599"/>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4" name="Rectangle 163"/>
          <p:cNvSpPr/>
          <p:nvPr/>
        </p:nvSpPr>
        <p:spPr>
          <a:xfrm>
            <a:off x="2698310" y="2562148"/>
            <a:ext cx="623808" cy="2476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4" name="TextBox 4"/>
          <p:cNvSpPr txBox="1"/>
          <p:nvPr/>
        </p:nvSpPr>
        <p:spPr>
          <a:xfrm>
            <a:off x="2436645" y="1935888"/>
            <a:ext cx="1225906"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30 A</a:t>
            </a:r>
            <a:br>
              <a:rPr lang="en-US" dirty="0" smtClean="0"/>
            </a:br>
            <a:r>
              <a:rPr lang="en-US" dirty="0" smtClean="0"/>
              <a:t>(2 x 15 A)</a:t>
            </a:r>
            <a:endParaRPr lang="en-US" dirty="0"/>
          </a:p>
        </p:txBody>
      </p:sp>
      <p:sp>
        <p:nvSpPr>
          <p:cNvPr id="175" name="TextBox 4"/>
          <p:cNvSpPr txBox="1"/>
          <p:nvPr/>
        </p:nvSpPr>
        <p:spPr>
          <a:xfrm>
            <a:off x="4501881" y="2228152"/>
            <a:ext cx="55140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2 A</a:t>
            </a:r>
            <a:endParaRPr lang="en-US" dirty="0"/>
          </a:p>
        </p:txBody>
      </p:sp>
      <p:sp>
        <p:nvSpPr>
          <p:cNvPr id="180" name="Oval 179"/>
          <p:cNvSpPr/>
          <p:nvPr/>
        </p:nvSpPr>
        <p:spPr>
          <a:xfrm>
            <a:off x="7101688" y="6172767"/>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7" name="Oval 76"/>
          <p:cNvSpPr/>
          <p:nvPr/>
        </p:nvSpPr>
        <p:spPr>
          <a:xfrm>
            <a:off x="3428441" y="2610580"/>
            <a:ext cx="133350" cy="125837"/>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78" name="Straight Connector 77"/>
          <p:cNvCxnSpPr>
            <a:stCxn id="77" idx="0"/>
          </p:cNvCxnSpPr>
          <p:nvPr/>
        </p:nvCxnSpPr>
        <p:spPr>
          <a:xfrm flipV="1">
            <a:off x="3495116" y="975395"/>
            <a:ext cx="12056" cy="163518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a:off x="3848648" y="996760"/>
            <a:ext cx="66673" cy="52380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Oval 79"/>
          <p:cNvSpPr/>
          <p:nvPr/>
        </p:nvSpPr>
        <p:spPr>
          <a:xfrm>
            <a:off x="3784114" y="6187299"/>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82" name="Straight Connector 81"/>
          <p:cNvCxnSpPr/>
          <p:nvPr/>
        </p:nvCxnSpPr>
        <p:spPr>
          <a:xfrm flipH="1" flipV="1">
            <a:off x="3034094" y="367648"/>
            <a:ext cx="288500" cy="551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3034094" y="884483"/>
            <a:ext cx="2845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Oval 85"/>
          <p:cNvSpPr/>
          <p:nvPr/>
        </p:nvSpPr>
        <p:spPr>
          <a:xfrm>
            <a:off x="5316391" y="2639989"/>
            <a:ext cx="133350" cy="125837"/>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9886627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58507" y="1310728"/>
            <a:ext cx="1514902" cy="236106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smtClean="0">
                <a:solidFill>
                  <a:schemeClr val="tx1"/>
                </a:solidFill>
              </a:rPr>
              <a:t>Arduino MEGA</a:t>
            </a:r>
            <a:endParaRPr lang="en-US" b="1" dirty="0">
              <a:solidFill>
                <a:schemeClr val="tx1"/>
              </a:solidFill>
            </a:endParaRPr>
          </a:p>
        </p:txBody>
      </p:sp>
      <p:sp>
        <p:nvSpPr>
          <p:cNvPr id="5" name="TextBox 4"/>
          <p:cNvSpPr txBox="1"/>
          <p:nvPr/>
        </p:nvSpPr>
        <p:spPr>
          <a:xfrm>
            <a:off x="1452395" y="384602"/>
            <a:ext cx="2675105" cy="369332"/>
          </a:xfrm>
          <a:prstGeom prst="rect">
            <a:avLst/>
          </a:prstGeom>
          <a:noFill/>
        </p:spPr>
        <p:txBody>
          <a:bodyPr wrap="square" rtlCol="0">
            <a:spAutoFit/>
          </a:bodyPr>
          <a:lstStyle/>
          <a:p>
            <a:r>
              <a:rPr lang="en-US" dirty="0" smtClean="0"/>
              <a:t>batVoltage = 14.6 - 10 V</a:t>
            </a:r>
            <a:endParaRPr lang="en-US" dirty="0"/>
          </a:p>
        </p:txBody>
      </p:sp>
      <p:cxnSp>
        <p:nvCxnSpPr>
          <p:cNvPr id="7" name="Elbow Connector 6"/>
          <p:cNvCxnSpPr>
            <a:stCxn id="5" idx="3"/>
            <a:endCxn id="33" idx="0"/>
          </p:cNvCxnSpPr>
          <p:nvPr/>
        </p:nvCxnSpPr>
        <p:spPr>
          <a:xfrm>
            <a:off x="4127500" y="569268"/>
            <a:ext cx="2802923" cy="755320"/>
          </a:xfrm>
          <a:prstGeom prst="bentConnector2">
            <a:avLst/>
          </a:prstGeom>
          <a:ln w="41275">
            <a:solidFill>
              <a:srgbClr val="FF0000"/>
            </a:solidFill>
            <a:headEnd w="lg" len="lg"/>
            <a:tailEnd type="non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6200000">
            <a:off x="4168242" y="1331496"/>
            <a:ext cx="809224" cy="369332"/>
          </a:xfrm>
          <a:prstGeom prst="rect">
            <a:avLst/>
          </a:prstGeom>
          <a:noFill/>
          <a:ln w="19050">
            <a:solidFill>
              <a:schemeClr val="accent1">
                <a:shade val="50000"/>
              </a:schemeClr>
            </a:solidFill>
          </a:ln>
        </p:spPr>
        <p:txBody>
          <a:bodyPr wrap="square" rtlCol="0">
            <a:spAutoFit/>
          </a:bodyPr>
          <a:lstStyle/>
          <a:p>
            <a:pPr algn="ctr"/>
            <a:r>
              <a:rPr lang="en-US" dirty="0" smtClean="0"/>
              <a:t>R2</a:t>
            </a:r>
            <a:endParaRPr lang="en-US" dirty="0"/>
          </a:p>
        </p:txBody>
      </p:sp>
      <p:sp>
        <p:nvSpPr>
          <p:cNvPr id="12" name="TextBox 11"/>
          <p:cNvSpPr txBox="1"/>
          <p:nvPr/>
        </p:nvSpPr>
        <p:spPr>
          <a:xfrm rot="16200000">
            <a:off x="4158290" y="2952775"/>
            <a:ext cx="809224" cy="369332"/>
          </a:xfrm>
          <a:prstGeom prst="rect">
            <a:avLst/>
          </a:prstGeom>
          <a:noFill/>
          <a:ln w="19050">
            <a:solidFill>
              <a:schemeClr val="accent1">
                <a:shade val="50000"/>
              </a:schemeClr>
            </a:solidFill>
          </a:ln>
        </p:spPr>
        <p:txBody>
          <a:bodyPr wrap="square" rtlCol="0">
            <a:spAutoFit/>
          </a:bodyPr>
          <a:lstStyle/>
          <a:p>
            <a:pPr algn="ctr"/>
            <a:r>
              <a:rPr lang="en-US" dirty="0" smtClean="0"/>
              <a:t>R3</a:t>
            </a:r>
            <a:endParaRPr lang="en-US" dirty="0"/>
          </a:p>
        </p:txBody>
      </p:sp>
      <p:sp>
        <p:nvSpPr>
          <p:cNvPr id="13" name="TextBox 12"/>
          <p:cNvSpPr txBox="1"/>
          <p:nvPr/>
        </p:nvSpPr>
        <p:spPr>
          <a:xfrm>
            <a:off x="6487404" y="3302459"/>
            <a:ext cx="816335" cy="369332"/>
          </a:xfrm>
          <a:prstGeom prst="rect">
            <a:avLst/>
          </a:prstGeom>
          <a:noFill/>
        </p:spPr>
        <p:txBody>
          <a:bodyPr wrap="square" rtlCol="0">
            <a:spAutoFit/>
          </a:bodyPr>
          <a:lstStyle/>
          <a:p>
            <a:pPr algn="ctr"/>
            <a:r>
              <a:rPr lang="en-US" dirty="0" smtClean="0"/>
              <a:t>GND</a:t>
            </a:r>
            <a:endParaRPr lang="en-US" dirty="0"/>
          </a:p>
        </p:txBody>
      </p:sp>
      <p:cxnSp>
        <p:nvCxnSpPr>
          <p:cNvPr id="14" name="Elbow Connector 13"/>
          <p:cNvCxnSpPr>
            <a:endCxn id="13" idx="2"/>
          </p:cNvCxnSpPr>
          <p:nvPr/>
        </p:nvCxnSpPr>
        <p:spPr>
          <a:xfrm flipV="1">
            <a:off x="3911600" y="3671791"/>
            <a:ext cx="2983972" cy="438740"/>
          </a:xfrm>
          <a:prstGeom prst="bentConnector2">
            <a:avLst/>
          </a:prstGeom>
          <a:ln w="41275">
            <a:solidFill>
              <a:schemeClr val="tx1"/>
            </a:solidFill>
            <a:headEnd w="lg" len="lg"/>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2" idx="1"/>
          </p:cNvCxnSpPr>
          <p:nvPr/>
        </p:nvCxnSpPr>
        <p:spPr>
          <a:xfrm flipH="1">
            <a:off x="4562519" y="3542053"/>
            <a:ext cx="383" cy="55139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1" idx="1"/>
            <a:endCxn id="12" idx="3"/>
          </p:cNvCxnSpPr>
          <p:nvPr/>
        </p:nvCxnSpPr>
        <p:spPr>
          <a:xfrm flipH="1">
            <a:off x="4562902" y="1920774"/>
            <a:ext cx="9952" cy="81205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28" idx="1"/>
          </p:cNvCxnSpPr>
          <p:nvPr/>
        </p:nvCxnSpPr>
        <p:spPr>
          <a:xfrm>
            <a:off x="4572854" y="2258364"/>
            <a:ext cx="1585653"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158507" y="2073698"/>
            <a:ext cx="476250" cy="369332"/>
          </a:xfrm>
          <a:prstGeom prst="rect">
            <a:avLst/>
          </a:prstGeom>
          <a:noFill/>
        </p:spPr>
        <p:txBody>
          <a:bodyPr wrap="square" rtlCol="0">
            <a:spAutoFit/>
          </a:bodyPr>
          <a:lstStyle/>
          <a:p>
            <a:r>
              <a:rPr lang="en-US" dirty="0" smtClean="0"/>
              <a:t>A0</a:t>
            </a:r>
            <a:endParaRPr lang="en-US" dirty="0"/>
          </a:p>
        </p:txBody>
      </p:sp>
      <p:sp>
        <p:nvSpPr>
          <p:cNvPr id="29" name="TextBox 28"/>
          <p:cNvSpPr txBox="1"/>
          <p:nvPr/>
        </p:nvSpPr>
        <p:spPr>
          <a:xfrm>
            <a:off x="3275768" y="2738955"/>
            <a:ext cx="1102468" cy="523220"/>
          </a:xfrm>
          <a:prstGeom prst="rect">
            <a:avLst/>
          </a:prstGeom>
          <a:noFill/>
        </p:spPr>
        <p:txBody>
          <a:bodyPr wrap="square" rtlCol="0">
            <a:spAutoFit/>
          </a:bodyPr>
          <a:lstStyle/>
          <a:p>
            <a:r>
              <a:rPr lang="en-US" sz="2800" dirty="0" smtClean="0"/>
              <a:t>A0</a:t>
            </a:r>
            <a:r>
              <a:rPr lang="en-US" dirty="0" smtClean="0"/>
              <a:t>volt</a:t>
            </a:r>
            <a:endParaRPr lang="en-US" dirty="0"/>
          </a:p>
        </p:txBody>
      </p:sp>
      <p:sp>
        <p:nvSpPr>
          <p:cNvPr id="33" name="TextBox 32"/>
          <p:cNvSpPr txBox="1"/>
          <p:nvPr/>
        </p:nvSpPr>
        <p:spPr>
          <a:xfrm>
            <a:off x="6673687" y="1324588"/>
            <a:ext cx="513471" cy="369332"/>
          </a:xfrm>
          <a:prstGeom prst="rect">
            <a:avLst/>
          </a:prstGeom>
          <a:noFill/>
        </p:spPr>
        <p:txBody>
          <a:bodyPr wrap="square" rtlCol="0">
            <a:spAutoFit/>
          </a:bodyPr>
          <a:lstStyle/>
          <a:p>
            <a:r>
              <a:rPr lang="en-US" dirty="0" smtClean="0"/>
              <a:t>Vin</a:t>
            </a:r>
            <a:endParaRPr lang="en-US" dirty="0"/>
          </a:p>
        </p:txBody>
      </p:sp>
      <p:sp>
        <p:nvSpPr>
          <p:cNvPr id="34" name="TextBox 33"/>
          <p:cNvSpPr txBox="1"/>
          <p:nvPr/>
        </p:nvSpPr>
        <p:spPr>
          <a:xfrm>
            <a:off x="3772691" y="3109654"/>
            <a:ext cx="539867" cy="369332"/>
          </a:xfrm>
          <a:prstGeom prst="rect">
            <a:avLst/>
          </a:prstGeom>
          <a:noFill/>
        </p:spPr>
        <p:txBody>
          <a:bodyPr wrap="square" rtlCol="0">
            <a:spAutoFit/>
          </a:bodyPr>
          <a:lstStyle/>
          <a:p>
            <a:r>
              <a:rPr lang="en-US" dirty="0" smtClean="0"/>
              <a:t>20k</a:t>
            </a:r>
            <a:endParaRPr lang="en-US" dirty="0"/>
          </a:p>
        </p:txBody>
      </p:sp>
      <p:sp>
        <p:nvSpPr>
          <p:cNvPr id="35" name="TextBox 34"/>
          <p:cNvSpPr txBox="1"/>
          <p:nvPr/>
        </p:nvSpPr>
        <p:spPr>
          <a:xfrm>
            <a:off x="3841802" y="1331496"/>
            <a:ext cx="539867" cy="369332"/>
          </a:xfrm>
          <a:prstGeom prst="rect">
            <a:avLst/>
          </a:prstGeom>
          <a:noFill/>
        </p:spPr>
        <p:txBody>
          <a:bodyPr wrap="square" rtlCol="0">
            <a:spAutoFit/>
          </a:bodyPr>
          <a:lstStyle/>
          <a:p>
            <a:r>
              <a:rPr lang="en-US" dirty="0" smtClean="0"/>
              <a:t>51k</a:t>
            </a:r>
            <a:endParaRPr lang="en-US" dirty="0"/>
          </a:p>
        </p:txBody>
      </p:sp>
      <p:sp>
        <p:nvSpPr>
          <p:cNvPr id="36" name="TextBox 35"/>
          <p:cNvSpPr txBox="1"/>
          <p:nvPr/>
        </p:nvSpPr>
        <p:spPr>
          <a:xfrm>
            <a:off x="1069081" y="1891169"/>
            <a:ext cx="3243477" cy="923330"/>
          </a:xfrm>
          <a:prstGeom prst="rect">
            <a:avLst/>
          </a:prstGeom>
          <a:noFill/>
        </p:spPr>
        <p:txBody>
          <a:bodyPr wrap="square" rtlCol="0">
            <a:spAutoFit/>
          </a:bodyPr>
          <a:lstStyle/>
          <a:p>
            <a:r>
              <a:rPr lang="en-US" dirty="0" smtClean="0"/>
              <a:t>A0 volt max (shall be 0.3 V less than V REF (4.1V) =&gt; 3.8 V</a:t>
            </a:r>
          </a:p>
          <a:p>
            <a:r>
              <a:rPr lang="en-US" dirty="0" smtClean="0"/>
              <a:t>13.5V*20k/(20k+51k) = </a:t>
            </a:r>
            <a:r>
              <a:rPr lang="en-US" dirty="0" smtClean="0">
                <a:solidFill>
                  <a:srgbClr val="00B050"/>
                </a:solidFill>
              </a:rPr>
              <a:t>3.802V</a:t>
            </a:r>
            <a:r>
              <a:rPr lang="en-US" dirty="0" smtClean="0"/>
              <a:t> </a:t>
            </a:r>
            <a:endParaRPr lang="en-US" dirty="0"/>
          </a:p>
        </p:txBody>
      </p:sp>
      <p:grpSp>
        <p:nvGrpSpPr>
          <p:cNvPr id="6" name="Group 5"/>
          <p:cNvGrpSpPr/>
          <p:nvPr/>
        </p:nvGrpSpPr>
        <p:grpSpPr>
          <a:xfrm>
            <a:off x="5112084" y="2258365"/>
            <a:ext cx="482670" cy="1843626"/>
            <a:chOff x="5112084" y="2258365"/>
            <a:chExt cx="482670" cy="1843626"/>
          </a:xfrm>
        </p:grpSpPr>
        <p:cxnSp>
          <p:nvCxnSpPr>
            <p:cNvPr id="46" name="Straight Connector 45"/>
            <p:cNvCxnSpPr/>
            <p:nvPr/>
          </p:nvCxnSpPr>
          <p:spPr>
            <a:xfrm>
              <a:off x="5112084" y="3097906"/>
              <a:ext cx="48267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114855" y="3224834"/>
              <a:ext cx="4703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5375183" y="2258365"/>
              <a:ext cx="3198" cy="83232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5362483" y="3242278"/>
              <a:ext cx="3198" cy="8597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4" name="TextBox 53"/>
          <p:cNvSpPr txBox="1"/>
          <p:nvPr/>
        </p:nvSpPr>
        <p:spPr>
          <a:xfrm>
            <a:off x="5428462" y="3434942"/>
            <a:ext cx="1205376" cy="646331"/>
          </a:xfrm>
          <a:prstGeom prst="rect">
            <a:avLst/>
          </a:prstGeom>
          <a:noFill/>
        </p:spPr>
        <p:txBody>
          <a:bodyPr wrap="square" rtlCol="0">
            <a:spAutoFit/>
          </a:bodyPr>
          <a:lstStyle/>
          <a:p>
            <a:r>
              <a:rPr lang="en-US" dirty="0" smtClean="0"/>
              <a:t>100n</a:t>
            </a:r>
          </a:p>
          <a:p>
            <a:r>
              <a:rPr lang="en-US" dirty="0" smtClean="0"/>
              <a:t>(ceramic)</a:t>
            </a:r>
            <a:endParaRPr lang="en-US" dirty="0"/>
          </a:p>
        </p:txBody>
      </p:sp>
      <p:cxnSp>
        <p:nvCxnSpPr>
          <p:cNvPr id="87" name="Straight Connector 86"/>
          <p:cNvCxnSpPr/>
          <p:nvPr/>
        </p:nvCxnSpPr>
        <p:spPr>
          <a:xfrm>
            <a:off x="3669101" y="4234556"/>
            <a:ext cx="4826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838031" y="4409950"/>
            <a:ext cx="144101"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H="1" flipV="1">
            <a:off x="3933825" y="4093451"/>
            <a:ext cx="2045" cy="1582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3765980" y="4320439"/>
            <a:ext cx="313895" cy="181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6" name="Oval 105"/>
          <p:cNvSpPr/>
          <p:nvPr/>
        </p:nvSpPr>
        <p:spPr>
          <a:xfrm>
            <a:off x="4488511" y="2191945"/>
            <a:ext cx="133350" cy="109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5299005" y="2214868"/>
            <a:ext cx="133350" cy="109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4488511" y="4031304"/>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0" name="Oval 109"/>
          <p:cNvSpPr/>
          <p:nvPr/>
        </p:nvSpPr>
        <p:spPr>
          <a:xfrm>
            <a:off x="5299005" y="4056885"/>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1" name="Oval 110"/>
          <p:cNvSpPr/>
          <p:nvPr/>
        </p:nvSpPr>
        <p:spPr>
          <a:xfrm>
            <a:off x="6833139" y="4038820"/>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0" name="Straight Connector 119"/>
          <p:cNvCxnSpPr>
            <a:stCxn id="11" idx="3"/>
          </p:cNvCxnSpPr>
          <p:nvPr/>
        </p:nvCxnSpPr>
        <p:spPr>
          <a:xfrm flipV="1">
            <a:off x="4572854" y="569268"/>
            <a:ext cx="0" cy="5422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0" name="Isosceles Triangle 139"/>
          <p:cNvSpPr/>
          <p:nvPr/>
        </p:nvSpPr>
        <p:spPr>
          <a:xfrm rot="5400000">
            <a:off x="3962088" y="459411"/>
            <a:ext cx="247650" cy="207563"/>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TextBox 146"/>
          <p:cNvSpPr txBox="1"/>
          <p:nvPr/>
        </p:nvSpPr>
        <p:spPr>
          <a:xfrm>
            <a:off x="4260752" y="99996"/>
            <a:ext cx="973631" cy="461665"/>
          </a:xfrm>
          <a:prstGeom prst="rect">
            <a:avLst/>
          </a:prstGeom>
          <a:noFill/>
        </p:spPr>
        <p:txBody>
          <a:bodyPr wrap="square" rtlCol="0">
            <a:spAutoFit/>
          </a:bodyPr>
          <a:lstStyle/>
          <a:p>
            <a:r>
              <a:rPr lang="en-US" dirty="0" smtClean="0"/>
              <a:t>I</a:t>
            </a:r>
            <a:r>
              <a:rPr lang="en-US" sz="2400" baseline="-25000" dirty="0" smtClean="0"/>
              <a:t>supply</a:t>
            </a:r>
            <a:endParaRPr lang="en-US" dirty="0"/>
          </a:p>
        </p:txBody>
      </p:sp>
      <p:sp>
        <p:nvSpPr>
          <p:cNvPr id="86" name="TextBox 85"/>
          <p:cNvSpPr txBox="1"/>
          <p:nvPr/>
        </p:nvSpPr>
        <p:spPr>
          <a:xfrm>
            <a:off x="6883802" y="2826381"/>
            <a:ext cx="743238" cy="369332"/>
          </a:xfrm>
          <a:prstGeom prst="rect">
            <a:avLst/>
          </a:prstGeom>
          <a:noFill/>
        </p:spPr>
        <p:txBody>
          <a:bodyPr wrap="square" rtlCol="0">
            <a:spAutoFit/>
          </a:bodyPr>
          <a:lstStyle/>
          <a:p>
            <a:pPr algn="r"/>
            <a:r>
              <a:rPr lang="en-US" dirty="0" smtClean="0"/>
              <a:t>AREF</a:t>
            </a:r>
            <a:endParaRPr lang="en-US" dirty="0"/>
          </a:p>
        </p:txBody>
      </p:sp>
      <p:cxnSp>
        <p:nvCxnSpPr>
          <p:cNvPr id="89" name="Straight Connector 88"/>
          <p:cNvCxnSpPr>
            <a:endCxn id="98" idx="3"/>
          </p:cNvCxnSpPr>
          <p:nvPr/>
        </p:nvCxnSpPr>
        <p:spPr>
          <a:xfrm flipV="1">
            <a:off x="8517677" y="3544379"/>
            <a:ext cx="0" cy="5255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a:off x="6906477" y="4069947"/>
            <a:ext cx="1611200" cy="170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7690377" y="1529049"/>
            <a:ext cx="835914" cy="441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flipV="1">
            <a:off x="7663928" y="3013536"/>
            <a:ext cx="868586" cy="195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rot="16200000">
            <a:off x="8115456" y="2042019"/>
            <a:ext cx="809224" cy="369332"/>
          </a:xfrm>
          <a:prstGeom prst="rect">
            <a:avLst/>
          </a:prstGeom>
          <a:noFill/>
          <a:ln w="19050">
            <a:solidFill>
              <a:schemeClr val="accent1">
                <a:shade val="50000"/>
              </a:schemeClr>
            </a:solidFill>
          </a:ln>
        </p:spPr>
        <p:txBody>
          <a:bodyPr wrap="square" rtlCol="0">
            <a:spAutoFit/>
          </a:bodyPr>
          <a:lstStyle/>
          <a:p>
            <a:pPr algn="ctr"/>
            <a:r>
              <a:rPr lang="en-US" dirty="0" smtClean="0"/>
              <a:t>R1</a:t>
            </a:r>
            <a:endParaRPr lang="en-US" dirty="0"/>
          </a:p>
        </p:txBody>
      </p:sp>
      <p:grpSp>
        <p:nvGrpSpPr>
          <p:cNvPr id="3" name="Group 2"/>
          <p:cNvGrpSpPr/>
          <p:nvPr/>
        </p:nvGrpSpPr>
        <p:grpSpPr>
          <a:xfrm>
            <a:off x="8296309" y="3218774"/>
            <a:ext cx="442922" cy="325605"/>
            <a:chOff x="8296309" y="3218774"/>
            <a:chExt cx="442922" cy="325605"/>
          </a:xfrm>
        </p:grpSpPr>
        <p:sp>
          <p:nvSpPr>
            <p:cNvPr id="98" name="Isosceles Triangle 97"/>
            <p:cNvSpPr/>
            <p:nvPr/>
          </p:nvSpPr>
          <p:spPr>
            <a:xfrm>
              <a:off x="8333011" y="3304103"/>
              <a:ext cx="369332" cy="2402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9" name="Straight Connector 98"/>
            <p:cNvCxnSpPr/>
            <p:nvPr/>
          </p:nvCxnSpPr>
          <p:spPr>
            <a:xfrm flipH="1">
              <a:off x="8333012" y="3304102"/>
              <a:ext cx="369331" cy="1"/>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a:off x="8695245" y="3218774"/>
              <a:ext cx="43986" cy="86037"/>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a:off x="8296309" y="3292888"/>
              <a:ext cx="43986" cy="86037"/>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cxnSp>
        <p:nvCxnSpPr>
          <p:cNvPr id="103" name="Straight Connector 102"/>
          <p:cNvCxnSpPr>
            <a:stCxn id="96" idx="1"/>
            <a:endCxn id="98" idx="0"/>
          </p:cNvCxnSpPr>
          <p:nvPr/>
        </p:nvCxnSpPr>
        <p:spPr>
          <a:xfrm flipH="1">
            <a:off x="8517677" y="2631297"/>
            <a:ext cx="2391" cy="672806"/>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8704898" y="1800287"/>
            <a:ext cx="704834" cy="369332"/>
          </a:xfrm>
          <a:prstGeom prst="rect">
            <a:avLst/>
          </a:prstGeom>
          <a:noFill/>
        </p:spPr>
        <p:txBody>
          <a:bodyPr wrap="square" rtlCol="0">
            <a:spAutoFit/>
          </a:bodyPr>
          <a:lstStyle/>
          <a:p>
            <a:r>
              <a:rPr lang="en-US" dirty="0" smtClean="0"/>
              <a:t>1k</a:t>
            </a:r>
            <a:endParaRPr lang="en-US" dirty="0"/>
          </a:p>
        </p:txBody>
      </p:sp>
      <p:sp>
        <p:nvSpPr>
          <p:cNvPr id="114" name="Rectangle 113"/>
          <p:cNvSpPr/>
          <p:nvPr/>
        </p:nvSpPr>
        <p:spPr>
          <a:xfrm>
            <a:off x="8875018" y="3047167"/>
            <a:ext cx="2156360" cy="646331"/>
          </a:xfrm>
          <a:prstGeom prst="rect">
            <a:avLst/>
          </a:prstGeom>
        </p:spPr>
        <p:txBody>
          <a:bodyPr wrap="none">
            <a:spAutoFit/>
          </a:bodyPr>
          <a:lstStyle/>
          <a:p>
            <a:r>
              <a:rPr lang="en-US" dirty="0" smtClean="0">
                <a:solidFill>
                  <a:srgbClr val="0070C0"/>
                </a:solidFill>
                <a:latin typeface="Verdana" panose="020B0604030504040204" pitchFamily="34" charset="0"/>
              </a:rPr>
              <a:t>LM4040 AIZ -4.1</a:t>
            </a:r>
            <a:br>
              <a:rPr lang="en-US" dirty="0" smtClean="0">
                <a:solidFill>
                  <a:srgbClr val="0070C0"/>
                </a:solidFill>
                <a:latin typeface="Verdana" panose="020B0604030504040204" pitchFamily="34" charset="0"/>
              </a:rPr>
            </a:br>
            <a:r>
              <a:rPr lang="en-US" dirty="0" smtClean="0">
                <a:solidFill>
                  <a:srgbClr val="0070C0"/>
                </a:solidFill>
                <a:latin typeface="Verdana" panose="020B0604030504040204" pitchFamily="34" charset="0"/>
              </a:rPr>
              <a:t>(</a:t>
            </a:r>
            <a:r>
              <a:rPr lang="en-US" dirty="0" smtClean="0">
                <a:solidFill>
                  <a:srgbClr val="0070C0"/>
                </a:solidFill>
              </a:rPr>
              <a:t>4.096 </a:t>
            </a:r>
            <a:r>
              <a:rPr lang="en-US" dirty="0">
                <a:solidFill>
                  <a:srgbClr val="0070C0"/>
                </a:solidFill>
              </a:rPr>
              <a:t>V +/- 0.1</a:t>
            </a:r>
            <a:r>
              <a:rPr lang="en-US" dirty="0" smtClean="0">
                <a:solidFill>
                  <a:srgbClr val="0070C0"/>
                </a:solidFill>
              </a:rPr>
              <a:t>%)</a:t>
            </a:r>
            <a:endParaRPr lang="en-US" dirty="0">
              <a:solidFill>
                <a:srgbClr val="0070C0"/>
              </a:solidFill>
            </a:endParaRPr>
          </a:p>
        </p:txBody>
      </p:sp>
      <p:sp>
        <p:nvSpPr>
          <p:cNvPr id="117" name="Rectangle 116"/>
          <p:cNvSpPr/>
          <p:nvPr/>
        </p:nvSpPr>
        <p:spPr>
          <a:xfrm>
            <a:off x="8753103" y="3573441"/>
            <a:ext cx="3163045" cy="369332"/>
          </a:xfrm>
          <a:prstGeom prst="rect">
            <a:avLst/>
          </a:prstGeom>
        </p:spPr>
        <p:txBody>
          <a:bodyPr wrap="none">
            <a:spAutoFit/>
          </a:bodyPr>
          <a:lstStyle/>
          <a:p>
            <a:r>
              <a:rPr lang="en-US" dirty="0" smtClean="0"/>
              <a:t>Operating: from </a:t>
            </a:r>
            <a:r>
              <a:rPr lang="en-US" dirty="0">
                <a:solidFill>
                  <a:srgbClr val="FF0000"/>
                </a:solidFill>
              </a:rPr>
              <a:t>60 μA to 15 </a:t>
            </a:r>
            <a:r>
              <a:rPr lang="en-US" dirty="0" smtClean="0">
                <a:solidFill>
                  <a:srgbClr val="FF0000"/>
                </a:solidFill>
              </a:rPr>
              <a:t>mA</a:t>
            </a:r>
            <a:endParaRPr lang="en-US" dirty="0">
              <a:solidFill>
                <a:srgbClr val="FF0000"/>
              </a:solidFill>
            </a:endParaRPr>
          </a:p>
        </p:txBody>
      </p:sp>
      <p:sp>
        <p:nvSpPr>
          <p:cNvPr id="118" name="TextBox 117"/>
          <p:cNvSpPr txBox="1"/>
          <p:nvPr/>
        </p:nvSpPr>
        <p:spPr>
          <a:xfrm>
            <a:off x="9074396" y="1367949"/>
            <a:ext cx="2596904" cy="523220"/>
          </a:xfrm>
          <a:prstGeom prst="rect">
            <a:avLst/>
          </a:prstGeom>
          <a:noFill/>
        </p:spPr>
        <p:txBody>
          <a:bodyPr wrap="square" rtlCol="0">
            <a:spAutoFit/>
          </a:bodyPr>
          <a:lstStyle/>
          <a:p>
            <a:r>
              <a:rPr lang="en-US" sz="2800" dirty="0" smtClean="0"/>
              <a:t>V</a:t>
            </a:r>
            <a:r>
              <a:rPr lang="en-US" dirty="0" smtClean="0"/>
              <a:t>R1 </a:t>
            </a:r>
            <a:r>
              <a:rPr lang="en-US" sz="2000" dirty="0" smtClean="0"/>
              <a:t>= 5V - 4.1V = 0.9V</a:t>
            </a:r>
            <a:endParaRPr lang="en-US" sz="2000" dirty="0"/>
          </a:p>
        </p:txBody>
      </p:sp>
      <p:cxnSp>
        <p:nvCxnSpPr>
          <p:cNvPr id="119" name="Straight Connector 118"/>
          <p:cNvCxnSpPr>
            <a:stCxn id="96" idx="3"/>
          </p:cNvCxnSpPr>
          <p:nvPr/>
        </p:nvCxnSpPr>
        <p:spPr>
          <a:xfrm flipV="1">
            <a:off x="8520068" y="1509254"/>
            <a:ext cx="6223" cy="3128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6968839" y="1353814"/>
            <a:ext cx="743238" cy="369332"/>
          </a:xfrm>
          <a:prstGeom prst="rect">
            <a:avLst/>
          </a:prstGeom>
          <a:noFill/>
        </p:spPr>
        <p:txBody>
          <a:bodyPr wrap="square" rtlCol="0">
            <a:spAutoFit/>
          </a:bodyPr>
          <a:lstStyle/>
          <a:p>
            <a:pPr algn="r"/>
            <a:r>
              <a:rPr lang="en-US" dirty="0" smtClean="0"/>
              <a:t>+5V</a:t>
            </a:r>
            <a:endParaRPr lang="en-US" dirty="0"/>
          </a:p>
        </p:txBody>
      </p:sp>
      <p:pic>
        <p:nvPicPr>
          <p:cNvPr id="1026" name="Picture 2" descr="http://www.skillbank.co.uk/arduino/images/vref4040i.png"/>
          <p:cNvPicPr>
            <a:picLocks noChangeAspect="1" noChangeArrowheads="1"/>
          </p:cNvPicPr>
          <p:nvPr/>
        </p:nvPicPr>
        <p:blipFill rotWithShape="1">
          <a:blip r:embed="rId2">
            <a:extLst>
              <a:ext uri="{28A0092B-C50C-407E-A947-70E740481C1C}">
                <a14:useLocalDpi xmlns:a14="http://schemas.microsoft.com/office/drawing/2010/main" val="0"/>
              </a:ext>
            </a:extLst>
          </a:blip>
          <a:srcRect l="6140" t="14216" r="9193" b="10951"/>
          <a:stretch/>
        </p:blipFill>
        <p:spPr bwMode="auto">
          <a:xfrm>
            <a:off x="8739074" y="4172577"/>
            <a:ext cx="2355869" cy="2596523"/>
          </a:xfrm>
          <a:prstGeom prst="rect">
            <a:avLst/>
          </a:prstGeom>
          <a:noFill/>
          <a:extLst>
            <a:ext uri="{909E8E84-426E-40DD-AFC4-6F175D3DCCD1}">
              <a14:hiddenFill xmlns:a14="http://schemas.microsoft.com/office/drawing/2010/main">
                <a:solidFill>
                  <a:srgbClr val="FFFFFF"/>
                </a:solidFill>
              </a14:hiddenFill>
            </a:ext>
          </a:extLst>
        </p:spPr>
      </p:pic>
      <p:sp>
        <p:nvSpPr>
          <p:cNvPr id="122" name="TextBox 121"/>
          <p:cNvSpPr txBox="1"/>
          <p:nvPr/>
        </p:nvSpPr>
        <p:spPr>
          <a:xfrm>
            <a:off x="5802950" y="4338746"/>
            <a:ext cx="2914288" cy="923330"/>
          </a:xfrm>
          <a:prstGeom prst="rect">
            <a:avLst/>
          </a:prstGeom>
          <a:noFill/>
        </p:spPr>
        <p:txBody>
          <a:bodyPr wrap="square" rtlCol="0">
            <a:spAutoFit/>
          </a:bodyPr>
          <a:lstStyle/>
          <a:p>
            <a:r>
              <a:rPr lang="en-US" dirty="0" smtClean="0"/>
              <a:t>I</a:t>
            </a:r>
            <a:r>
              <a:rPr lang="en-US" baseline="-25000" dirty="0" smtClean="0"/>
              <a:t>1</a:t>
            </a:r>
            <a:r>
              <a:rPr lang="en-US" dirty="0" smtClean="0"/>
              <a:t>= 0.9V / 1k = 900 µA</a:t>
            </a:r>
          </a:p>
          <a:p>
            <a:r>
              <a:rPr lang="en-US" dirty="0" smtClean="0"/>
              <a:t>I</a:t>
            </a:r>
            <a:r>
              <a:rPr lang="en-US" baseline="-25000" dirty="0" smtClean="0"/>
              <a:t>3</a:t>
            </a:r>
            <a:r>
              <a:rPr lang="en-US" dirty="0" smtClean="0"/>
              <a:t>= 4.1V / 32k </a:t>
            </a:r>
            <a:r>
              <a:rPr lang="en-US" dirty="0"/>
              <a:t>= </a:t>
            </a:r>
            <a:r>
              <a:rPr lang="en-US" dirty="0" smtClean="0"/>
              <a:t>128 µA</a:t>
            </a:r>
          </a:p>
          <a:p>
            <a:r>
              <a:rPr lang="en-US" dirty="0" smtClean="0"/>
              <a:t>I</a:t>
            </a:r>
            <a:r>
              <a:rPr lang="en-US" baseline="-25000" dirty="0" smtClean="0"/>
              <a:t>2</a:t>
            </a:r>
            <a:r>
              <a:rPr lang="en-US" dirty="0" smtClean="0"/>
              <a:t>= 900 </a:t>
            </a:r>
            <a:r>
              <a:rPr lang="en-US" dirty="0"/>
              <a:t>µA </a:t>
            </a:r>
            <a:r>
              <a:rPr lang="en-US" dirty="0" smtClean="0"/>
              <a:t>- 128 µA =</a:t>
            </a:r>
            <a:r>
              <a:rPr lang="en-US" dirty="0" smtClean="0">
                <a:solidFill>
                  <a:srgbClr val="00B050"/>
                </a:solidFill>
              </a:rPr>
              <a:t> 772 µA</a:t>
            </a:r>
            <a:endParaRPr lang="en-US" dirty="0">
              <a:solidFill>
                <a:srgbClr val="00B050"/>
              </a:solidFill>
            </a:endParaRPr>
          </a:p>
        </p:txBody>
      </p:sp>
      <p:sp>
        <p:nvSpPr>
          <p:cNvPr id="26" name="TextBox 25"/>
          <p:cNvSpPr txBox="1"/>
          <p:nvPr/>
        </p:nvSpPr>
        <p:spPr>
          <a:xfrm>
            <a:off x="8875018" y="2258364"/>
            <a:ext cx="2605782" cy="923330"/>
          </a:xfrm>
          <a:prstGeom prst="rect">
            <a:avLst/>
          </a:prstGeom>
          <a:noFill/>
        </p:spPr>
        <p:txBody>
          <a:bodyPr wrap="square" rtlCol="0">
            <a:spAutoFit/>
          </a:bodyPr>
          <a:lstStyle/>
          <a:p>
            <a:r>
              <a:rPr lang="en-US" dirty="0" smtClean="0"/>
              <a:t>Select first this diode to measure near to the desired voltage:</a:t>
            </a:r>
            <a:endParaRPr lang="en-US" dirty="0"/>
          </a:p>
        </p:txBody>
      </p:sp>
      <p:sp>
        <p:nvSpPr>
          <p:cNvPr id="30" name="Rectangle 29"/>
          <p:cNvSpPr/>
          <p:nvPr/>
        </p:nvSpPr>
        <p:spPr>
          <a:xfrm>
            <a:off x="8966200" y="4148081"/>
            <a:ext cx="443532" cy="652519"/>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23" name="Picture 122"/>
          <p:cNvPicPr>
            <a:picLocks noChangeAspect="1"/>
          </p:cNvPicPr>
          <p:nvPr/>
        </p:nvPicPr>
        <p:blipFill>
          <a:blip r:embed="rId3"/>
          <a:stretch>
            <a:fillRect/>
          </a:stretch>
        </p:blipFill>
        <p:spPr>
          <a:xfrm>
            <a:off x="9276122" y="4369054"/>
            <a:ext cx="360736" cy="661350"/>
          </a:xfrm>
          <a:prstGeom prst="rect">
            <a:avLst/>
          </a:prstGeom>
        </p:spPr>
      </p:pic>
      <p:sp>
        <p:nvSpPr>
          <p:cNvPr id="125" name="Oval 124"/>
          <p:cNvSpPr/>
          <p:nvPr/>
        </p:nvSpPr>
        <p:spPr>
          <a:xfrm>
            <a:off x="8449285" y="2964032"/>
            <a:ext cx="133350" cy="109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10850095" y="5006438"/>
            <a:ext cx="821205" cy="369332"/>
          </a:xfrm>
          <a:prstGeom prst="rect">
            <a:avLst/>
          </a:prstGeom>
          <a:noFill/>
        </p:spPr>
        <p:txBody>
          <a:bodyPr wrap="square" rtlCol="0">
            <a:spAutoFit/>
          </a:bodyPr>
          <a:lstStyle/>
          <a:p>
            <a:r>
              <a:rPr lang="en-US" dirty="0" smtClean="0">
                <a:solidFill>
                  <a:srgbClr val="0070C0"/>
                </a:solidFill>
              </a:rPr>
              <a:t>= 4.1V</a:t>
            </a:r>
            <a:endParaRPr lang="en-US" dirty="0">
              <a:solidFill>
                <a:srgbClr val="0070C0"/>
              </a:solidFill>
            </a:endParaRPr>
          </a:p>
        </p:txBody>
      </p:sp>
      <p:sp>
        <p:nvSpPr>
          <p:cNvPr id="59" name="Oval 58"/>
          <p:cNvSpPr/>
          <p:nvPr/>
        </p:nvSpPr>
        <p:spPr>
          <a:xfrm>
            <a:off x="4506179" y="528451"/>
            <a:ext cx="133350" cy="10926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903784" y="5262076"/>
            <a:ext cx="3408774" cy="923330"/>
          </a:xfrm>
          <a:prstGeom prst="rect">
            <a:avLst/>
          </a:prstGeom>
          <a:noFill/>
        </p:spPr>
        <p:txBody>
          <a:bodyPr wrap="square" rtlCol="0">
            <a:spAutoFit/>
          </a:bodyPr>
          <a:lstStyle/>
          <a:p>
            <a:r>
              <a:rPr lang="en-US" dirty="0" smtClean="0"/>
              <a:t>I</a:t>
            </a:r>
            <a:r>
              <a:rPr lang="en-US" baseline="-25000" dirty="0" smtClean="0"/>
              <a:t>1</a:t>
            </a:r>
            <a:r>
              <a:rPr lang="en-US" dirty="0" smtClean="0"/>
              <a:t>= 2.5V / 1k = 2500 µA</a:t>
            </a:r>
          </a:p>
          <a:p>
            <a:r>
              <a:rPr lang="en-US" dirty="0" smtClean="0"/>
              <a:t>I</a:t>
            </a:r>
            <a:r>
              <a:rPr lang="en-US" baseline="-25000" dirty="0" smtClean="0"/>
              <a:t>3</a:t>
            </a:r>
            <a:r>
              <a:rPr lang="en-US" dirty="0" smtClean="0"/>
              <a:t>= 2.5V / 32k </a:t>
            </a:r>
            <a:r>
              <a:rPr lang="en-US" dirty="0"/>
              <a:t>= </a:t>
            </a:r>
            <a:r>
              <a:rPr lang="en-US" dirty="0" smtClean="0"/>
              <a:t>78 µA</a:t>
            </a:r>
          </a:p>
          <a:p>
            <a:r>
              <a:rPr lang="en-US" dirty="0" smtClean="0"/>
              <a:t>I</a:t>
            </a:r>
            <a:r>
              <a:rPr lang="en-US" baseline="-25000" dirty="0" smtClean="0"/>
              <a:t>2</a:t>
            </a:r>
            <a:r>
              <a:rPr lang="en-US" dirty="0" smtClean="0"/>
              <a:t>= 2500 </a:t>
            </a:r>
            <a:r>
              <a:rPr lang="en-US" dirty="0"/>
              <a:t>µA </a:t>
            </a:r>
            <a:r>
              <a:rPr lang="en-US" dirty="0" smtClean="0"/>
              <a:t>- 78 µA =</a:t>
            </a:r>
            <a:r>
              <a:rPr lang="en-US" dirty="0" smtClean="0">
                <a:solidFill>
                  <a:srgbClr val="00B050"/>
                </a:solidFill>
              </a:rPr>
              <a:t> 2422 µA</a:t>
            </a:r>
            <a:endParaRPr lang="en-US" dirty="0">
              <a:solidFill>
                <a:srgbClr val="00B050"/>
              </a:solidFill>
            </a:endParaRPr>
          </a:p>
        </p:txBody>
      </p:sp>
      <p:sp>
        <p:nvSpPr>
          <p:cNvPr id="63" name="TextBox 62"/>
          <p:cNvSpPr txBox="1"/>
          <p:nvPr/>
        </p:nvSpPr>
        <p:spPr>
          <a:xfrm>
            <a:off x="876447" y="4507184"/>
            <a:ext cx="3275324" cy="523220"/>
          </a:xfrm>
          <a:prstGeom prst="rect">
            <a:avLst/>
          </a:prstGeom>
          <a:noFill/>
        </p:spPr>
        <p:txBody>
          <a:bodyPr wrap="square" rtlCol="0">
            <a:spAutoFit/>
          </a:bodyPr>
          <a:lstStyle/>
          <a:p>
            <a:r>
              <a:rPr lang="en-US" sz="2800" dirty="0" smtClean="0"/>
              <a:t>V</a:t>
            </a:r>
            <a:r>
              <a:rPr lang="en-US" dirty="0" smtClean="0"/>
              <a:t>R1 </a:t>
            </a:r>
            <a:r>
              <a:rPr lang="en-US" sz="2000" dirty="0" smtClean="0"/>
              <a:t>= 5V – 2.5V = 2.5V</a:t>
            </a:r>
            <a:endParaRPr lang="en-US" sz="2000" dirty="0"/>
          </a:p>
        </p:txBody>
      </p:sp>
    </p:spTree>
    <p:extLst>
      <p:ext uri="{BB962C8B-B14F-4D97-AF65-F5344CB8AC3E}">
        <p14:creationId xmlns:p14="http://schemas.microsoft.com/office/powerpoint/2010/main" val="22079393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Straight Connector 59"/>
          <p:cNvCxnSpPr/>
          <p:nvPr/>
        </p:nvCxnSpPr>
        <p:spPr>
          <a:xfrm>
            <a:off x="7197079" y="3181914"/>
            <a:ext cx="2735481"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8034972" y="2786814"/>
            <a:ext cx="1892605" cy="690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8607724" y="2560603"/>
            <a:ext cx="1514902" cy="76297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chemeClr val="tx1"/>
                </a:solidFill>
              </a:rPr>
              <a:t>DS18B20</a:t>
            </a:r>
          </a:p>
          <a:p>
            <a:pPr algn="r"/>
            <a:r>
              <a:rPr lang="en-US" dirty="0" smtClean="0">
                <a:solidFill>
                  <a:schemeClr val="tx1"/>
                </a:solidFill>
              </a:rPr>
              <a:t>Temperature sensor</a:t>
            </a:r>
            <a:endParaRPr lang="en-US" dirty="0">
              <a:solidFill>
                <a:schemeClr val="tx1"/>
              </a:solidFill>
            </a:endParaRPr>
          </a:p>
        </p:txBody>
      </p:sp>
      <p:cxnSp>
        <p:nvCxnSpPr>
          <p:cNvPr id="62" name="Straight Connector 61"/>
          <p:cNvCxnSpPr>
            <a:endCxn id="61" idx="2"/>
          </p:cNvCxnSpPr>
          <p:nvPr/>
        </p:nvCxnSpPr>
        <p:spPr>
          <a:xfrm flipV="1">
            <a:off x="9350710" y="3323573"/>
            <a:ext cx="14465" cy="20801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5667188" y="2566323"/>
            <a:ext cx="1514902" cy="236106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smtClean="0">
                <a:solidFill>
                  <a:schemeClr val="tx1"/>
                </a:solidFill>
              </a:rPr>
              <a:t>Arduino MEGA</a:t>
            </a:r>
            <a:endParaRPr lang="en-US" b="1" dirty="0">
              <a:solidFill>
                <a:schemeClr val="tx1"/>
              </a:solidFill>
            </a:endParaRPr>
          </a:p>
        </p:txBody>
      </p:sp>
      <p:sp>
        <p:nvSpPr>
          <p:cNvPr id="5" name="TextBox 4"/>
          <p:cNvSpPr txBox="1"/>
          <p:nvPr/>
        </p:nvSpPr>
        <p:spPr>
          <a:xfrm>
            <a:off x="961076" y="1640197"/>
            <a:ext cx="2675105" cy="369332"/>
          </a:xfrm>
          <a:prstGeom prst="rect">
            <a:avLst/>
          </a:prstGeom>
          <a:noFill/>
        </p:spPr>
        <p:txBody>
          <a:bodyPr wrap="square" rtlCol="0">
            <a:spAutoFit/>
          </a:bodyPr>
          <a:lstStyle/>
          <a:p>
            <a:r>
              <a:rPr lang="en-US" dirty="0" smtClean="0"/>
              <a:t>batVoltage = 14.6 - 10.0 V</a:t>
            </a:r>
            <a:endParaRPr lang="en-US" dirty="0"/>
          </a:p>
        </p:txBody>
      </p:sp>
      <p:cxnSp>
        <p:nvCxnSpPr>
          <p:cNvPr id="7" name="Elbow Connector 6"/>
          <p:cNvCxnSpPr>
            <a:stCxn id="5" idx="3"/>
            <a:endCxn id="33" idx="0"/>
          </p:cNvCxnSpPr>
          <p:nvPr/>
        </p:nvCxnSpPr>
        <p:spPr>
          <a:xfrm>
            <a:off x="3636181" y="1824863"/>
            <a:ext cx="2802923" cy="755320"/>
          </a:xfrm>
          <a:prstGeom prst="bentConnector2">
            <a:avLst/>
          </a:prstGeom>
          <a:ln w="41275">
            <a:solidFill>
              <a:srgbClr val="FF0000"/>
            </a:solidFill>
            <a:headEnd w="lg" len="lg"/>
            <a:tailEnd type="non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6200000">
            <a:off x="3676923" y="2587091"/>
            <a:ext cx="809224" cy="369332"/>
          </a:xfrm>
          <a:prstGeom prst="rect">
            <a:avLst/>
          </a:prstGeom>
          <a:noFill/>
          <a:ln w="19050">
            <a:solidFill>
              <a:schemeClr val="accent1">
                <a:shade val="50000"/>
              </a:schemeClr>
            </a:solidFill>
          </a:ln>
        </p:spPr>
        <p:txBody>
          <a:bodyPr wrap="square" rtlCol="0">
            <a:spAutoFit/>
          </a:bodyPr>
          <a:lstStyle/>
          <a:p>
            <a:pPr algn="ctr"/>
            <a:r>
              <a:rPr lang="en-US" dirty="0" smtClean="0"/>
              <a:t>R2</a:t>
            </a:r>
            <a:endParaRPr lang="en-US" dirty="0"/>
          </a:p>
        </p:txBody>
      </p:sp>
      <p:sp>
        <p:nvSpPr>
          <p:cNvPr id="12" name="TextBox 11"/>
          <p:cNvSpPr txBox="1"/>
          <p:nvPr/>
        </p:nvSpPr>
        <p:spPr>
          <a:xfrm rot="16200000">
            <a:off x="3666971" y="4208370"/>
            <a:ext cx="809224" cy="369332"/>
          </a:xfrm>
          <a:prstGeom prst="rect">
            <a:avLst/>
          </a:prstGeom>
          <a:noFill/>
          <a:ln w="19050">
            <a:solidFill>
              <a:schemeClr val="accent1">
                <a:shade val="50000"/>
              </a:schemeClr>
            </a:solidFill>
          </a:ln>
        </p:spPr>
        <p:txBody>
          <a:bodyPr wrap="square" rtlCol="0">
            <a:spAutoFit/>
          </a:bodyPr>
          <a:lstStyle/>
          <a:p>
            <a:pPr algn="ctr"/>
            <a:r>
              <a:rPr lang="en-US" dirty="0" smtClean="0"/>
              <a:t>R3</a:t>
            </a:r>
            <a:endParaRPr lang="en-US" dirty="0"/>
          </a:p>
        </p:txBody>
      </p:sp>
      <p:sp>
        <p:nvSpPr>
          <p:cNvPr id="13" name="TextBox 12"/>
          <p:cNvSpPr txBox="1"/>
          <p:nvPr/>
        </p:nvSpPr>
        <p:spPr>
          <a:xfrm>
            <a:off x="5996085" y="4558054"/>
            <a:ext cx="816335" cy="369332"/>
          </a:xfrm>
          <a:prstGeom prst="rect">
            <a:avLst/>
          </a:prstGeom>
          <a:noFill/>
        </p:spPr>
        <p:txBody>
          <a:bodyPr wrap="square" rtlCol="0">
            <a:spAutoFit/>
          </a:bodyPr>
          <a:lstStyle/>
          <a:p>
            <a:pPr algn="ctr"/>
            <a:r>
              <a:rPr lang="en-US" dirty="0" smtClean="0"/>
              <a:t>GND</a:t>
            </a:r>
            <a:endParaRPr lang="en-US" dirty="0"/>
          </a:p>
        </p:txBody>
      </p:sp>
      <p:cxnSp>
        <p:nvCxnSpPr>
          <p:cNvPr id="14" name="Elbow Connector 13"/>
          <p:cNvCxnSpPr>
            <a:endCxn id="13" idx="2"/>
          </p:cNvCxnSpPr>
          <p:nvPr/>
        </p:nvCxnSpPr>
        <p:spPr>
          <a:xfrm flipV="1">
            <a:off x="3420281" y="4927386"/>
            <a:ext cx="2983972" cy="438740"/>
          </a:xfrm>
          <a:prstGeom prst="bentConnector2">
            <a:avLst/>
          </a:prstGeom>
          <a:ln w="41275">
            <a:solidFill>
              <a:schemeClr val="tx1"/>
            </a:solidFill>
            <a:headEnd w="lg" len="lg"/>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2" idx="1"/>
          </p:cNvCxnSpPr>
          <p:nvPr/>
        </p:nvCxnSpPr>
        <p:spPr>
          <a:xfrm flipH="1">
            <a:off x="4071200" y="4797648"/>
            <a:ext cx="383" cy="55139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1" idx="1"/>
            <a:endCxn id="12" idx="3"/>
          </p:cNvCxnSpPr>
          <p:nvPr/>
        </p:nvCxnSpPr>
        <p:spPr>
          <a:xfrm flipH="1">
            <a:off x="4071583" y="3176369"/>
            <a:ext cx="9952" cy="81205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28" idx="1"/>
          </p:cNvCxnSpPr>
          <p:nvPr/>
        </p:nvCxnSpPr>
        <p:spPr>
          <a:xfrm>
            <a:off x="4081535" y="3513959"/>
            <a:ext cx="1585653"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667188" y="3329293"/>
            <a:ext cx="476250" cy="369332"/>
          </a:xfrm>
          <a:prstGeom prst="rect">
            <a:avLst/>
          </a:prstGeom>
          <a:noFill/>
        </p:spPr>
        <p:txBody>
          <a:bodyPr wrap="square" rtlCol="0">
            <a:spAutoFit/>
          </a:bodyPr>
          <a:lstStyle/>
          <a:p>
            <a:r>
              <a:rPr lang="en-US" dirty="0" smtClean="0"/>
              <a:t>A0</a:t>
            </a:r>
            <a:endParaRPr lang="en-US" dirty="0"/>
          </a:p>
        </p:txBody>
      </p:sp>
      <p:sp>
        <p:nvSpPr>
          <p:cNvPr id="33" name="TextBox 32"/>
          <p:cNvSpPr txBox="1"/>
          <p:nvPr/>
        </p:nvSpPr>
        <p:spPr>
          <a:xfrm>
            <a:off x="6182368" y="2580183"/>
            <a:ext cx="513471" cy="369332"/>
          </a:xfrm>
          <a:prstGeom prst="rect">
            <a:avLst/>
          </a:prstGeom>
          <a:noFill/>
        </p:spPr>
        <p:txBody>
          <a:bodyPr wrap="square" rtlCol="0">
            <a:spAutoFit/>
          </a:bodyPr>
          <a:lstStyle/>
          <a:p>
            <a:r>
              <a:rPr lang="en-US" dirty="0" smtClean="0"/>
              <a:t>Vin</a:t>
            </a:r>
            <a:endParaRPr lang="en-US" dirty="0"/>
          </a:p>
        </p:txBody>
      </p:sp>
      <p:sp>
        <p:nvSpPr>
          <p:cNvPr id="34" name="TextBox 33"/>
          <p:cNvSpPr txBox="1"/>
          <p:nvPr/>
        </p:nvSpPr>
        <p:spPr>
          <a:xfrm>
            <a:off x="3349612" y="4365249"/>
            <a:ext cx="539867" cy="369332"/>
          </a:xfrm>
          <a:prstGeom prst="rect">
            <a:avLst/>
          </a:prstGeom>
          <a:noFill/>
        </p:spPr>
        <p:txBody>
          <a:bodyPr wrap="square" rtlCol="0">
            <a:spAutoFit/>
          </a:bodyPr>
          <a:lstStyle/>
          <a:p>
            <a:r>
              <a:rPr lang="en-US" dirty="0" smtClean="0"/>
              <a:t>20k</a:t>
            </a:r>
            <a:endParaRPr lang="en-US" dirty="0"/>
          </a:p>
        </p:txBody>
      </p:sp>
      <p:sp>
        <p:nvSpPr>
          <p:cNvPr id="35" name="TextBox 34"/>
          <p:cNvSpPr txBox="1"/>
          <p:nvPr/>
        </p:nvSpPr>
        <p:spPr>
          <a:xfrm>
            <a:off x="3350483" y="2587091"/>
            <a:ext cx="539867" cy="369332"/>
          </a:xfrm>
          <a:prstGeom prst="rect">
            <a:avLst/>
          </a:prstGeom>
          <a:noFill/>
        </p:spPr>
        <p:txBody>
          <a:bodyPr wrap="square" rtlCol="0">
            <a:spAutoFit/>
          </a:bodyPr>
          <a:lstStyle/>
          <a:p>
            <a:r>
              <a:rPr lang="en-US" dirty="0" smtClean="0"/>
              <a:t>51k</a:t>
            </a:r>
            <a:endParaRPr lang="en-US" dirty="0"/>
          </a:p>
        </p:txBody>
      </p:sp>
      <p:cxnSp>
        <p:nvCxnSpPr>
          <p:cNvPr id="46" name="Straight Connector 45"/>
          <p:cNvCxnSpPr/>
          <p:nvPr/>
        </p:nvCxnSpPr>
        <p:spPr>
          <a:xfrm>
            <a:off x="4620765" y="4353501"/>
            <a:ext cx="48267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4623536" y="4480429"/>
            <a:ext cx="4703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4883864" y="3513960"/>
            <a:ext cx="3198" cy="83232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4871164" y="4497873"/>
            <a:ext cx="3198" cy="8597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937143" y="4690537"/>
            <a:ext cx="1205376" cy="646331"/>
          </a:xfrm>
          <a:prstGeom prst="rect">
            <a:avLst/>
          </a:prstGeom>
          <a:noFill/>
        </p:spPr>
        <p:txBody>
          <a:bodyPr wrap="square" rtlCol="0">
            <a:spAutoFit/>
          </a:bodyPr>
          <a:lstStyle/>
          <a:p>
            <a:r>
              <a:rPr lang="en-US" dirty="0" smtClean="0"/>
              <a:t>100n</a:t>
            </a:r>
          </a:p>
          <a:p>
            <a:r>
              <a:rPr lang="en-US" dirty="0" smtClean="0"/>
              <a:t>(ceramic)</a:t>
            </a:r>
            <a:endParaRPr lang="en-US" dirty="0"/>
          </a:p>
        </p:txBody>
      </p:sp>
      <p:cxnSp>
        <p:nvCxnSpPr>
          <p:cNvPr id="87" name="Straight Connector 86"/>
          <p:cNvCxnSpPr/>
          <p:nvPr/>
        </p:nvCxnSpPr>
        <p:spPr>
          <a:xfrm>
            <a:off x="3177782" y="5490151"/>
            <a:ext cx="4826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346712" y="5665545"/>
            <a:ext cx="144101"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H="1" flipV="1">
            <a:off x="3442506" y="5349046"/>
            <a:ext cx="2045" cy="1582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3274661" y="5576034"/>
            <a:ext cx="313895" cy="181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6" name="Oval 105"/>
          <p:cNvSpPr/>
          <p:nvPr/>
        </p:nvSpPr>
        <p:spPr>
          <a:xfrm>
            <a:off x="3997192" y="3447540"/>
            <a:ext cx="133350" cy="109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4807686" y="3470463"/>
            <a:ext cx="133350" cy="109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3997192" y="5286899"/>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0" name="Oval 109"/>
          <p:cNvSpPr/>
          <p:nvPr/>
        </p:nvSpPr>
        <p:spPr>
          <a:xfrm>
            <a:off x="4807686" y="5312480"/>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1" name="Oval 110"/>
          <p:cNvSpPr/>
          <p:nvPr/>
        </p:nvSpPr>
        <p:spPr>
          <a:xfrm>
            <a:off x="6341820" y="5294415"/>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0" name="Straight Connector 119"/>
          <p:cNvCxnSpPr>
            <a:stCxn id="11" idx="3"/>
          </p:cNvCxnSpPr>
          <p:nvPr/>
        </p:nvCxnSpPr>
        <p:spPr>
          <a:xfrm flipV="1">
            <a:off x="4081535" y="1824863"/>
            <a:ext cx="0" cy="5422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0" name="Isosceles Triangle 139"/>
          <p:cNvSpPr/>
          <p:nvPr/>
        </p:nvSpPr>
        <p:spPr>
          <a:xfrm rot="5400000">
            <a:off x="3470769" y="1715006"/>
            <a:ext cx="247650" cy="207563"/>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p:cNvSpPr txBox="1"/>
          <p:nvPr/>
        </p:nvSpPr>
        <p:spPr>
          <a:xfrm>
            <a:off x="6392483" y="4081976"/>
            <a:ext cx="743238" cy="369332"/>
          </a:xfrm>
          <a:prstGeom prst="rect">
            <a:avLst/>
          </a:prstGeom>
          <a:noFill/>
        </p:spPr>
        <p:txBody>
          <a:bodyPr wrap="square" rtlCol="0">
            <a:spAutoFit/>
          </a:bodyPr>
          <a:lstStyle/>
          <a:p>
            <a:pPr algn="r"/>
            <a:r>
              <a:rPr lang="en-US" dirty="0" smtClean="0"/>
              <a:t>AREF</a:t>
            </a:r>
            <a:endParaRPr lang="en-US" dirty="0"/>
          </a:p>
        </p:txBody>
      </p:sp>
      <p:cxnSp>
        <p:nvCxnSpPr>
          <p:cNvPr id="89" name="Straight Connector 88"/>
          <p:cNvCxnSpPr>
            <a:endCxn id="98" idx="3"/>
          </p:cNvCxnSpPr>
          <p:nvPr/>
        </p:nvCxnSpPr>
        <p:spPr>
          <a:xfrm flipV="1">
            <a:off x="8024641" y="4799974"/>
            <a:ext cx="1717" cy="5830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flipV="1">
            <a:off x="6415158" y="5369918"/>
            <a:ext cx="2950017" cy="262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7199058" y="2784644"/>
            <a:ext cx="835914" cy="441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flipV="1">
            <a:off x="7172609" y="4269131"/>
            <a:ext cx="868586" cy="195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98" name="Isosceles Triangle 97"/>
          <p:cNvSpPr/>
          <p:nvPr/>
        </p:nvSpPr>
        <p:spPr>
          <a:xfrm>
            <a:off x="7841692" y="4559698"/>
            <a:ext cx="369332" cy="2402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9" name="Straight Connector 98"/>
          <p:cNvCxnSpPr/>
          <p:nvPr/>
        </p:nvCxnSpPr>
        <p:spPr>
          <a:xfrm flipH="1">
            <a:off x="7841693" y="4559697"/>
            <a:ext cx="369331" cy="1"/>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a:off x="8203926" y="4474369"/>
            <a:ext cx="43986" cy="86037"/>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a:off x="7804990" y="4548483"/>
            <a:ext cx="43986" cy="86037"/>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stCxn id="96" idx="1"/>
            <a:endCxn id="98" idx="0"/>
          </p:cNvCxnSpPr>
          <p:nvPr/>
        </p:nvCxnSpPr>
        <p:spPr>
          <a:xfrm flipH="1">
            <a:off x="8026358" y="3886892"/>
            <a:ext cx="2391" cy="672806"/>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8188094" y="3493691"/>
            <a:ext cx="704834" cy="369332"/>
          </a:xfrm>
          <a:prstGeom prst="rect">
            <a:avLst/>
          </a:prstGeom>
          <a:noFill/>
        </p:spPr>
        <p:txBody>
          <a:bodyPr wrap="square" rtlCol="0">
            <a:spAutoFit/>
          </a:bodyPr>
          <a:lstStyle/>
          <a:p>
            <a:r>
              <a:rPr lang="en-US" dirty="0" smtClean="0"/>
              <a:t>1k</a:t>
            </a:r>
            <a:endParaRPr lang="en-US" dirty="0"/>
          </a:p>
        </p:txBody>
      </p:sp>
      <p:cxnSp>
        <p:nvCxnSpPr>
          <p:cNvPr id="119" name="Straight Connector 118"/>
          <p:cNvCxnSpPr>
            <a:stCxn id="96" idx="3"/>
          </p:cNvCxnSpPr>
          <p:nvPr/>
        </p:nvCxnSpPr>
        <p:spPr>
          <a:xfrm flipV="1">
            <a:off x="8028749" y="2764849"/>
            <a:ext cx="6223" cy="3128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6477520" y="2609409"/>
            <a:ext cx="743238" cy="369332"/>
          </a:xfrm>
          <a:prstGeom prst="rect">
            <a:avLst/>
          </a:prstGeom>
          <a:noFill/>
        </p:spPr>
        <p:txBody>
          <a:bodyPr wrap="square" rtlCol="0">
            <a:spAutoFit/>
          </a:bodyPr>
          <a:lstStyle/>
          <a:p>
            <a:pPr algn="r"/>
            <a:r>
              <a:rPr lang="en-US" dirty="0" smtClean="0"/>
              <a:t>+5V</a:t>
            </a:r>
            <a:endParaRPr lang="en-US" dirty="0"/>
          </a:p>
        </p:txBody>
      </p:sp>
      <p:sp>
        <p:nvSpPr>
          <p:cNvPr id="125" name="Oval 124"/>
          <p:cNvSpPr/>
          <p:nvPr/>
        </p:nvSpPr>
        <p:spPr>
          <a:xfrm>
            <a:off x="7957966" y="4219627"/>
            <a:ext cx="133350" cy="109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p:cNvSpPr txBox="1"/>
          <p:nvPr/>
        </p:nvSpPr>
        <p:spPr>
          <a:xfrm rot="16200000">
            <a:off x="7624137" y="3297614"/>
            <a:ext cx="809224" cy="369332"/>
          </a:xfrm>
          <a:prstGeom prst="rect">
            <a:avLst/>
          </a:prstGeom>
          <a:solidFill>
            <a:schemeClr val="bg1"/>
          </a:solidFill>
          <a:ln w="19050">
            <a:solidFill>
              <a:schemeClr val="accent1">
                <a:shade val="50000"/>
              </a:schemeClr>
            </a:solidFill>
          </a:ln>
        </p:spPr>
        <p:txBody>
          <a:bodyPr wrap="square" rtlCol="0">
            <a:spAutoFit/>
          </a:bodyPr>
          <a:lstStyle/>
          <a:p>
            <a:pPr algn="ctr"/>
            <a:r>
              <a:rPr lang="en-US" dirty="0" smtClean="0"/>
              <a:t>R1</a:t>
            </a:r>
            <a:endParaRPr lang="en-US" dirty="0"/>
          </a:p>
        </p:txBody>
      </p:sp>
      <p:sp>
        <p:nvSpPr>
          <p:cNvPr id="68" name="Oval 67"/>
          <p:cNvSpPr/>
          <p:nvPr/>
        </p:nvSpPr>
        <p:spPr>
          <a:xfrm>
            <a:off x="7957966" y="5334525"/>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9" name="Rectangle 68"/>
          <p:cNvSpPr/>
          <p:nvPr/>
        </p:nvSpPr>
        <p:spPr>
          <a:xfrm>
            <a:off x="8272530" y="4451308"/>
            <a:ext cx="2156360" cy="646331"/>
          </a:xfrm>
          <a:prstGeom prst="rect">
            <a:avLst/>
          </a:prstGeom>
        </p:spPr>
        <p:txBody>
          <a:bodyPr wrap="none">
            <a:spAutoFit/>
          </a:bodyPr>
          <a:lstStyle/>
          <a:p>
            <a:r>
              <a:rPr lang="en-US" dirty="0" smtClean="0">
                <a:solidFill>
                  <a:srgbClr val="0070C0"/>
                </a:solidFill>
                <a:latin typeface="Verdana" panose="020B0604030504040204" pitchFamily="34" charset="0"/>
              </a:rPr>
              <a:t>LM4040 AIZ -4.1</a:t>
            </a:r>
            <a:br>
              <a:rPr lang="en-US" dirty="0" smtClean="0">
                <a:solidFill>
                  <a:srgbClr val="0070C0"/>
                </a:solidFill>
                <a:latin typeface="Verdana" panose="020B0604030504040204" pitchFamily="34" charset="0"/>
              </a:rPr>
            </a:br>
            <a:r>
              <a:rPr lang="en-US" dirty="0" smtClean="0">
                <a:solidFill>
                  <a:srgbClr val="0070C0"/>
                </a:solidFill>
                <a:latin typeface="Verdana" panose="020B0604030504040204" pitchFamily="34" charset="0"/>
              </a:rPr>
              <a:t>(</a:t>
            </a:r>
            <a:r>
              <a:rPr lang="en-US" dirty="0" smtClean="0">
                <a:solidFill>
                  <a:srgbClr val="0070C0"/>
                </a:solidFill>
              </a:rPr>
              <a:t>4.096 </a:t>
            </a:r>
            <a:r>
              <a:rPr lang="en-US" dirty="0">
                <a:solidFill>
                  <a:srgbClr val="0070C0"/>
                </a:solidFill>
              </a:rPr>
              <a:t>V +/- 0.1</a:t>
            </a:r>
            <a:r>
              <a:rPr lang="en-US" dirty="0" smtClean="0">
                <a:solidFill>
                  <a:srgbClr val="0070C0"/>
                </a:solidFill>
              </a:rPr>
              <a:t>%)</a:t>
            </a:r>
            <a:endParaRPr lang="en-US" dirty="0">
              <a:solidFill>
                <a:srgbClr val="0070C0"/>
              </a:solidFill>
            </a:endParaRPr>
          </a:p>
        </p:txBody>
      </p:sp>
      <p:sp>
        <p:nvSpPr>
          <p:cNvPr id="53" name="TextBox 52"/>
          <p:cNvSpPr txBox="1"/>
          <p:nvPr/>
        </p:nvSpPr>
        <p:spPr>
          <a:xfrm>
            <a:off x="6768888" y="2971315"/>
            <a:ext cx="476250" cy="369332"/>
          </a:xfrm>
          <a:prstGeom prst="rect">
            <a:avLst/>
          </a:prstGeom>
          <a:noFill/>
        </p:spPr>
        <p:txBody>
          <a:bodyPr wrap="square" rtlCol="0">
            <a:spAutoFit/>
          </a:bodyPr>
          <a:lstStyle/>
          <a:p>
            <a:r>
              <a:rPr lang="en-US" dirty="0"/>
              <a:t>D</a:t>
            </a:r>
            <a:r>
              <a:rPr lang="en-US" dirty="0" smtClean="0"/>
              <a:t>2</a:t>
            </a:r>
            <a:endParaRPr lang="en-US" dirty="0"/>
          </a:p>
        </p:txBody>
      </p:sp>
      <p:sp>
        <p:nvSpPr>
          <p:cNvPr id="55" name="Oval 54"/>
          <p:cNvSpPr/>
          <p:nvPr/>
        </p:nvSpPr>
        <p:spPr>
          <a:xfrm>
            <a:off x="7964415" y="2739091"/>
            <a:ext cx="133350" cy="10926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4014860" y="1770231"/>
            <a:ext cx="133350" cy="10926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887426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12313" y="2265314"/>
            <a:ext cx="9839325" cy="4429125"/>
          </a:xfrm>
          <a:prstGeom prst="rect">
            <a:avLst/>
          </a:prstGeom>
        </p:spPr>
      </p:pic>
      <p:sp>
        <p:nvSpPr>
          <p:cNvPr id="5" name="TextBox 4"/>
          <p:cNvSpPr txBox="1"/>
          <p:nvPr/>
        </p:nvSpPr>
        <p:spPr>
          <a:xfrm>
            <a:off x="382137" y="0"/>
            <a:ext cx="11054686" cy="2308324"/>
          </a:xfrm>
          <a:prstGeom prst="rect">
            <a:avLst/>
          </a:prstGeom>
          <a:noFill/>
        </p:spPr>
        <p:txBody>
          <a:bodyPr wrap="square" rtlCol="0">
            <a:spAutoFit/>
          </a:bodyPr>
          <a:lstStyle/>
          <a:p>
            <a:r>
              <a:rPr lang="en-US" sz="1600" dirty="0" smtClean="0"/>
              <a:t>Here is my approach:</a:t>
            </a:r>
          </a:p>
          <a:p>
            <a:r>
              <a:rPr lang="en-US" sz="1600" dirty="0" smtClean="0"/>
              <a:t>The battery discharge curve depending on a lot of parameters (temperature, chemistry, charge &amp; discharge rates etc.) </a:t>
            </a:r>
          </a:p>
          <a:p>
            <a:r>
              <a:rPr lang="en-US" sz="1600" dirty="0" smtClean="0"/>
              <a:t>The most significant from my point of view is the temperature, which can be relatively easily and accurately involved in capacity calculation as well.</a:t>
            </a:r>
            <a:endParaRPr lang="en-US" sz="1600" dirty="0"/>
          </a:p>
          <a:p>
            <a:r>
              <a:rPr lang="en-US" sz="1600" dirty="0" smtClean="0"/>
              <a:t>So first of all everybody, who will follow the next steps, have to have the discharge curve for his own battery and correct the figures accordingly to avoid any error.</a:t>
            </a:r>
          </a:p>
          <a:p>
            <a:r>
              <a:rPr lang="en-US" sz="1600" dirty="0" smtClean="0"/>
              <a:t>Take the curve and specific temperature, split in three or more sections. Take and values manually and fetch in tables.</a:t>
            </a:r>
          </a:p>
          <a:p>
            <a:r>
              <a:rPr lang="en-US" sz="1600" dirty="0" smtClean="0"/>
              <a:t>Do the regression (insert trend line) with a software (Excel etc.) and make the equation for the curve visible on the graph.</a:t>
            </a:r>
          </a:p>
          <a:p>
            <a:r>
              <a:rPr lang="en-US" sz="1600" dirty="0" smtClean="0"/>
              <a:t>Hardcode the rages and equation in the script. Measure the temperature and pass in the </a:t>
            </a:r>
            <a:r>
              <a:rPr lang="en-US" sz="1600" dirty="0"/>
              <a:t>f</a:t>
            </a:r>
            <a:r>
              <a:rPr lang="en-US" sz="1600" dirty="0" smtClean="0"/>
              <a:t>unction.</a:t>
            </a:r>
            <a:endParaRPr lang="en-US" sz="1600" dirty="0"/>
          </a:p>
        </p:txBody>
      </p:sp>
    </p:spTree>
    <p:extLst>
      <p:ext uri="{BB962C8B-B14F-4D97-AF65-F5344CB8AC3E}">
        <p14:creationId xmlns:p14="http://schemas.microsoft.com/office/powerpoint/2010/main" val="231848285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387107" y="2339428"/>
            <a:ext cx="1514902" cy="236106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smtClean="0">
                <a:solidFill>
                  <a:schemeClr val="tx1"/>
                </a:solidFill>
              </a:rPr>
              <a:t>Arduino MEGA</a:t>
            </a:r>
            <a:endParaRPr lang="en-US" b="1" dirty="0">
              <a:solidFill>
                <a:schemeClr val="tx1"/>
              </a:solidFill>
            </a:endParaRPr>
          </a:p>
        </p:txBody>
      </p:sp>
      <p:sp>
        <p:nvSpPr>
          <p:cNvPr id="5" name="TextBox 4"/>
          <p:cNvSpPr txBox="1"/>
          <p:nvPr/>
        </p:nvSpPr>
        <p:spPr>
          <a:xfrm>
            <a:off x="1680995" y="1413302"/>
            <a:ext cx="2675105" cy="369332"/>
          </a:xfrm>
          <a:prstGeom prst="rect">
            <a:avLst/>
          </a:prstGeom>
          <a:noFill/>
        </p:spPr>
        <p:txBody>
          <a:bodyPr wrap="square" rtlCol="0">
            <a:spAutoFit/>
          </a:bodyPr>
          <a:lstStyle/>
          <a:p>
            <a:r>
              <a:rPr lang="en-US" dirty="0" smtClean="0"/>
              <a:t>batVoltage = 14.6 - 10 V</a:t>
            </a:r>
            <a:endParaRPr lang="en-US" dirty="0"/>
          </a:p>
        </p:txBody>
      </p:sp>
      <p:cxnSp>
        <p:nvCxnSpPr>
          <p:cNvPr id="7" name="Elbow Connector 6"/>
          <p:cNvCxnSpPr>
            <a:stCxn id="5" idx="3"/>
            <a:endCxn id="62" idx="0"/>
          </p:cNvCxnSpPr>
          <p:nvPr/>
        </p:nvCxnSpPr>
        <p:spPr>
          <a:xfrm>
            <a:off x="4356100" y="1597968"/>
            <a:ext cx="5441694" cy="750075"/>
          </a:xfrm>
          <a:prstGeom prst="bentConnector2">
            <a:avLst/>
          </a:prstGeom>
          <a:ln w="41275">
            <a:solidFill>
              <a:srgbClr val="FF0000"/>
            </a:solidFill>
            <a:headEnd w="lg" len="lg"/>
            <a:tailEnd type="non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6200000">
            <a:off x="4396842" y="2360196"/>
            <a:ext cx="809224" cy="369332"/>
          </a:xfrm>
          <a:prstGeom prst="rect">
            <a:avLst/>
          </a:prstGeom>
          <a:noFill/>
          <a:ln w="19050">
            <a:solidFill>
              <a:schemeClr val="accent1">
                <a:shade val="50000"/>
              </a:schemeClr>
            </a:solidFill>
          </a:ln>
        </p:spPr>
        <p:txBody>
          <a:bodyPr wrap="square" rtlCol="0">
            <a:spAutoFit/>
          </a:bodyPr>
          <a:lstStyle/>
          <a:p>
            <a:pPr algn="ctr"/>
            <a:r>
              <a:rPr lang="en-US" dirty="0" smtClean="0"/>
              <a:t>R2</a:t>
            </a:r>
            <a:endParaRPr lang="en-US" dirty="0"/>
          </a:p>
        </p:txBody>
      </p:sp>
      <p:sp>
        <p:nvSpPr>
          <p:cNvPr id="12" name="TextBox 11"/>
          <p:cNvSpPr txBox="1"/>
          <p:nvPr/>
        </p:nvSpPr>
        <p:spPr>
          <a:xfrm rot="16200000">
            <a:off x="4386890" y="3981475"/>
            <a:ext cx="809224" cy="369332"/>
          </a:xfrm>
          <a:prstGeom prst="rect">
            <a:avLst/>
          </a:prstGeom>
          <a:noFill/>
          <a:ln w="19050">
            <a:solidFill>
              <a:schemeClr val="accent1">
                <a:shade val="50000"/>
              </a:schemeClr>
            </a:solidFill>
          </a:ln>
        </p:spPr>
        <p:txBody>
          <a:bodyPr wrap="square" rtlCol="0">
            <a:spAutoFit/>
          </a:bodyPr>
          <a:lstStyle/>
          <a:p>
            <a:pPr algn="ctr"/>
            <a:r>
              <a:rPr lang="en-US" dirty="0" smtClean="0"/>
              <a:t>R1</a:t>
            </a:r>
            <a:endParaRPr lang="en-US" dirty="0"/>
          </a:p>
        </p:txBody>
      </p:sp>
      <p:sp>
        <p:nvSpPr>
          <p:cNvPr id="13" name="TextBox 12"/>
          <p:cNvSpPr txBox="1"/>
          <p:nvPr/>
        </p:nvSpPr>
        <p:spPr>
          <a:xfrm>
            <a:off x="6716004" y="4331159"/>
            <a:ext cx="816335" cy="369332"/>
          </a:xfrm>
          <a:prstGeom prst="rect">
            <a:avLst/>
          </a:prstGeom>
          <a:noFill/>
        </p:spPr>
        <p:txBody>
          <a:bodyPr wrap="square" rtlCol="0">
            <a:spAutoFit/>
          </a:bodyPr>
          <a:lstStyle/>
          <a:p>
            <a:pPr algn="ctr"/>
            <a:r>
              <a:rPr lang="en-US" dirty="0" smtClean="0"/>
              <a:t>GND</a:t>
            </a:r>
            <a:endParaRPr lang="en-US" dirty="0"/>
          </a:p>
        </p:txBody>
      </p:sp>
      <p:cxnSp>
        <p:nvCxnSpPr>
          <p:cNvPr id="14" name="Elbow Connector 13"/>
          <p:cNvCxnSpPr>
            <a:endCxn id="13" idx="2"/>
          </p:cNvCxnSpPr>
          <p:nvPr/>
        </p:nvCxnSpPr>
        <p:spPr>
          <a:xfrm flipV="1">
            <a:off x="4140200" y="4700491"/>
            <a:ext cx="2983972" cy="438740"/>
          </a:xfrm>
          <a:prstGeom prst="bentConnector2">
            <a:avLst/>
          </a:prstGeom>
          <a:ln w="41275">
            <a:solidFill>
              <a:schemeClr val="tx1"/>
            </a:solidFill>
            <a:headEnd w="lg" len="lg"/>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2" idx="1"/>
          </p:cNvCxnSpPr>
          <p:nvPr/>
        </p:nvCxnSpPr>
        <p:spPr>
          <a:xfrm flipH="1">
            <a:off x="4791119" y="4570753"/>
            <a:ext cx="383" cy="55139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1" idx="1"/>
            <a:endCxn id="12" idx="3"/>
          </p:cNvCxnSpPr>
          <p:nvPr/>
        </p:nvCxnSpPr>
        <p:spPr>
          <a:xfrm flipH="1">
            <a:off x="4791502" y="2949474"/>
            <a:ext cx="9952" cy="81205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28" idx="1"/>
          </p:cNvCxnSpPr>
          <p:nvPr/>
        </p:nvCxnSpPr>
        <p:spPr>
          <a:xfrm>
            <a:off x="4801454" y="3287064"/>
            <a:ext cx="1585653"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387107" y="3102398"/>
            <a:ext cx="476250" cy="369332"/>
          </a:xfrm>
          <a:prstGeom prst="rect">
            <a:avLst/>
          </a:prstGeom>
          <a:noFill/>
        </p:spPr>
        <p:txBody>
          <a:bodyPr wrap="square" rtlCol="0">
            <a:spAutoFit/>
          </a:bodyPr>
          <a:lstStyle/>
          <a:p>
            <a:r>
              <a:rPr lang="en-US" dirty="0" smtClean="0"/>
              <a:t>A0</a:t>
            </a:r>
            <a:endParaRPr lang="en-US" dirty="0"/>
          </a:p>
        </p:txBody>
      </p:sp>
      <p:sp>
        <p:nvSpPr>
          <p:cNvPr id="29" name="TextBox 28"/>
          <p:cNvSpPr txBox="1"/>
          <p:nvPr/>
        </p:nvSpPr>
        <p:spPr>
          <a:xfrm>
            <a:off x="3504368" y="3767655"/>
            <a:ext cx="1102468" cy="523220"/>
          </a:xfrm>
          <a:prstGeom prst="rect">
            <a:avLst/>
          </a:prstGeom>
          <a:noFill/>
        </p:spPr>
        <p:txBody>
          <a:bodyPr wrap="square" rtlCol="0">
            <a:spAutoFit/>
          </a:bodyPr>
          <a:lstStyle/>
          <a:p>
            <a:r>
              <a:rPr lang="en-US" sz="2800" dirty="0" smtClean="0"/>
              <a:t>A0</a:t>
            </a:r>
            <a:r>
              <a:rPr lang="en-US" dirty="0" smtClean="0"/>
              <a:t>volt</a:t>
            </a:r>
            <a:endParaRPr lang="en-US" dirty="0"/>
          </a:p>
        </p:txBody>
      </p:sp>
      <p:sp>
        <p:nvSpPr>
          <p:cNvPr id="33" name="TextBox 32"/>
          <p:cNvSpPr txBox="1"/>
          <p:nvPr/>
        </p:nvSpPr>
        <p:spPr>
          <a:xfrm>
            <a:off x="6902287" y="2353288"/>
            <a:ext cx="513471" cy="369332"/>
          </a:xfrm>
          <a:prstGeom prst="rect">
            <a:avLst/>
          </a:prstGeom>
          <a:noFill/>
        </p:spPr>
        <p:txBody>
          <a:bodyPr wrap="square" rtlCol="0">
            <a:spAutoFit/>
          </a:bodyPr>
          <a:lstStyle/>
          <a:p>
            <a:r>
              <a:rPr lang="en-US" dirty="0" smtClean="0"/>
              <a:t>Vin</a:t>
            </a:r>
            <a:endParaRPr lang="en-US" dirty="0"/>
          </a:p>
        </p:txBody>
      </p:sp>
      <p:sp>
        <p:nvSpPr>
          <p:cNvPr id="34" name="TextBox 33"/>
          <p:cNvSpPr txBox="1"/>
          <p:nvPr/>
        </p:nvSpPr>
        <p:spPr>
          <a:xfrm>
            <a:off x="4066631" y="4253534"/>
            <a:ext cx="539867" cy="369332"/>
          </a:xfrm>
          <a:prstGeom prst="rect">
            <a:avLst/>
          </a:prstGeom>
          <a:noFill/>
        </p:spPr>
        <p:txBody>
          <a:bodyPr wrap="square" rtlCol="0">
            <a:spAutoFit/>
          </a:bodyPr>
          <a:lstStyle/>
          <a:p>
            <a:r>
              <a:rPr lang="en-US" dirty="0"/>
              <a:t>2</a:t>
            </a:r>
            <a:r>
              <a:rPr lang="en-US" dirty="0" smtClean="0"/>
              <a:t>0k</a:t>
            </a:r>
            <a:endParaRPr lang="en-US" dirty="0"/>
          </a:p>
        </p:txBody>
      </p:sp>
      <p:sp>
        <p:nvSpPr>
          <p:cNvPr id="35" name="TextBox 34"/>
          <p:cNvSpPr txBox="1"/>
          <p:nvPr/>
        </p:nvSpPr>
        <p:spPr>
          <a:xfrm>
            <a:off x="4070402" y="2360196"/>
            <a:ext cx="539867" cy="369332"/>
          </a:xfrm>
          <a:prstGeom prst="rect">
            <a:avLst/>
          </a:prstGeom>
          <a:noFill/>
        </p:spPr>
        <p:txBody>
          <a:bodyPr wrap="square" rtlCol="0">
            <a:spAutoFit/>
          </a:bodyPr>
          <a:lstStyle/>
          <a:p>
            <a:r>
              <a:rPr lang="en-US" dirty="0" smtClean="0"/>
              <a:t>51k</a:t>
            </a:r>
            <a:endParaRPr lang="en-US" dirty="0"/>
          </a:p>
        </p:txBody>
      </p:sp>
      <p:sp>
        <p:nvSpPr>
          <p:cNvPr id="36" name="TextBox 35"/>
          <p:cNvSpPr txBox="1"/>
          <p:nvPr/>
        </p:nvSpPr>
        <p:spPr>
          <a:xfrm>
            <a:off x="1524000" y="3220646"/>
            <a:ext cx="3243477" cy="646331"/>
          </a:xfrm>
          <a:prstGeom prst="rect">
            <a:avLst/>
          </a:prstGeom>
          <a:noFill/>
        </p:spPr>
        <p:txBody>
          <a:bodyPr wrap="square" rtlCol="0">
            <a:spAutoFit/>
          </a:bodyPr>
          <a:lstStyle/>
          <a:p>
            <a:r>
              <a:rPr lang="en-US" dirty="0" smtClean="0"/>
              <a:t>A0 volt max=</a:t>
            </a:r>
          </a:p>
          <a:p>
            <a:r>
              <a:rPr lang="en-US" dirty="0" smtClean="0"/>
              <a:t>13.5V*20k/(20k+51k) = </a:t>
            </a:r>
            <a:r>
              <a:rPr lang="en-US" dirty="0" smtClean="0">
                <a:solidFill>
                  <a:srgbClr val="00B050"/>
                </a:solidFill>
              </a:rPr>
              <a:t>2.368 V</a:t>
            </a:r>
            <a:r>
              <a:rPr lang="en-US" dirty="0" smtClean="0"/>
              <a:t> </a:t>
            </a:r>
            <a:endParaRPr lang="en-US" dirty="0"/>
          </a:p>
        </p:txBody>
      </p:sp>
      <p:sp>
        <p:nvSpPr>
          <p:cNvPr id="37" name="Rectangle 36"/>
          <p:cNvSpPr/>
          <p:nvPr/>
        </p:nvSpPr>
        <p:spPr>
          <a:xfrm>
            <a:off x="6401944" y="4099645"/>
            <a:ext cx="1473480" cy="307777"/>
          </a:xfrm>
          <a:prstGeom prst="rect">
            <a:avLst/>
          </a:prstGeom>
        </p:spPr>
        <p:txBody>
          <a:bodyPr wrap="none">
            <a:spAutoFit/>
          </a:bodyPr>
          <a:lstStyle/>
          <a:p>
            <a:r>
              <a:rPr lang="en-US" sz="1400" b="0" i="0" dirty="0" smtClean="0">
                <a:solidFill>
                  <a:srgbClr val="000000"/>
                </a:solidFill>
                <a:effectLst/>
                <a:latin typeface="Courier New" panose="02070309020205020404" pitchFamily="49" charset="0"/>
              </a:rPr>
              <a:t>INTERNAL</a:t>
            </a:r>
            <a:r>
              <a:rPr lang="en-US" sz="1400" b="0" i="0" dirty="0" smtClean="0">
                <a:solidFill>
                  <a:srgbClr val="00B050"/>
                </a:solidFill>
                <a:effectLst/>
                <a:latin typeface="Courier New" panose="02070309020205020404" pitchFamily="49" charset="0"/>
              </a:rPr>
              <a:t>2V56</a:t>
            </a:r>
            <a:endParaRPr lang="en-US" sz="1400" dirty="0">
              <a:solidFill>
                <a:srgbClr val="00B050"/>
              </a:solidFill>
            </a:endParaRPr>
          </a:p>
        </p:txBody>
      </p:sp>
      <p:cxnSp>
        <p:nvCxnSpPr>
          <p:cNvPr id="46" name="Straight Connector 45"/>
          <p:cNvCxnSpPr/>
          <p:nvPr/>
        </p:nvCxnSpPr>
        <p:spPr>
          <a:xfrm>
            <a:off x="5340684" y="4126606"/>
            <a:ext cx="48267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343455" y="4253534"/>
            <a:ext cx="4703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5603783" y="3287065"/>
            <a:ext cx="3198" cy="83232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5591083" y="4270978"/>
            <a:ext cx="3198" cy="8597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7062" y="4463642"/>
            <a:ext cx="1205376" cy="646331"/>
          </a:xfrm>
          <a:prstGeom prst="rect">
            <a:avLst/>
          </a:prstGeom>
          <a:noFill/>
        </p:spPr>
        <p:txBody>
          <a:bodyPr wrap="square" rtlCol="0">
            <a:spAutoFit/>
          </a:bodyPr>
          <a:lstStyle/>
          <a:p>
            <a:r>
              <a:rPr lang="en-US" dirty="0" smtClean="0"/>
              <a:t>100n</a:t>
            </a:r>
          </a:p>
          <a:p>
            <a:r>
              <a:rPr lang="en-US" dirty="0" smtClean="0"/>
              <a:t>(ceramic)</a:t>
            </a:r>
            <a:endParaRPr lang="en-US" dirty="0"/>
          </a:p>
        </p:txBody>
      </p:sp>
      <p:sp>
        <p:nvSpPr>
          <p:cNvPr id="61" name="TextBox 60"/>
          <p:cNvSpPr txBox="1"/>
          <p:nvPr/>
        </p:nvSpPr>
        <p:spPr>
          <a:xfrm>
            <a:off x="7404791" y="2760720"/>
            <a:ext cx="677696" cy="369332"/>
          </a:xfrm>
          <a:prstGeom prst="rect">
            <a:avLst/>
          </a:prstGeom>
          <a:noFill/>
        </p:spPr>
        <p:txBody>
          <a:bodyPr wrap="square" rtlCol="0">
            <a:spAutoFit/>
          </a:bodyPr>
          <a:lstStyle/>
          <a:p>
            <a:r>
              <a:rPr lang="en-US" dirty="0" smtClean="0"/>
              <a:t>+5V</a:t>
            </a:r>
            <a:endParaRPr lang="en-US" dirty="0"/>
          </a:p>
        </p:txBody>
      </p:sp>
      <p:sp>
        <p:nvSpPr>
          <p:cNvPr id="62" name="Rectangle 61"/>
          <p:cNvSpPr/>
          <p:nvPr/>
        </p:nvSpPr>
        <p:spPr>
          <a:xfrm>
            <a:off x="9040343" y="2348043"/>
            <a:ext cx="1514902" cy="76297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smtClean="0">
                <a:solidFill>
                  <a:schemeClr val="tx1"/>
                </a:solidFill>
              </a:rPr>
              <a:t>ACS712 </a:t>
            </a:r>
            <a:r>
              <a:rPr lang="en-US" dirty="0" smtClean="0">
                <a:solidFill>
                  <a:schemeClr val="tx1"/>
                </a:solidFill>
              </a:rPr>
              <a:t>Current sensor</a:t>
            </a:r>
            <a:endParaRPr lang="en-US" dirty="0">
              <a:solidFill>
                <a:schemeClr val="tx1"/>
              </a:solidFill>
            </a:endParaRPr>
          </a:p>
        </p:txBody>
      </p:sp>
      <p:sp>
        <p:nvSpPr>
          <p:cNvPr id="63" name="Rectangle 62"/>
          <p:cNvSpPr/>
          <p:nvPr/>
        </p:nvSpPr>
        <p:spPr>
          <a:xfrm>
            <a:off x="9040343" y="3291657"/>
            <a:ext cx="1514902" cy="76297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chemeClr val="tx1"/>
                </a:solidFill>
              </a:rPr>
              <a:t>DS18B20</a:t>
            </a:r>
          </a:p>
          <a:p>
            <a:pPr algn="r"/>
            <a:r>
              <a:rPr lang="en-US" dirty="0" smtClean="0">
                <a:solidFill>
                  <a:schemeClr val="tx1"/>
                </a:solidFill>
              </a:rPr>
              <a:t>Temperature sensor</a:t>
            </a:r>
            <a:endParaRPr lang="en-US" dirty="0">
              <a:solidFill>
                <a:schemeClr val="tx1"/>
              </a:solidFill>
            </a:endParaRPr>
          </a:p>
        </p:txBody>
      </p:sp>
      <p:cxnSp>
        <p:nvCxnSpPr>
          <p:cNvPr id="64" name="Elbow Connector 63"/>
          <p:cNvCxnSpPr>
            <a:endCxn id="62" idx="1"/>
          </p:cNvCxnSpPr>
          <p:nvPr/>
        </p:nvCxnSpPr>
        <p:spPr>
          <a:xfrm flipV="1">
            <a:off x="7902009" y="2729528"/>
            <a:ext cx="1138334" cy="233953"/>
          </a:xfrm>
          <a:prstGeom prst="bentConnector3">
            <a:avLst>
              <a:gd name="adj1" fmla="val 50000"/>
            </a:avLst>
          </a:prstGeom>
          <a:ln w="41275">
            <a:solidFill>
              <a:srgbClr val="FF0000"/>
            </a:solidFill>
            <a:headEnd w="lg" len="lg"/>
            <a:tailEnd type="none"/>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7458376" y="2434733"/>
            <a:ext cx="476250" cy="369332"/>
          </a:xfrm>
          <a:prstGeom prst="rect">
            <a:avLst/>
          </a:prstGeom>
          <a:noFill/>
        </p:spPr>
        <p:txBody>
          <a:bodyPr wrap="square" rtlCol="0">
            <a:spAutoFit/>
          </a:bodyPr>
          <a:lstStyle/>
          <a:p>
            <a:r>
              <a:rPr lang="en-US" dirty="0" smtClean="0"/>
              <a:t>A1</a:t>
            </a:r>
            <a:endParaRPr lang="en-US" dirty="0"/>
          </a:p>
        </p:txBody>
      </p:sp>
      <p:sp>
        <p:nvSpPr>
          <p:cNvPr id="68" name="TextBox 67"/>
          <p:cNvSpPr txBox="1"/>
          <p:nvPr/>
        </p:nvSpPr>
        <p:spPr>
          <a:xfrm>
            <a:off x="7440596" y="3764285"/>
            <a:ext cx="476250" cy="369332"/>
          </a:xfrm>
          <a:prstGeom prst="rect">
            <a:avLst/>
          </a:prstGeom>
          <a:noFill/>
        </p:spPr>
        <p:txBody>
          <a:bodyPr wrap="square" rtlCol="0">
            <a:spAutoFit/>
          </a:bodyPr>
          <a:lstStyle/>
          <a:p>
            <a:r>
              <a:rPr lang="en-US" dirty="0"/>
              <a:t>D</a:t>
            </a:r>
            <a:r>
              <a:rPr lang="en-US" dirty="0" smtClean="0"/>
              <a:t>2</a:t>
            </a:r>
            <a:endParaRPr lang="en-US" dirty="0"/>
          </a:p>
        </p:txBody>
      </p:sp>
      <p:cxnSp>
        <p:nvCxnSpPr>
          <p:cNvPr id="69" name="Elbow Connector 68"/>
          <p:cNvCxnSpPr>
            <a:endCxn id="63" idx="1"/>
          </p:cNvCxnSpPr>
          <p:nvPr/>
        </p:nvCxnSpPr>
        <p:spPr>
          <a:xfrm rot="16200000" flipH="1">
            <a:off x="8400929" y="3033727"/>
            <a:ext cx="709661" cy="569167"/>
          </a:xfrm>
          <a:prstGeom prst="bentConnector2">
            <a:avLst/>
          </a:prstGeom>
          <a:ln w="41275">
            <a:solidFill>
              <a:srgbClr val="FF0000"/>
            </a:solidFill>
            <a:headEnd w="lg" len="lg"/>
            <a:tailEnd type="none"/>
          </a:ln>
        </p:spPr>
        <p:style>
          <a:lnRef idx="1">
            <a:schemeClr val="accent1"/>
          </a:lnRef>
          <a:fillRef idx="0">
            <a:schemeClr val="accent1"/>
          </a:fillRef>
          <a:effectRef idx="0">
            <a:schemeClr val="accent1"/>
          </a:effectRef>
          <a:fontRef idx="minor">
            <a:schemeClr val="tx1"/>
          </a:fontRef>
        </p:style>
      </p:cxnSp>
      <p:cxnSp>
        <p:nvCxnSpPr>
          <p:cNvPr id="72" name="Elbow Connector 71"/>
          <p:cNvCxnSpPr/>
          <p:nvPr/>
        </p:nvCxnSpPr>
        <p:spPr>
          <a:xfrm flipV="1">
            <a:off x="7888772" y="2528116"/>
            <a:ext cx="1151571" cy="105886"/>
          </a:xfrm>
          <a:prstGeom prst="bentConnector3">
            <a:avLst>
              <a:gd name="adj1" fmla="val 50000"/>
            </a:avLst>
          </a:prstGeom>
          <a:ln w="41275">
            <a:solidFill>
              <a:srgbClr val="00B050"/>
            </a:solidFill>
            <a:headEnd w="lg" len="lg"/>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a:off x="8740923" y="2962343"/>
            <a:ext cx="299420" cy="34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8755759" y="2963480"/>
            <a:ext cx="0" cy="21586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7144559" y="5122151"/>
            <a:ext cx="1611200" cy="170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3897701" y="5263256"/>
            <a:ext cx="4826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4066631" y="5438650"/>
            <a:ext cx="144101"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H="1" flipV="1">
            <a:off x="4162425" y="5122151"/>
            <a:ext cx="2045" cy="1582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3994580" y="5349139"/>
            <a:ext cx="313895" cy="181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Elbow Connector 99"/>
          <p:cNvCxnSpPr>
            <a:stCxn id="68" idx="3"/>
          </p:cNvCxnSpPr>
          <p:nvPr/>
        </p:nvCxnSpPr>
        <p:spPr>
          <a:xfrm flipV="1">
            <a:off x="7916846" y="3866977"/>
            <a:ext cx="1123497" cy="81974"/>
          </a:xfrm>
          <a:prstGeom prst="bentConnector3">
            <a:avLst>
              <a:gd name="adj1" fmla="val 50000"/>
            </a:avLst>
          </a:prstGeom>
          <a:ln w="41275">
            <a:solidFill>
              <a:srgbClr val="0070C0"/>
            </a:solidFill>
            <a:headEnd w="lg" len="lg"/>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H="1">
            <a:off x="8768996" y="3471730"/>
            <a:ext cx="27134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6" name="Oval 105"/>
          <p:cNvSpPr/>
          <p:nvPr/>
        </p:nvSpPr>
        <p:spPr>
          <a:xfrm>
            <a:off x="4717111" y="3220645"/>
            <a:ext cx="133350" cy="109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5527605" y="3243568"/>
            <a:ext cx="133350" cy="109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7069390" y="1900688"/>
            <a:ext cx="133350" cy="10926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4717111" y="5060004"/>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0" name="Oval 109"/>
          <p:cNvSpPr/>
          <p:nvPr/>
        </p:nvSpPr>
        <p:spPr>
          <a:xfrm>
            <a:off x="5527605" y="5085585"/>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1" name="Oval 110"/>
          <p:cNvSpPr/>
          <p:nvPr/>
        </p:nvSpPr>
        <p:spPr>
          <a:xfrm>
            <a:off x="7061739" y="5067520"/>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2" name="Oval 111"/>
          <p:cNvSpPr/>
          <p:nvPr/>
        </p:nvSpPr>
        <p:spPr>
          <a:xfrm>
            <a:off x="8698027" y="3406629"/>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3" name="Oval 112"/>
          <p:cNvSpPr/>
          <p:nvPr/>
        </p:nvSpPr>
        <p:spPr>
          <a:xfrm>
            <a:off x="8392770" y="2904313"/>
            <a:ext cx="133350" cy="109261"/>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15" name="Elbow Connector 114"/>
          <p:cNvCxnSpPr/>
          <p:nvPr/>
        </p:nvCxnSpPr>
        <p:spPr>
          <a:xfrm>
            <a:off x="7076947" y="1932687"/>
            <a:ext cx="3500973" cy="672354"/>
          </a:xfrm>
          <a:prstGeom prst="bentConnector3">
            <a:avLst>
              <a:gd name="adj1" fmla="val 109583"/>
            </a:avLst>
          </a:prstGeom>
          <a:ln w="41275">
            <a:solidFill>
              <a:srgbClr val="FF0000"/>
            </a:solidFill>
            <a:headEnd w="lg" len="lg"/>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stCxn id="4" idx="0"/>
            <a:endCxn id="108" idx="4"/>
          </p:cNvCxnSpPr>
          <p:nvPr/>
        </p:nvCxnSpPr>
        <p:spPr>
          <a:xfrm flipH="1" flipV="1">
            <a:off x="7136065" y="2009949"/>
            <a:ext cx="8493" cy="32947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Elbow Connector 123"/>
          <p:cNvCxnSpPr>
            <a:stCxn id="11" idx="3"/>
            <a:endCxn id="108" idx="0"/>
          </p:cNvCxnSpPr>
          <p:nvPr/>
        </p:nvCxnSpPr>
        <p:spPr>
          <a:xfrm rot="5400000" flipH="1" flipV="1">
            <a:off x="5848978" y="853164"/>
            <a:ext cx="239562" cy="2334611"/>
          </a:xfrm>
          <a:prstGeom prst="bentConnector3">
            <a:avLst>
              <a:gd name="adj1" fmla="val 78794"/>
            </a:avLst>
          </a:prstGeom>
          <a:ln w="41275">
            <a:solidFill>
              <a:srgbClr val="FF0000"/>
            </a:solidFill>
            <a:headEnd w="lg" len="lg"/>
            <a:tailEnd type="none"/>
          </a:ln>
        </p:spPr>
        <p:style>
          <a:lnRef idx="1">
            <a:schemeClr val="accent1"/>
          </a:lnRef>
          <a:fillRef idx="0">
            <a:schemeClr val="accent1"/>
          </a:fillRef>
          <a:effectRef idx="0">
            <a:schemeClr val="accent1"/>
          </a:effectRef>
          <a:fontRef idx="minor">
            <a:schemeClr val="tx1"/>
          </a:fontRef>
        </p:style>
      </p:cxnSp>
      <p:sp>
        <p:nvSpPr>
          <p:cNvPr id="140" name="Isosceles Triangle 139"/>
          <p:cNvSpPr/>
          <p:nvPr/>
        </p:nvSpPr>
        <p:spPr>
          <a:xfrm rot="5400000">
            <a:off x="4190688" y="1488111"/>
            <a:ext cx="247650" cy="207563"/>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TextBox 146"/>
          <p:cNvSpPr txBox="1"/>
          <p:nvPr/>
        </p:nvSpPr>
        <p:spPr>
          <a:xfrm>
            <a:off x="4489352" y="1128696"/>
            <a:ext cx="973631" cy="461665"/>
          </a:xfrm>
          <a:prstGeom prst="rect">
            <a:avLst/>
          </a:prstGeom>
          <a:noFill/>
        </p:spPr>
        <p:txBody>
          <a:bodyPr wrap="square" rtlCol="0">
            <a:spAutoFit/>
          </a:bodyPr>
          <a:lstStyle/>
          <a:p>
            <a:r>
              <a:rPr lang="en-US" dirty="0" smtClean="0"/>
              <a:t>I</a:t>
            </a:r>
            <a:r>
              <a:rPr lang="en-US" sz="2400" baseline="-25000" dirty="0" smtClean="0"/>
              <a:t>supply</a:t>
            </a:r>
            <a:endParaRPr lang="en-US" dirty="0"/>
          </a:p>
        </p:txBody>
      </p:sp>
      <p:sp>
        <p:nvSpPr>
          <p:cNvPr id="148" name="TextBox 147"/>
          <p:cNvSpPr txBox="1"/>
          <p:nvPr/>
        </p:nvSpPr>
        <p:spPr>
          <a:xfrm>
            <a:off x="9797794" y="4099645"/>
            <a:ext cx="1232156" cy="461665"/>
          </a:xfrm>
          <a:prstGeom prst="rect">
            <a:avLst/>
          </a:prstGeom>
          <a:noFill/>
        </p:spPr>
        <p:txBody>
          <a:bodyPr wrap="square" rtlCol="0">
            <a:spAutoFit/>
          </a:bodyPr>
          <a:lstStyle/>
          <a:p>
            <a:r>
              <a:rPr lang="en-US" dirty="0" smtClean="0"/>
              <a:t>T</a:t>
            </a:r>
            <a:r>
              <a:rPr lang="en-US" sz="2400" baseline="-25000" dirty="0" smtClean="0"/>
              <a:t>battery</a:t>
            </a:r>
            <a:endParaRPr lang="en-US" dirty="0"/>
          </a:p>
        </p:txBody>
      </p:sp>
    </p:spTree>
    <p:extLst>
      <p:ext uri="{BB962C8B-B14F-4D97-AF65-F5344CB8AC3E}">
        <p14:creationId xmlns:p14="http://schemas.microsoft.com/office/powerpoint/2010/main" val="2045739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2404300" y="2181825"/>
            <a:ext cx="6217186" cy="3766240"/>
            <a:chOff x="2404300" y="2181825"/>
            <a:chExt cx="6217186" cy="3766240"/>
          </a:xfrm>
        </p:grpSpPr>
        <p:sp>
          <p:nvSpPr>
            <p:cNvPr id="5" name="Right Arrow 4"/>
            <p:cNvSpPr/>
            <p:nvPr/>
          </p:nvSpPr>
          <p:spPr>
            <a:xfrm>
              <a:off x="3062514" y="5268686"/>
              <a:ext cx="5558972" cy="2177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rot="16200000">
              <a:off x="1524000" y="3701142"/>
              <a:ext cx="3200401" cy="2394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952259" y="5486400"/>
              <a:ext cx="2361456" cy="461665"/>
            </a:xfrm>
            <a:prstGeom prst="rect">
              <a:avLst/>
            </a:prstGeom>
            <a:noFill/>
          </p:spPr>
          <p:txBody>
            <a:bodyPr wrap="square" rtlCol="0">
              <a:spAutoFit/>
            </a:bodyPr>
            <a:lstStyle/>
            <a:p>
              <a:r>
                <a:rPr lang="en-US" sz="2400" dirty="0" smtClean="0"/>
                <a:t>Load current (A)</a:t>
              </a:r>
              <a:endParaRPr lang="en-US" sz="2400" dirty="0"/>
            </a:p>
          </p:txBody>
        </p:sp>
        <p:sp>
          <p:nvSpPr>
            <p:cNvPr id="8" name="TextBox 7"/>
            <p:cNvSpPr txBox="1"/>
            <p:nvPr/>
          </p:nvSpPr>
          <p:spPr>
            <a:xfrm>
              <a:off x="3362243" y="2181825"/>
              <a:ext cx="2361456" cy="830997"/>
            </a:xfrm>
            <a:prstGeom prst="rect">
              <a:avLst/>
            </a:prstGeom>
            <a:noFill/>
          </p:spPr>
          <p:txBody>
            <a:bodyPr wrap="square" rtlCol="0">
              <a:spAutoFit/>
            </a:bodyPr>
            <a:lstStyle/>
            <a:p>
              <a:r>
                <a:rPr lang="en-US" sz="2400" dirty="0" smtClean="0"/>
                <a:t>V</a:t>
              </a:r>
              <a:r>
                <a:rPr lang="en-US" sz="2400" baseline="-25000" dirty="0" smtClean="0"/>
                <a:t>out</a:t>
              </a:r>
              <a:r>
                <a:rPr lang="en-US" sz="2400" dirty="0" smtClean="0"/>
                <a:t> (V)</a:t>
              </a:r>
            </a:p>
            <a:p>
              <a:r>
                <a:rPr lang="en-US" sz="2400" dirty="0"/>
                <a:t>o</a:t>
              </a:r>
              <a:r>
                <a:rPr lang="en-US" sz="2400" dirty="0" smtClean="0"/>
                <a:t>n INA 21X</a:t>
              </a:r>
              <a:endParaRPr lang="en-US" sz="2400" dirty="0"/>
            </a:p>
          </p:txBody>
        </p:sp>
        <p:sp>
          <p:nvSpPr>
            <p:cNvPr id="9" name="TextBox 8"/>
            <p:cNvSpPr txBox="1"/>
            <p:nvPr/>
          </p:nvSpPr>
          <p:spPr>
            <a:xfrm>
              <a:off x="2404300" y="3129360"/>
              <a:ext cx="600157" cy="461665"/>
            </a:xfrm>
            <a:prstGeom prst="rect">
              <a:avLst/>
            </a:prstGeom>
            <a:noFill/>
          </p:spPr>
          <p:txBody>
            <a:bodyPr wrap="square" rtlCol="0">
              <a:spAutoFit/>
            </a:bodyPr>
            <a:lstStyle/>
            <a:p>
              <a:r>
                <a:rPr lang="en-US" sz="2400" dirty="0" smtClean="0"/>
                <a:t>5V</a:t>
              </a:r>
              <a:endParaRPr lang="en-US" sz="2400" dirty="0"/>
            </a:p>
          </p:txBody>
        </p:sp>
        <p:sp>
          <p:nvSpPr>
            <p:cNvPr id="10" name="TextBox 9"/>
            <p:cNvSpPr txBox="1"/>
            <p:nvPr/>
          </p:nvSpPr>
          <p:spPr>
            <a:xfrm>
              <a:off x="7437355" y="5421085"/>
              <a:ext cx="600157" cy="461665"/>
            </a:xfrm>
            <a:prstGeom prst="rect">
              <a:avLst/>
            </a:prstGeom>
            <a:noFill/>
          </p:spPr>
          <p:txBody>
            <a:bodyPr wrap="square" rtlCol="0">
              <a:spAutoFit/>
            </a:bodyPr>
            <a:lstStyle/>
            <a:p>
              <a:r>
                <a:rPr lang="en-US" sz="2400" dirty="0" smtClean="0"/>
                <a:t>10</a:t>
              </a:r>
              <a:endParaRPr lang="en-US" sz="2400" dirty="0"/>
            </a:p>
          </p:txBody>
        </p:sp>
        <p:cxnSp>
          <p:nvCxnSpPr>
            <p:cNvPr id="12" name="Straight Connector 11"/>
            <p:cNvCxnSpPr/>
            <p:nvPr/>
          </p:nvCxnSpPr>
          <p:spPr>
            <a:xfrm>
              <a:off x="3062514" y="3360192"/>
              <a:ext cx="467491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737433" y="3360192"/>
              <a:ext cx="0" cy="20173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6" name="Straight Connector 15"/>
            <p:cNvCxnSpPr>
              <a:endCxn id="6" idx="1"/>
            </p:cNvCxnSpPr>
            <p:nvPr/>
          </p:nvCxnSpPr>
          <p:spPr>
            <a:xfrm flipH="1">
              <a:off x="3124201" y="3360192"/>
              <a:ext cx="4613232" cy="2060893"/>
            </a:xfrm>
            <a:prstGeom prst="line">
              <a:avLst/>
            </a:prstGeom>
            <a:ln w="60325">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5841999" y="677067"/>
            <a:ext cx="4880654" cy="2571165"/>
            <a:chOff x="2404300" y="2181825"/>
            <a:chExt cx="6217186" cy="3858879"/>
          </a:xfrm>
        </p:grpSpPr>
        <p:sp>
          <p:nvSpPr>
            <p:cNvPr id="21" name="Right Arrow 20"/>
            <p:cNvSpPr/>
            <p:nvPr/>
          </p:nvSpPr>
          <p:spPr>
            <a:xfrm>
              <a:off x="3062514" y="5268686"/>
              <a:ext cx="5558972" cy="2177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2" name="Right Arrow 21"/>
            <p:cNvSpPr/>
            <p:nvPr/>
          </p:nvSpPr>
          <p:spPr>
            <a:xfrm rot="16200000">
              <a:off x="1524000" y="3701142"/>
              <a:ext cx="3200401" cy="2394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3" name="TextBox 22"/>
            <p:cNvSpPr txBox="1"/>
            <p:nvPr/>
          </p:nvSpPr>
          <p:spPr>
            <a:xfrm>
              <a:off x="3952258" y="5486400"/>
              <a:ext cx="2361456" cy="554304"/>
            </a:xfrm>
            <a:prstGeom prst="rect">
              <a:avLst/>
            </a:prstGeom>
            <a:noFill/>
          </p:spPr>
          <p:txBody>
            <a:bodyPr wrap="square" rtlCol="0">
              <a:spAutoFit/>
            </a:bodyPr>
            <a:lstStyle/>
            <a:p>
              <a:r>
                <a:rPr lang="en-US" dirty="0" smtClean="0"/>
                <a:t>Load current (A)</a:t>
              </a:r>
              <a:endParaRPr lang="en-US" dirty="0"/>
            </a:p>
          </p:txBody>
        </p:sp>
        <p:sp>
          <p:nvSpPr>
            <p:cNvPr id="24" name="TextBox 23"/>
            <p:cNvSpPr txBox="1"/>
            <p:nvPr/>
          </p:nvSpPr>
          <p:spPr>
            <a:xfrm>
              <a:off x="3362243" y="2181825"/>
              <a:ext cx="2361456" cy="970032"/>
            </a:xfrm>
            <a:prstGeom prst="rect">
              <a:avLst/>
            </a:prstGeom>
            <a:noFill/>
          </p:spPr>
          <p:txBody>
            <a:bodyPr wrap="square" rtlCol="0">
              <a:spAutoFit/>
            </a:bodyPr>
            <a:lstStyle/>
            <a:p>
              <a:r>
                <a:rPr lang="en-US" dirty="0" smtClean="0"/>
                <a:t>V</a:t>
              </a:r>
              <a:r>
                <a:rPr lang="en-US" baseline="-25000" dirty="0" smtClean="0"/>
                <a:t>out</a:t>
              </a:r>
              <a:r>
                <a:rPr lang="en-US" dirty="0" smtClean="0"/>
                <a:t> (V)</a:t>
              </a:r>
            </a:p>
            <a:p>
              <a:r>
                <a:rPr lang="en-US" dirty="0"/>
                <a:t>o</a:t>
              </a:r>
              <a:r>
                <a:rPr lang="en-US" dirty="0" smtClean="0"/>
                <a:t>n INA 21X</a:t>
              </a:r>
              <a:endParaRPr lang="en-US" dirty="0"/>
            </a:p>
          </p:txBody>
        </p:sp>
        <p:sp>
          <p:nvSpPr>
            <p:cNvPr id="25" name="TextBox 24"/>
            <p:cNvSpPr txBox="1"/>
            <p:nvPr/>
          </p:nvSpPr>
          <p:spPr>
            <a:xfrm>
              <a:off x="2404300" y="3129360"/>
              <a:ext cx="600157" cy="554304"/>
            </a:xfrm>
            <a:prstGeom prst="rect">
              <a:avLst/>
            </a:prstGeom>
            <a:noFill/>
          </p:spPr>
          <p:txBody>
            <a:bodyPr wrap="square" rtlCol="0">
              <a:spAutoFit/>
            </a:bodyPr>
            <a:lstStyle/>
            <a:p>
              <a:r>
                <a:rPr lang="en-US" dirty="0" smtClean="0"/>
                <a:t>5V</a:t>
              </a:r>
              <a:endParaRPr lang="en-US" dirty="0"/>
            </a:p>
          </p:txBody>
        </p:sp>
        <p:sp>
          <p:nvSpPr>
            <p:cNvPr id="26" name="TextBox 25"/>
            <p:cNvSpPr txBox="1"/>
            <p:nvPr/>
          </p:nvSpPr>
          <p:spPr>
            <a:xfrm>
              <a:off x="7437355" y="5421085"/>
              <a:ext cx="600157" cy="554304"/>
            </a:xfrm>
            <a:prstGeom prst="rect">
              <a:avLst/>
            </a:prstGeom>
            <a:noFill/>
          </p:spPr>
          <p:txBody>
            <a:bodyPr wrap="square" rtlCol="0">
              <a:spAutoFit/>
            </a:bodyPr>
            <a:lstStyle/>
            <a:p>
              <a:r>
                <a:rPr lang="en-US" dirty="0" smtClean="0"/>
                <a:t>10</a:t>
              </a:r>
              <a:endParaRPr lang="en-US" dirty="0"/>
            </a:p>
          </p:txBody>
        </p:sp>
        <p:cxnSp>
          <p:nvCxnSpPr>
            <p:cNvPr id="27" name="Straight Connector 26"/>
            <p:cNvCxnSpPr/>
            <p:nvPr/>
          </p:nvCxnSpPr>
          <p:spPr>
            <a:xfrm>
              <a:off x="3062514" y="3360192"/>
              <a:ext cx="467491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737433" y="3360192"/>
              <a:ext cx="0" cy="20173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8"/>
            <p:cNvCxnSpPr>
              <a:endCxn id="22" idx="1"/>
            </p:cNvCxnSpPr>
            <p:nvPr/>
          </p:nvCxnSpPr>
          <p:spPr>
            <a:xfrm flipH="1">
              <a:off x="3124201" y="3360192"/>
              <a:ext cx="4613232" cy="2060893"/>
            </a:xfrm>
            <a:prstGeom prst="line">
              <a:avLst/>
            </a:prstGeom>
            <a:ln w="60325">
              <a:solidFill>
                <a:srgbClr val="FF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395785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5414" y="228178"/>
            <a:ext cx="6109365" cy="369332"/>
          </a:xfrm>
          <a:prstGeom prst="rect">
            <a:avLst/>
          </a:prstGeom>
        </p:spPr>
        <p:txBody>
          <a:bodyPr wrap="none">
            <a:spAutoFit/>
          </a:bodyPr>
          <a:lstStyle/>
          <a:p>
            <a:r>
              <a:rPr lang="en-US" dirty="0" err="1">
                <a:solidFill>
                  <a:srgbClr val="000000"/>
                </a:solidFill>
                <a:latin typeface="proxima nova"/>
              </a:rPr>
              <a:t>Adafruit</a:t>
            </a:r>
            <a:r>
              <a:rPr lang="en-US" dirty="0">
                <a:solidFill>
                  <a:srgbClr val="000000"/>
                </a:solidFill>
                <a:latin typeface="proxima nova"/>
              </a:rPr>
              <a:t> Grand Central M4 Express featuring the SAMD51</a:t>
            </a:r>
            <a:endParaRPr lang="en-US" b="0" i="0" dirty="0">
              <a:solidFill>
                <a:srgbClr val="000000"/>
              </a:solidFill>
              <a:effectLst/>
              <a:latin typeface="proxima nova"/>
            </a:endParaRPr>
          </a:p>
        </p:txBody>
      </p:sp>
      <p:pic>
        <p:nvPicPr>
          <p:cNvPr id="5" name="Picture 4"/>
          <p:cNvPicPr>
            <a:picLocks noChangeAspect="1"/>
          </p:cNvPicPr>
          <p:nvPr/>
        </p:nvPicPr>
        <p:blipFill>
          <a:blip r:embed="rId2"/>
          <a:stretch>
            <a:fillRect/>
          </a:stretch>
        </p:blipFill>
        <p:spPr>
          <a:xfrm>
            <a:off x="325414" y="776856"/>
            <a:ext cx="6658615" cy="3543678"/>
          </a:xfrm>
          <a:prstGeom prst="rect">
            <a:avLst/>
          </a:prstGeom>
        </p:spPr>
      </p:pic>
      <p:sp>
        <p:nvSpPr>
          <p:cNvPr id="6" name="Rectangle 5"/>
          <p:cNvSpPr/>
          <p:nvPr/>
        </p:nvSpPr>
        <p:spPr>
          <a:xfrm>
            <a:off x="7257203" y="776856"/>
            <a:ext cx="4037452" cy="369332"/>
          </a:xfrm>
          <a:prstGeom prst="rect">
            <a:avLst/>
          </a:prstGeom>
        </p:spPr>
        <p:txBody>
          <a:bodyPr wrap="none">
            <a:spAutoFit/>
          </a:bodyPr>
          <a:lstStyle/>
          <a:p>
            <a:r>
              <a:rPr lang="en-US" dirty="0">
                <a:hlinkClick r:id="rId3"/>
              </a:rPr>
              <a:t>https://www.adafruit.com/product/4064</a:t>
            </a:r>
            <a:endParaRPr lang="en-US" dirty="0"/>
          </a:p>
        </p:txBody>
      </p:sp>
      <p:pic>
        <p:nvPicPr>
          <p:cNvPr id="7" name="Picture 6"/>
          <p:cNvPicPr>
            <a:picLocks noChangeAspect="1"/>
          </p:cNvPicPr>
          <p:nvPr/>
        </p:nvPicPr>
        <p:blipFill>
          <a:blip r:embed="rId4"/>
          <a:stretch>
            <a:fillRect/>
          </a:stretch>
        </p:blipFill>
        <p:spPr>
          <a:xfrm>
            <a:off x="5528581" y="3357349"/>
            <a:ext cx="6379874" cy="3183767"/>
          </a:xfrm>
          <a:prstGeom prst="rect">
            <a:avLst/>
          </a:prstGeom>
        </p:spPr>
      </p:pic>
    </p:spTree>
    <p:extLst>
      <p:ext uri="{BB962C8B-B14F-4D97-AF65-F5344CB8AC3E}">
        <p14:creationId xmlns:p14="http://schemas.microsoft.com/office/powerpoint/2010/main" val="73845400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69388" y="2271375"/>
            <a:ext cx="2370585" cy="168287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INA 213</a:t>
            </a:r>
          </a:p>
          <a:p>
            <a:pPr algn="ctr"/>
            <a:r>
              <a:rPr lang="en-US" sz="1600" dirty="0" smtClean="0">
                <a:solidFill>
                  <a:schemeClr val="tx1"/>
                </a:solidFill>
              </a:rPr>
              <a:t>(Gain 50V/V)</a:t>
            </a:r>
            <a:endParaRPr lang="en-US" sz="2000" dirty="0">
              <a:solidFill>
                <a:schemeClr val="tx1"/>
              </a:solidFill>
            </a:endParaRPr>
          </a:p>
        </p:txBody>
      </p:sp>
      <p:pic>
        <p:nvPicPr>
          <p:cNvPr id="5" name="Picture 4"/>
          <p:cNvPicPr>
            <a:picLocks noChangeAspect="1"/>
          </p:cNvPicPr>
          <p:nvPr/>
        </p:nvPicPr>
        <p:blipFill>
          <a:blip r:embed="rId2"/>
          <a:stretch>
            <a:fillRect/>
          </a:stretch>
        </p:blipFill>
        <p:spPr>
          <a:xfrm>
            <a:off x="12896922" y="3498227"/>
            <a:ext cx="7207522" cy="4387187"/>
          </a:xfrm>
          <a:prstGeom prst="rect">
            <a:avLst/>
          </a:prstGeom>
        </p:spPr>
      </p:pic>
      <p:sp>
        <p:nvSpPr>
          <p:cNvPr id="6" name="TextBox 5"/>
          <p:cNvSpPr txBox="1"/>
          <p:nvPr/>
        </p:nvSpPr>
        <p:spPr>
          <a:xfrm>
            <a:off x="875456" y="669140"/>
            <a:ext cx="2675105" cy="369332"/>
          </a:xfrm>
          <a:prstGeom prst="rect">
            <a:avLst/>
          </a:prstGeom>
          <a:noFill/>
        </p:spPr>
        <p:txBody>
          <a:bodyPr wrap="square" rtlCol="0">
            <a:spAutoFit/>
          </a:bodyPr>
          <a:lstStyle/>
          <a:p>
            <a:r>
              <a:rPr lang="en-US" dirty="0" smtClean="0"/>
              <a:t>batVoltage = 14.6 - 10.0 V</a:t>
            </a:r>
            <a:endParaRPr lang="en-US" dirty="0"/>
          </a:p>
        </p:txBody>
      </p:sp>
      <p:cxnSp>
        <p:nvCxnSpPr>
          <p:cNvPr id="7" name="Elbow Connector 6"/>
          <p:cNvCxnSpPr>
            <a:endCxn id="8" idx="3"/>
          </p:cNvCxnSpPr>
          <p:nvPr/>
        </p:nvCxnSpPr>
        <p:spPr>
          <a:xfrm>
            <a:off x="2756089" y="1229252"/>
            <a:ext cx="4414935" cy="707936"/>
          </a:xfrm>
          <a:prstGeom prst="bentConnector2">
            <a:avLst/>
          </a:prstGeom>
          <a:ln w="41275">
            <a:solidFill>
              <a:srgbClr val="FF0000"/>
            </a:solidFill>
            <a:headEnd w="lg" len="lg"/>
            <a:tailEnd type="none"/>
          </a:ln>
        </p:spPr>
        <p:style>
          <a:lnRef idx="1">
            <a:schemeClr val="accent1"/>
          </a:lnRef>
          <a:fillRef idx="0">
            <a:schemeClr val="accent1"/>
          </a:fillRef>
          <a:effectRef idx="0">
            <a:schemeClr val="accent1"/>
          </a:effectRef>
          <a:fontRef idx="minor">
            <a:schemeClr val="tx1"/>
          </a:fontRef>
        </p:style>
      </p:cxnSp>
      <p:sp>
        <p:nvSpPr>
          <p:cNvPr id="9" name="Down Arrow 8"/>
          <p:cNvSpPr/>
          <p:nvPr/>
        </p:nvSpPr>
        <p:spPr>
          <a:xfrm>
            <a:off x="7703592" y="1968321"/>
            <a:ext cx="259308" cy="7642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962899" y="2068268"/>
            <a:ext cx="3193143" cy="523220"/>
          </a:xfrm>
          <a:prstGeom prst="rect">
            <a:avLst/>
          </a:prstGeom>
          <a:noFill/>
        </p:spPr>
        <p:txBody>
          <a:bodyPr wrap="square" rtlCol="0">
            <a:spAutoFit/>
          </a:bodyPr>
          <a:lstStyle/>
          <a:p>
            <a:r>
              <a:rPr lang="en-US" sz="2800" dirty="0" smtClean="0"/>
              <a:t>I </a:t>
            </a:r>
            <a:r>
              <a:rPr lang="en-US" sz="2800" baseline="-25000" dirty="0" smtClean="0"/>
              <a:t>load</a:t>
            </a:r>
            <a:r>
              <a:rPr lang="en-US" dirty="0" smtClean="0"/>
              <a:t> = </a:t>
            </a:r>
            <a:r>
              <a:rPr lang="en-US" sz="2800" dirty="0" smtClean="0"/>
              <a:t>0-10 A </a:t>
            </a:r>
            <a:r>
              <a:rPr lang="en-US" sz="2000" dirty="0" smtClean="0"/>
              <a:t>(max)</a:t>
            </a:r>
            <a:endParaRPr lang="en-US" sz="2800" baseline="-25000" dirty="0"/>
          </a:p>
        </p:txBody>
      </p:sp>
      <p:sp>
        <p:nvSpPr>
          <p:cNvPr id="12" name="TextBox 11"/>
          <p:cNvSpPr txBox="1"/>
          <p:nvPr/>
        </p:nvSpPr>
        <p:spPr>
          <a:xfrm>
            <a:off x="1027168" y="1318710"/>
            <a:ext cx="2675105" cy="369332"/>
          </a:xfrm>
          <a:prstGeom prst="rect">
            <a:avLst/>
          </a:prstGeom>
          <a:noFill/>
        </p:spPr>
        <p:txBody>
          <a:bodyPr wrap="square" rtlCol="0">
            <a:spAutoFit/>
          </a:bodyPr>
          <a:lstStyle/>
          <a:p>
            <a:r>
              <a:rPr lang="en-US" dirty="0" smtClean="0"/>
              <a:t>batMaxCap = 12Ah</a:t>
            </a:r>
            <a:endParaRPr lang="en-US" dirty="0"/>
          </a:p>
        </p:txBody>
      </p:sp>
      <p:grpSp>
        <p:nvGrpSpPr>
          <p:cNvPr id="13" name="Group 12"/>
          <p:cNvGrpSpPr/>
          <p:nvPr/>
        </p:nvGrpSpPr>
        <p:grpSpPr>
          <a:xfrm>
            <a:off x="2816447" y="4391657"/>
            <a:ext cx="482670" cy="316500"/>
            <a:chOff x="3110301" y="5071351"/>
            <a:chExt cx="482670" cy="316500"/>
          </a:xfrm>
        </p:grpSpPr>
        <p:cxnSp>
          <p:nvCxnSpPr>
            <p:cNvPr id="14" name="Straight Connector 13"/>
            <p:cNvCxnSpPr/>
            <p:nvPr/>
          </p:nvCxnSpPr>
          <p:spPr>
            <a:xfrm>
              <a:off x="3110301" y="5212456"/>
              <a:ext cx="4826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279231" y="5387850"/>
              <a:ext cx="144101"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flipV="1">
              <a:off x="3375025" y="5071351"/>
              <a:ext cx="2045" cy="1582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207180" y="5298339"/>
              <a:ext cx="313895" cy="181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 name="Elbow Connector 17"/>
          <p:cNvCxnSpPr/>
          <p:nvPr/>
        </p:nvCxnSpPr>
        <p:spPr>
          <a:xfrm flipV="1">
            <a:off x="3064174" y="2279311"/>
            <a:ext cx="4136706" cy="2112346"/>
          </a:xfrm>
          <a:prstGeom prst="bentConnector2">
            <a:avLst/>
          </a:prstGeom>
          <a:ln w="41275">
            <a:solidFill>
              <a:schemeClr val="tx1"/>
            </a:solidFill>
            <a:headEnd w="lg" len="lg"/>
            <a:tailEnd type="non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050198" y="2253141"/>
            <a:ext cx="513471" cy="369332"/>
          </a:xfrm>
          <a:prstGeom prst="rect">
            <a:avLst/>
          </a:prstGeom>
          <a:noFill/>
        </p:spPr>
        <p:txBody>
          <a:bodyPr wrap="square" rtlCol="0">
            <a:spAutoFit/>
          </a:bodyPr>
          <a:lstStyle/>
          <a:p>
            <a:r>
              <a:rPr lang="en-US" dirty="0" smtClean="0"/>
              <a:t>IN+</a:t>
            </a:r>
            <a:endParaRPr lang="en-US" dirty="0"/>
          </a:p>
        </p:txBody>
      </p:sp>
      <p:sp>
        <p:nvSpPr>
          <p:cNvPr id="22" name="TextBox 21"/>
          <p:cNvSpPr txBox="1"/>
          <p:nvPr/>
        </p:nvSpPr>
        <p:spPr>
          <a:xfrm>
            <a:off x="5636627" y="2279340"/>
            <a:ext cx="513471" cy="369332"/>
          </a:xfrm>
          <a:prstGeom prst="rect">
            <a:avLst/>
          </a:prstGeom>
          <a:noFill/>
        </p:spPr>
        <p:txBody>
          <a:bodyPr wrap="square" rtlCol="0">
            <a:spAutoFit/>
          </a:bodyPr>
          <a:lstStyle/>
          <a:p>
            <a:pPr algn="ctr"/>
            <a:r>
              <a:rPr lang="en-US" dirty="0" smtClean="0"/>
              <a:t>IN-</a:t>
            </a:r>
            <a:endParaRPr lang="en-US" dirty="0"/>
          </a:p>
        </p:txBody>
      </p:sp>
      <p:sp>
        <p:nvSpPr>
          <p:cNvPr id="23" name="Isosceles Triangle 22"/>
          <p:cNvSpPr/>
          <p:nvPr/>
        </p:nvSpPr>
        <p:spPr>
          <a:xfrm rot="5400000">
            <a:off x="2649838" y="1119679"/>
            <a:ext cx="247650" cy="207563"/>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Elbow Connector 23"/>
          <p:cNvCxnSpPr>
            <a:endCxn id="4" idx="1"/>
          </p:cNvCxnSpPr>
          <p:nvPr/>
        </p:nvCxnSpPr>
        <p:spPr>
          <a:xfrm rot="16200000" flipH="1">
            <a:off x="2608782" y="1852204"/>
            <a:ext cx="1883559" cy="637654"/>
          </a:xfrm>
          <a:prstGeom prst="bentConnector2">
            <a:avLst/>
          </a:prstGeom>
          <a:ln w="41275">
            <a:solidFill>
              <a:srgbClr val="FF0000"/>
            </a:solidFill>
            <a:headEnd w="lg" len="lg"/>
            <a:tailEnd type="non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887929" y="2919663"/>
            <a:ext cx="513471" cy="369332"/>
          </a:xfrm>
          <a:prstGeom prst="rect">
            <a:avLst/>
          </a:prstGeom>
          <a:noFill/>
        </p:spPr>
        <p:txBody>
          <a:bodyPr wrap="square" rtlCol="0">
            <a:spAutoFit/>
          </a:bodyPr>
          <a:lstStyle/>
          <a:p>
            <a:r>
              <a:rPr lang="en-US" dirty="0" smtClean="0"/>
              <a:t>V+</a:t>
            </a:r>
            <a:endParaRPr lang="en-US" dirty="0"/>
          </a:p>
        </p:txBody>
      </p:sp>
      <p:sp>
        <p:nvSpPr>
          <p:cNvPr id="30" name="TextBox 29"/>
          <p:cNvSpPr txBox="1"/>
          <p:nvPr/>
        </p:nvSpPr>
        <p:spPr>
          <a:xfrm>
            <a:off x="4187006" y="3578963"/>
            <a:ext cx="738779" cy="369332"/>
          </a:xfrm>
          <a:prstGeom prst="rect">
            <a:avLst/>
          </a:prstGeom>
          <a:noFill/>
        </p:spPr>
        <p:txBody>
          <a:bodyPr wrap="square" rtlCol="0">
            <a:spAutoFit/>
          </a:bodyPr>
          <a:lstStyle/>
          <a:p>
            <a:pPr algn="ctr"/>
            <a:r>
              <a:rPr lang="en-US" dirty="0" smtClean="0"/>
              <a:t>GND</a:t>
            </a:r>
            <a:endParaRPr lang="en-US" dirty="0"/>
          </a:p>
        </p:txBody>
      </p:sp>
      <p:sp>
        <p:nvSpPr>
          <p:cNvPr id="31" name="TextBox 30"/>
          <p:cNvSpPr txBox="1"/>
          <p:nvPr/>
        </p:nvSpPr>
        <p:spPr>
          <a:xfrm>
            <a:off x="5429700" y="3593477"/>
            <a:ext cx="513471" cy="369332"/>
          </a:xfrm>
          <a:prstGeom prst="rect">
            <a:avLst/>
          </a:prstGeom>
          <a:noFill/>
        </p:spPr>
        <p:txBody>
          <a:bodyPr wrap="square" rtlCol="0">
            <a:spAutoFit/>
          </a:bodyPr>
          <a:lstStyle/>
          <a:p>
            <a:r>
              <a:rPr lang="en-US" dirty="0" smtClean="0"/>
              <a:t>Ref</a:t>
            </a:r>
            <a:endParaRPr lang="en-US" dirty="0"/>
          </a:p>
        </p:txBody>
      </p:sp>
      <p:cxnSp>
        <p:nvCxnSpPr>
          <p:cNvPr id="32" name="Straight Connector 31"/>
          <p:cNvCxnSpPr>
            <a:stCxn id="33" idx="4"/>
            <a:endCxn id="30" idx="2"/>
          </p:cNvCxnSpPr>
          <p:nvPr/>
        </p:nvCxnSpPr>
        <p:spPr>
          <a:xfrm flipV="1">
            <a:off x="4551939" y="3948295"/>
            <a:ext cx="4457" cy="4989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4485264" y="4338010"/>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4" name="Straight Connector 33"/>
          <p:cNvCxnSpPr>
            <a:stCxn id="35" idx="4"/>
            <a:endCxn id="31" idx="2"/>
          </p:cNvCxnSpPr>
          <p:nvPr/>
        </p:nvCxnSpPr>
        <p:spPr>
          <a:xfrm flipV="1">
            <a:off x="5673047" y="3962809"/>
            <a:ext cx="13389" cy="4844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p:cNvSpPr/>
          <p:nvPr/>
        </p:nvSpPr>
        <p:spPr>
          <a:xfrm>
            <a:off x="5606372" y="4338010"/>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TextBox 36"/>
          <p:cNvSpPr txBox="1"/>
          <p:nvPr/>
        </p:nvSpPr>
        <p:spPr>
          <a:xfrm>
            <a:off x="5741503" y="2931664"/>
            <a:ext cx="673483" cy="369332"/>
          </a:xfrm>
          <a:prstGeom prst="rect">
            <a:avLst/>
          </a:prstGeom>
          <a:noFill/>
        </p:spPr>
        <p:txBody>
          <a:bodyPr wrap="square" rtlCol="0">
            <a:spAutoFit/>
          </a:bodyPr>
          <a:lstStyle/>
          <a:p>
            <a:r>
              <a:rPr lang="en-US" dirty="0" smtClean="0"/>
              <a:t>Out</a:t>
            </a:r>
            <a:endParaRPr lang="en-US" dirty="0"/>
          </a:p>
        </p:txBody>
      </p:sp>
      <p:sp>
        <p:nvSpPr>
          <p:cNvPr id="38" name="Oval 37"/>
          <p:cNvSpPr/>
          <p:nvPr/>
        </p:nvSpPr>
        <p:spPr>
          <a:xfrm>
            <a:off x="3165059" y="1165996"/>
            <a:ext cx="133350" cy="109261"/>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41" name="Straight Connector 40"/>
          <p:cNvCxnSpPr/>
          <p:nvPr/>
        </p:nvCxnSpPr>
        <p:spPr>
          <a:xfrm>
            <a:off x="6269430" y="3157966"/>
            <a:ext cx="1892605" cy="690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rot="16200000">
            <a:off x="6766412" y="2157134"/>
            <a:ext cx="809224" cy="369332"/>
          </a:xfrm>
          <a:prstGeom prst="rect">
            <a:avLst/>
          </a:prstGeom>
          <a:solidFill>
            <a:schemeClr val="bg1"/>
          </a:solidFill>
          <a:ln w="19050">
            <a:solidFill>
              <a:schemeClr val="accent1">
                <a:shade val="50000"/>
              </a:schemeClr>
            </a:solidFill>
          </a:ln>
        </p:spPr>
        <p:txBody>
          <a:bodyPr wrap="square" rtlCol="0">
            <a:spAutoFit/>
          </a:bodyPr>
          <a:lstStyle/>
          <a:p>
            <a:pPr algn="ctr"/>
            <a:r>
              <a:rPr lang="en-US" dirty="0" smtClean="0"/>
              <a:t>Load</a:t>
            </a:r>
            <a:endParaRPr lang="en-US" dirty="0"/>
          </a:p>
        </p:txBody>
      </p:sp>
      <p:sp>
        <p:nvSpPr>
          <p:cNvPr id="52" name="TextBox 51"/>
          <p:cNvSpPr txBox="1"/>
          <p:nvPr/>
        </p:nvSpPr>
        <p:spPr>
          <a:xfrm>
            <a:off x="4745990" y="1076640"/>
            <a:ext cx="860382" cy="369332"/>
          </a:xfrm>
          <a:prstGeom prst="rect">
            <a:avLst/>
          </a:prstGeom>
          <a:solidFill>
            <a:schemeClr val="bg1"/>
          </a:solidFill>
          <a:ln w="19050">
            <a:solidFill>
              <a:schemeClr val="accent1">
                <a:shade val="50000"/>
              </a:schemeClr>
            </a:solidFill>
          </a:ln>
        </p:spPr>
        <p:txBody>
          <a:bodyPr wrap="square" rtlCol="0">
            <a:spAutoFit/>
          </a:bodyPr>
          <a:lstStyle/>
          <a:p>
            <a:pPr algn="ctr"/>
            <a:r>
              <a:rPr lang="en-US" dirty="0" smtClean="0"/>
              <a:t>Rshunt</a:t>
            </a:r>
            <a:endParaRPr lang="en-US" dirty="0"/>
          </a:p>
        </p:txBody>
      </p:sp>
      <p:cxnSp>
        <p:nvCxnSpPr>
          <p:cNvPr id="53" name="Straight Connector 52"/>
          <p:cNvCxnSpPr>
            <a:stCxn id="21" idx="0"/>
            <a:endCxn id="54" idx="0"/>
          </p:cNvCxnSpPr>
          <p:nvPr/>
        </p:nvCxnSpPr>
        <p:spPr>
          <a:xfrm flipV="1">
            <a:off x="4306934" y="1182572"/>
            <a:ext cx="19647" cy="107056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4259906" y="1182572"/>
            <a:ext cx="133350" cy="109261"/>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55" name="Straight Connector 54"/>
          <p:cNvCxnSpPr>
            <a:stCxn id="22" idx="0"/>
          </p:cNvCxnSpPr>
          <p:nvPr/>
        </p:nvCxnSpPr>
        <p:spPr>
          <a:xfrm flipV="1">
            <a:off x="5893363" y="1207660"/>
            <a:ext cx="13096" cy="10716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5840837" y="1177625"/>
            <a:ext cx="133350" cy="109261"/>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0" name="Pentagon 59"/>
          <p:cNvSpPr/>
          <p:nvPr/>
        </p:nvSpPr>
        <p:spPr>
          <a:xfrm flipH="1">
            <a:off x="8112087" y="2878032"/>
            <a:ext cx="1578012" cy="55986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To ADC</a:t>
            </a:r>
          </a:p>
          <a:p>
            <a:pPr algn="ctr"/>
            <a:r>
              <a:rPr lang="en-US" dirty="0" smtClean="0"/>
              <a:t>on MEGA</a:t>
            </a:r>
            <a:endParaRPr lang="en-US" dirty="0"/>
          </a:p>
        </p:txBody>
      </p:sp>
      <p:cxnSp>
        <p:nvCxnSpPr>
          <p:cNvPr id="61" name="Straight Connector 60"/>
          <p:cNvCxnSpPr/>
          <p:nvPr/>
        </p:nvCxnSpPr>
        <p:spPr>
          <a:xfrm>
            <a:off x="2985377" y="3753421"/>
            <a:ext cx="48267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3227221" y="3094855"/>
            <a:ext cx="2585" cy="65856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3211583" y="3874068"/>
            <a:ext cx="0" cy="5175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1940322" y="3335484"/>
            <a:ext cx="1205376" cy="923330"/>
          </a:xfrm>
          <a:prstGeom prst="rect">
            <a:avLst/>
          </a:prstGeom>
          <a:noFill/>
        </p:spPr>
        <p:txBody>
          <a:bodyPr wrap="square" rtlCol="0">
            <a:spAutoFit/>
          </a:bodyPr>
          <a:lstStyle/>
          <a:p>
            <a:r>
              <a:rPr lang="en-US" dirty="0" smtClean="0"/>
              <a:t>100n</a:t>
            </a:r>
          </a:p>
          <a:p>
            <a:r>
              <a:rPr lang="en-US" dirty="0" smtClean="0"/>
              <a:t>(ceramic)</a:t>
            </a:r>
          </a:p>
          <a:p>
            <a:r>
              <a:rPr lang="en-US" dirty="0" smtClean="0"/>
              <a:t>bypass</a:t>
            </a:r>
            <a:endParaRPr lang="en-US" dirty="0"/>
          </a:p>
        </p:txBody>
      </p:sp>
      <p:sp>
        <p:nvSpPr>
          <p:cNvPr id="65" name="Oval 64"/>
          <p:cNvSpPr/>
          <p:nvPr/>
        </p:nvSpPr>
        <p:spPr>
          <a:xfrm>
            <a:off x="3150430" y="3051358"/>
            <a:ext cx="133350" cy="109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p:cNvCxnSpPr/>
          <p:nvPr/>
        </p:nvCxnSpPr>
        <p:spPr>
          <a:xfrm>
            <a:off x="2985377" y="3869840"/>
            <a:ext cx="47037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9" name="Oval 68"/>
          <p:cNvSpPr/>
          <p:nvPr/>
        </p:nvSpPr>
        <p:spPr>
          <a:xfrm>
            <a:off x="3132118" y="4325022"/>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TextBox 70"/>
          <p:cNvSpPr txBox="1"/>
          <p:nvPr/>
        </p:nvSpPr>
        <p:spPr>
          <a:xfrm>
            <a:off x="3283780" y="4664443"/>
            <a:ext cx="4494852" cy="523220"/>
          </a:xfrm>
          <a:prstGeom prst="rect">
            <a:avLst/>
          </a:prstGeom>
          <a:noFill/>
        </p:spPr>
        <p:txBody>
          <a:bodyPr wrap="square" rtlCol="0">
            <a:spAutoFit/>
          </a:bodyPr>
          <a:lstStyle/>
          <a:p>
            <a:r>
              <a:rPr lang="en-US" sz="2800" dirty="0" smtClean="0"/>
              <a:t>V</a:t>
            </a:r>
            <a:r>
              <a:rPr lang="en-US" sz="2800" baseline="-25000" dirty="0" smtClean="0"/>
              <a:t>out</a:t>
            </a:r>
            <a:r>
              <a:rPr lang="en-US" dirty="0" smtClean="0"/>
              <a:t> = </a:t>
            </a:r>
            <a:r>
              <a:rPr lang="en-US" sz="2800" dirty="0" smtClean="0"/>
              <a:t>(I</a:t>
            </a:r>
            <a:r>
              <a:rPr lang="en-US" sz="2800" baseline="-25000" dirty="0" smtClean="0"/>
              <a:t>load </a:t>
            </a:r>
            <a:r>
              <a:rPr lang="en-US" sz="2800" dirty="0" smtClean="0"/>
              <a:t>* R</a:t>
            </a:r>
            <a:r>
              <a:rPr lang="en-US" sz="2800" baseline="-25000" dirty="0" smtClean="0"/>
              <a:t>shunt </a:t>
            </a:r>
            <a:r>
              <a:rPr lang="en-US" sz="2800" dirty="0"/>
              <a:t>)*Gain + </a:t>
            </a:r>
            <a:r>
              <a:rPr lang="en-US" sz="2800" dirty="0" smtClean="0"/>
              <a:t>V</a:t>
            </a:r>
            <a:r>
              <a:rPr lang="en-US" sz="2800" baseline="-25000" dirty="0" smtClean="0"/>
              <a:t>ref</a:t>
            </a:r>
            <a:endParaRPr lang="en-US" sz="2800" baseline="-25000" dirty="0"/>
          </a:p>
        </p:txBody>
      </p:sp>
      <p:sp>
        <p:nvSpPr>
          <p:cNvPr id="72" name="TextBox 71"/>
          <p:cNvSpPr txBox="1"/>
          <p:nvPr/>
        </p:nvSpPr>
        <p:spPr>
          <a:xfrm>
            <a:off x="3172451" y="5187047"/>
            <a:ext cx="5142874" cy="954107"/>
          </a:xfrm>
          <a:prstGeom prst="rect">
            <a:avLst/>
          </a:prstGeom>
          <a:noFill/>
        </p:spPr>
        <p:txBody>
          <a:bodyPr wrap="square" rtlCol="0">
            <a:spAutoFit/>
          </a:bodyPr>
          <a:lstStyle/>
          <a:p>
            <a:r>
              <a:rPr lang="en-US" sz="2800" dirty="0" smtClean="0"/>
              <a:t>R</a:t>
            </a:r>
            <a:r>
              <a:rPr lang="en-US" sz="2800" baseline="-25000" dirty="0" smtClean="0"/>
              <a:t>shunt </a:t>
            </a:r>
            <a:r>
              <a:rPr lang="en-US" sz="2800" dirty="0" smtClean="0"/>
              <a:t>= </a:t>
            </a:r>
            <a:r>
              <a:rPr lang="en-US" sz="2800" dirty="0"/>
              <a:t>V</a:t>
            </a:r>
            <a:r>
              <a:rPr lang="en-US" sz="2800" baseline="-25000" dirty="0"/>
              <a:t>out</a:t>
            </a:r>
            <a:r>
              <a:rPr lang="en-US" sz="2800" dirty="0"/>
              <a:t> </a:t>
            </a:r>
            <a:r>
              <a:rPr lang="en-US" sz="2800" dirty="0" smtClean="0"/>
              <a:t>/(</a:t>
            </a:r>
            <a:r>
              <a:rPr lang="en-US" sz="2800" dirty="0"/>
              <a:t>I</a:t>
            </a:r>
            <a:r>
              <a:rPr lang="en-US" sz="2800" baseline="-25000" dirty="0"/>
              <a:t>load </a:t>
            </a:r>
            <a:r>
              <a:rPr lang="en-US" sz="2800" dirty="0" smtClean="0"/>
              <a:t>*Gain)=</a:t>
            </a:r>
          </a:p>
          <a:p>
            <a:r>
              <a:rPr lang="en-US" sz="2800" dirty="0" smtClean="0"/>
              <a:t>= </a:t>
            </a:r>
            <a:r>
              <a:rPr lang="en-US" sz="2800" dirty="0"/>
              <a:t>5V</a:t>
            </a:r>
            <a:r>
              <a:rPr lang="en-US" sz="2800" dirty="0" smtClean="0"/>
              <a:t>/(10A*50) = 0.01 </a:t>
            </a:r>
            <a:r>
              <a:rPr lang="el-GR" sz="2800" dirty="0" smtClean="0">
                <a:latin typeface="Calibri" panose="020F0502020204030204" pitchFamily="34" charset="0"/>
                <a:cs typeface="Calibri" panose="020F0502020204030204" pitchFamily="34" charset="0"/>
              </a:rPr>
              <a:t>Ω</a:t>
            </a:r>
            <a:r>
              <a:rPr lang="en-US" sz="2800" dirty="0" smtClean="0">
                <a:latin typeface="Calibri" panose="020F0502020204030204" pitchFamily="34" charset="0"/>
                <a:cs typeface="Calibri" panose="020F0502020204030204" pitchFamily="34" charset="0"/>
              </a:rPr>
              <a:t> (10m</a:t>
            </a:r>
            <a:r>
              <a:rPr lang="el-GR" sz="2800" dirty="0">
                <a:latin typeface="Calibri" panose="020F0502020204030204" pitchFamily="34" charset="0"/>
                <a:cs typeface="Calibri" panose="020F0502020204030204" pitchFamily="34" charset="0"/>
              </a:rPr>
              <a:t> </a:t>
            </a:r>
            <a:r>
              <a:rPr lang="el-GR" sz="2800" dirty="0" smtClean="0">
                <a:latin typeface="Calibri" panose="020F0502020204030204" pitchFamily="34" charset="0"/>
                <a:cs typeface="Calibri" panose="020F0502020204030204" pitchFamily="34" charset="0"/>
              </a:rPr>
              <a:t>Ω</a:t>
            </a:r>
            <a:r>
              <a:rPr lang="en-US" sz="2800" dirty="0" smtClean="0">
                <a:latin typeface="Calibri" panose="020F0502020204030204" pitchFamily="34" charset="0"/>
                <a:cs typeface="Calibri" panose="020F0502020204030204" pitchFamily="34" charset="0"/>
              </a:rPr>
              <a:t>)</a:t>
            </a:r>
            <a:endParaRPr lang="en-US" sz="2800" baseline="-25000" dirty="0"/>
          </a:p>
        </p:txBody>
      </p:sp>
      <p:sp>
        <p:nvSpPr>
          <p:cNvPr id="73" name="TextBox 72"/>
          <p:cNvSpPr txBox="1"/>
          <p:nvPr/>
        </p:nvSpPr>
        <p:spPr>
          <a:xfrm>
            <a:off x="7401503" y="3150818"/>
            <a:ext cx="1205376" cy="369332"/>
          </a:xfrm>
          <a:prstGeom prst="rect">
            <a:avLst/>
          </a:prstGeom>
          <a:noFill/>
        </p:spPr>
        <p:txBody>
          <a:bodyPr wrap="square" rtlCol="0">
            <a:spAutoFit/>
          </a:bodyPr>
          <a:lstStyle/>
          <a:p>
            <a:r>
              <a:rPr lang="en-US" dirty="0" smtClean="0"/>
              <a:t>Vout</a:t>
            </a:r>
            <a:endParaRPr lang="en-US" dirty="0"/>
          </a:p>
        </p:txBody>
      </p:sp>
    </p:spTree>
    <p:extLst>
      <p:ext uri="{BB962C8B-B14F-4D97-AF65-F5344CB8AC3E}">
        <p14:creationId xmlns:p14="http://schemas.microsoft.com/office/powerpoint/2010/main" val="148680098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9703711" y="26905"/>
            <a:ext cx="3009900" cy="2924175"/>
          </a:xfrm>
          <a:prstGeom prst="rect">
            <a:avLst/>
          </a:prstGeom>
        </p:spPr>
      </p:pic>
      <p:sp>
        <p:nvSpPr>
          <p:cNvPr id="86" name="TextBox 85"/>
          <p:cNvSpPr txBox="1"/>
          <p:nvPr/>
        </p:nvSpPr>
        <p:spPr>
          <a:xfrm>
            <a:off x="10959844" y="3110263"/>
            <a:ext cx="1232156" cy="461665"/>
          </a:xfrm>
          <a:prstGeom prst="rect">
            <a:avLst/>
          </a:prstGeom>
          <a:noFill/>
        </p:spPr>
        <p:txBody>
          <a:bodyPr wrap="square" rtlCol="0">
            <a:spAutoFit/>
          </a:bodyPr>
          <a:lstStyle/>
          <a:p>
            <a:r>
              <a:rPr lang="en-US" dirty="0" smtClean="0"/>
              <a:t>T</a:t>
            </a:r>
            <a:r>
              <a:rPr lang="en-US" sz="2400" baseline="-25000" dirty="0" smtClean="0"/>
              <a:t>battery</a:t>
            </a:r>
            <a:endParaRPr lang="en-US" dirty="0"/>
          </a:p>
        </p:txBody>
      </p:sp>
      <p:sp>
        <p:nvSpPr>
          <p:cNvPr id="121" name="Rectangle 120"/>
          <p:cNvSpPr/>
          <p:nvPr/>
        </p:nvSpPr>
        <p:spPr>
          <a:xfrm>
            <a:off x="2476902" y="3731385"/>
            <a:ext cx="2370585" cy="168287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INA 213</a:t>
            </a:r>
          </a:p>
          <a:p>
            <a:pPr algn="ctr"/>
            <a:r>
              <a:rPr lang="en-US" sz="1600" dirty="0" smtClean="0">
                <a:solidFill>
                  <a:schemeClr val="tx1"/>
                </a:solidFill>
              </a:rPr>
              <a:t>(Gain 50V/V)</a:t>
            </a:r>
            <a:endParaRPr lang="en-US" sz="2000" dirty="0">
              <a:solidFill>
                <a:schemeClr val="tx1"/>
              </a:solidFill>
            </a:endParaRPr>
          </a:p>
        </p:txBody>
      </p:sp>
      <p:sp>
        <p:nvSpPr>
          <p:cNvPr id="134" name="TextBox 133"/>
          <p:cNvSpPr txBox="1"/>
          <p:nvPr/>
        </p:nvSpPr>
        <p:spPr>
          <a:xfrm>
            <a:off x="2657712" y="3713151"/>
            <a:ext cx="513471" cy="369332"/>
          </a:xfrm>
          <a:prstGeom prst="rect">
            <a:avLst/>
          </a:prstGeom>
          <a:noFill/>
        </p:spPr>
        <p:txBody>
          <a:bodyPr wrap="square" rtlCol="0">
            <a:spAutoFit/>
          </a:bodyPr>
          <a:lstStyle/>
          <a:p>
            <a:r>
              <a:rPr lang="en-US" dirty="0" smtClean="0"/>
              <a:t>IN+</a:t>
            </a:r>
            <a:endParaRPr lang="en-US" dirty="0"/>
          </a:p>
        </p:txBody>
      </p:sp>
      <p:sp>
        <p:nvSpPr>
          <p:cNvPr id="135" name="TextBox 134"/>
          <p:cNvSpPr txBox="1"/>
          <p:nvPr/>
        </p:nvSpPr>
        <p:spPr>
          <a:xfrm>
            <a:off x="4244141" y="3739350"/>
            <a:ext cx="513471" cy="369332"/>
          </a:xfrm>
          <a:prstGeom prst="rect">
            <a:avLst/>
          </a:prstGeom>
          <a:noFill/>
        </p:spPr>
        <p:txBody>
          <a:bodyPr wrap="square" rtlCol="0">
            <a:spAutoFit/>
          </a:bodyPr>
          <a:lstStyle/>
          <a:p>
            <a:pPr algn="ctr"/>
            <a:r>
              <a:rPr lang="en-US" dirty="0" smtClean="0"/>
              <a:t>IN-</a:t>
            </a:r>
            <a:endParaRPr lang="en-US" dirty="0"/>
          </a:p>
        </p:txBody>
      </p:sp>
      <p:cxnSp>
        <p:nvCxnSpPr>
          <p:cNvPr id="137" name="Elbow Connector 136"/>
          <p:cNvCxnSpPr>
            <a:endCxn id="121" idx="1"/>
          </p:cNvCxnSpPr>
          <p:nvPr/>
        </p:nvCxnSpPr>
        <p:spPr>
          <a:xfrm rot="16200000" flipH="1">
            <a:off x="1216296" y="3312214"/>
            <a:ext cx="1883559" cy="637654"/>
          </a:xfrm>
          <a:prstGeom prst="bentConnector2">
            <a:avLst/>
          </a:prstGeom>
          <a:ln w="41275">
            <a:solidFill>
              <a:srgbClr val="FF0000"/>
            </a:solidFill>
            <a:headEnd w="lg" len="lg"/>
            <a:tailEnd type="none"/>
          </a:ln>
        </p:spPr>
        <p:style>
          <a:lnRef idx="1">
            <a:schemeClr val="accent1"/>
          </a:lnRef>
          <a:fillRef idx="0">
            <a:schemeClr val="accent1"/>
          </a:fillRef>
          <a:effectRef idx="0">
            <a:schemeClr val="accent1"/>
          </a:effectRef>
          <a:fontRef idx="minor">
            <a:schemeClr val="tx1"/>
          </a:fontRef>
        </p:style>
      </p:cxnSp>
      <p:sp>
        <p:nvSpPr>
          <p:cNvPr id="138" name="TextBox 137"/>
          <p:cNvSpPr txBox="1"/>
          <p:nvPr/>
        </p:nvSpPr>
        <p:spPr>
          <a:xfrm>
            <a:off x="2495443" y="4379673"/>
            <a:ext cx="513471" cy="369332"/>
          </a:xfrm>
          <a:prstGeom prst="rect">
            <a:avLst/>
          </a:prstGeom>
          <a:noFill/>
        </p:spPr>
        <p:txBody>
          <a:bodyPr wrap="square" rtlCol="0">
            <a:spAutoFit/>
          </a:bodyPr>
          <a:lstStyle/>
          <a:p>
            <a:r>
              <a:rPr lang="en-US" dirty="0" smtClean="0"/>
              <a:t>V+</a:t>
            </a:r>
            <a:endParaRPr lang="en-US" dirty="0"/>
          </a:p>
        </p:txBody>
      </p:sp>
      <p:sp>
        <p:nvSpPr>
          <p:cNvPr id="139" name="TextBox 138"/>
          <p:cNvSpPr txBox="1"/>
          <p:nvPr/>
        </p:nvSpPr>
        <p:spPr>
          <a:xfrm>
            <a:off x="2794520" y="5038973"/>
            <a:ext cx="738779" cy="369332"/>
          </a:xfrm>
          <a:prstGeom prst="rect">
            <a:avLst/>
          </a:prstGeom>
          <a:noFill/>
        </p:spPr>
        <p:txBody>
          <a:bodyPr wrap="square" rtlCol="0">
            <a:spAutoFit/>
          </a:bodyPr>
          <a:lstStyle/>
          <a:p>
            <a:pPr algn="ctr"/>
            <a:r>
              <a:rPr lang="en-US" dirty="0" smtClean="0"/>
              <a:t>GND</a:t>
            </a:r>
            <a:endParaRPr lang="en-US" dirty="0"/>
          </a:p>
        </p:txBody>
      </p:sp>
      <p:sp>
        <p:nvSpPr>
          <p:cNvPr id="141" name="TextBox 140"/>
          <p:cNvSpPr txBox="1"/>
          <p:nvPr/>
        </p:nvSpPr>
        <p:spPr>
          <a:xfrm>
            <a:off x="4037214" y="5053487"/>
            <a:ext cx="513471" cy="369332"/>
          </a:xfrm>
          <a:prstGeom prst="rect">
            <a:avLst/>
          </a:prstGeom>
          <a:noFill/>
        </p:spPr>
        <p:txBody>
          <a:bodyPr wrap="square" rtlCol="0">
            <a:spAutoFit/>
          </a:bodyPr>
          <a:lstStyle/>
          <a:p>
            <a:r>
              <a:rPr lang="en-US" dirty="0" smtClean="0"/>
              <a:t>Ref</a:t>
            </a:r>
            <a:endParaRPr lang="en-US" dirty="0"/>
          </a:p>
        </p:txBody>
      </p:sp>
      <p:cxnSp>
        <p:nvCxnSpPr>
          <p:cNvPr id="142" name="Straight Connector 141"/>
          <p:cNvCxnSpPr>
            <a:stCxn id="143" idx="4"/>
            <a:endCxn id="139" idx="2"/>
          </p:cNvCxnSpPr>
          <p:nvPr/>
        </p:nvCxnSpPr>
        <p:spPr>
          <a:xfrm flipV="1">
            <a:off x="3159453" y="5408305"/>
            <a:ext cx="4457" cy="8763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3" name="Oval 142"/>
          <p:cNvSpPr/>
          <p:nvPr/>
        </p:nvSpPr>
        <p:spPr>
          <a:xfrm>
            <a:off x="3092778" y="6175391"/>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44" name="Straight Connector 143"/>
          <p:cNvCxnSpPr>
            <a:stCxn id="145" idx="4"/>
            <a:endCxn id="141" idx="2"/>
          </p:cNvCxnSpPr>
          <p:nvPr/>
        </p:nvCxnSpPr>
        <p:spPr>
          <a:xfrm flipV="1">
            <a:off x="4280561" y="5422819"/>
            <a:ext cx="13389" cy="8618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p:cNvSpPr/>
          <p:nvPr/>
        </p:nvSpPr>
        <p:spPr>
          <a:xfrm>
            <a:off x="4213886" y="6175391"/>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6" name="TextBox 145"/>
          <p:cNvSpPr txBox="1"/>
          <p:nvPr/>
        </p:nvSpPr>
        <p:spPr>
          <a:xfrm>
            <a:off x="4368055" y="4472902"/>
            <a:ext cx="673483" cy="369332"/>
          </a:xfrm>
          <a:prstGeom prst="rect">
            <a:avLst/>
          </a:prstGeom>
          <a:noFill/>
        </p:spPr>
        <p:txBody>
          <a:bodyPr wrap="square" rtlCol="0">
            <a:spAutoFit/>
          </a:bodyPr>
          <a:lstStyle/>
          <a:p>
            <a:r>
              <a:rPr lang="en-US" dirty="0" smtClean="0"/>
              <a:t>Out</a:t>
            </a:r>
            <a:endParaRPr lang="en-US" dirty="0"/>
          </a:p>
        </p:txBody>
      </p:sp>
      <p:sp>
        <p:nvSpPr>
          <p:cNvPr id="147" name="Oval 146"/>
          <p:cNvSpPr/>
          <p:nvPr/>
        </p:nvSpPr>
        <p:spPr>
          <a:xfrm>
            <a:off x="1772573" y="2626006"/>
            <a:ext cx="133350" cy="120890"/>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51" name="Straight Connector 150"/>
          <p:cNvCxnSpPr>
            <a:stCxn id="134" idx="0"/>
            <a:endCxn id="152" idx="0"/>
          </p:cNvCxnSpPr>
          <p:nvPr/>
        </p:nvCxnSpPr>
        <p:spPr>
          <a:xfrm flipV="1">
            <a:off x="2914448" y="2626006"/>
            <a:ext cx="19647" cy="108714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2" name="Oval 151"/>
          <p:cNvSpPr/>
          <p:nvPr/>
        </p:nvSpPr>
        <p:spPr>
          <a:xfrm>
            <a:off x="2867420" y="2626006"/>
            <a:ext cx="133350" cy="125837"/>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53" name="Straight Connector 152"/>
          <p:cNvCxnSpPr>
            <a:stCxn id="135" idx="0"/>
          </p:cNvCxnSpPr>
          <p:nvPr/>
        </p:nvCxnSpPr>
        <p:spPr>
          <a:xfrm flipV="1">
            <a:off x="4500877" y="2667670"/>
            <a:ext cx="13096" cy="10716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1592891" y="5449651"/>
            <a:ext cx="48267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flipH="1" flipV="1">
            <a:off x="1837320" y="4554865"/>
            <a:ext cx="1927" cy="87818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flipV="1">
            <a:off x="1812925" y="5557527"/>
            <a:ext cx="5429" cy="6740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9" name="TextBox 158"/>
          <p:cNvSpPr txBox="1"/>
          <p:nvPr/>
        </p:nvSpPr>
        <p:spPr>
          <a:xfrm>
            <a:off x="547836" y="5010280"/>
            <a:ext cx="1205376" cy="923330"/>
          </a:xfrm>
          <a:prstGeom prst="rect">
            <a:avLst/>
          </a:prstGeom>
          <a:noFill/>
        </p:spPr>
        <p:txBody>
          <a:bodyPr wrap="square" rtlCol="0">
            <a:spAutoFit/>
          </a:bodyPr>
          <a:lstStyle/>
          <a:p>
            <a:r>
              <a:rPr lang="en-US" dirty="0" smtClean="0"/>
              <a:t>100n</a:t>
            </a:r>
          </a:p>
          <a:p>
            <a:r>
              <a:rPr lang="en-US" dirty="0" smtClean="0"/>
              <a:t>(ceramic)</a:t>
            </a:r>
          </a:p>
          <a:p>
            <a:r>
              <a:rPr lang="en-US" dirty="0" smtClean="0"/>
              <a:t>bypass</a:t>
            </a:r>
            <a:endParaRPr lang="en-US" dirty="0"/>
          </a:p>
        </p:txBody>
      </p:sp>
      <p:sp>
        <p:nvSpPr>
          <p:cNvPr id="160" name="Oval 159"/>
          <p:cNvSpPr/>
          <p:nvPr/>
        </p:nvSpPr>
        <p:spPr>
          <a:xfrm>
            <a:off x="1757944" y="4511368"/>
            <a:ext cx="133350" cy="109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1" name="Straight Connector 160"/>
          <p:cNvCxnSpPr/>
          <p:nvPr/>
        </p:nvCxnSpPr>
        <p:spPr>
          <a:xfrm>
            <a:off x="1592891" y="5566070"/>
            <a:ext cx="47037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3" name="TextBox 162"/>
          <p:cNvSpPr txBox="1"/>
          <p:nvPr/>
        </p:nvSpPr>
        <p:spPr>
          <a:xfrm>
            <a:off x="1931903" y="4902309"/>
            <a:ext cx="1205376" cy="369332"/>
          </a:xfrm>
          <a:prstGeom prst="rect">
            <a:avLst/>
          </a:prstGeom>
          <a:noFill/>
        </p:spPr>
        <p:txBody>
          <a:bodyPr wrap="square" rtlCol="0">
            <a:spAutoFit/>
          </a:bodyPr>
          <a:lstStyle/>
          <a:p>
            <a:r>
              <a:rPr lang="en-US" dirty="0" smtClean="0"/>
              <a:t>Vout</a:t>
            </a:r>
            <a:endParaRPr lang="en-US" dirty="0"/>
          </a:p>
        </p:txBody>
      </p:sp>
      <p:sp>
        <p:nvSpPr>
          <p:cNvPr id="22" name="Rectangle 21"/>
          <p:cNvSpPr/>
          <p:nvPr/>
        </p:nvSpPr>
        <p:spPr>
          <a:xfrm>
            <a:off x="3378776" y="2150368"/>
            <a:ext cx="756938" cy="369332"/>
          </a:xfrm>
          <a:prstGeom prst="rect">
            <a:avLst/>
          </a:prstGeom>
        </p:spPr>
        <p:txBody>
          <a:bodyPr wrap="none">
            <a:spAutoFit/>
          </a:bodyPr>
          <a:lstStyle/>
          <a:p>
            <a:r>
              <a:rPr lang="en-US" dirty="0" smtClean="0">
                <a:latin typeface="Calibri" panose="020F0502020204030204" pitchFamily="34" charset="0"/>
                <a:cs typeface="Calibri" panose="020F0502020204030204" pitchFamily="34" charset="0"/>
              </a:rPr>
              <a:t>10m</a:t>
            </a:r>
            <a:r>
              <a:rPr lang="el-GR" dirty="0" smtClean="0">
                <a:latin typeface="Calibri" panose="020F0502020204030204" pitchFamily="34" charset="0"/>
                <a:cs typeface="Calibri" panose="020F0502020204030204" pitchFamily="34" charset="0"/>
              </a:rPr>
              <a:t>Ω</a:t>
            </a:r>
            <a:endParaRPr lang="en-US" dirty="0"/>
          </a:p>
        </p:txBody>
      </p:sp>
      <p:sp>
        <p:nvSpPr>
          <p:cNvPr id="168" name="Oval 167"/>
          <p:cNvSpPr/>
          <p:nvPr/>
        </p:nvSpPr>
        <p:spPr>
          <a:xfrm>
            <a:off x="4449441" y="2640975"/>
            <a:ext cx="133350" cy="125837"/>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p:cNvSpPr/>
          <p:nvPr/>
        </p:nvSpPr>
        <p:spPr>
          <a:xfrm>
            <a:off x="7557160" y="3420235"/>
            <a:ext cx="1514902" cy="236106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smtClean="0">
                <a:solidFill>
                  <a:schemeClr val="tx1"/>
                </a:solidFill>
              </a:rPr>
              <a:t>MEGA</a:t>
            </a:r>
            <a:endParaRPr lang="en-US" b="1" dirty="0">
              <a:solidFill>
                <a:schemeClr val="tx1"/>
              </a:solidFill>
            </a:endParaRPr>
          </a:p>
        </p:txBody>
      </p:sp>
      <p:cxnSp>
        <p:nvCxnSpPr>
          <p:cNvPr id="7" name="Elbow Connector 6"/>
          <p:cNvCxnSpPr>
            <a:endCxn id="65" idx="3"/>
          </p:cNvCxnSpPr>
          <p:nvPr/>
        </p:nvCxnSpPr>
        <p:spPr>
          <a:xfrm>
            <a:off x="1505734" y="2699676"/>
            <a:ext cx="8456966" cy="215521"/>
          </a:xfrm>
          <a:prstGeom prst="bentConnector2">
            <a:avLst/>
          </a:prstGeom>
          <a:ln w="41275">
            <a:solidFill>
              <a:srgbClr val="FF0000"/>
            </a:solidFill>
            <a:headEnd w="lg" len="lg"/>
            <a:tailEnd type="non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6200000">
            <a:off x="5566895" y="3441003"/>
            <a:ext cx="809224" cy="369332"/>
          </a:xfrm>
          <a:prstGeom prst="rect">
            <a:avLst/>
          </a:prstGeom>
          <a:noFill/>
          <a:ln w="19050">
            <a:solidFill>
              <a:schemeClr val="accent1">
                <a:shade val="50000"/>
              </a:schemeClr>
            </a:solidFill>
          </a:ln>
        </p:spPr>
        <p:txBody>
          <a:bodyPr wrap="square" rtlCol="0">
            <a:spAutoFit/>
          </a:bodyPr>
          <a:lstStyle/>
          <a:p>
            <a:pPr algn="ctr"/>
            <a:r>
              <a:rPr lang="en-US" dirty="0" smtClean="0"/>
              <a:t>R2</a:t>
            </a:r>
            <a:endParaRPr lang="en-US" dirty="0"/>
          </a:p>
        </p:txBody>
      </p:sp>
      <p:sp>
        <p:nvSpPr>
          <p:cNvPr id="12" name="TextBox 11"/>
          <p:cNvSpPr txBox="1"/>
          <p:nvPr/>
        </p:nvSpPr>
        <p:spPr>
          <a:xfrm rot="16200000">
            <a:off x="5556943" y="5062282"/>
            <a:ext cx="809224" cy="369332"/>
          </a:xfrm>
          <a:prstGeom prst="rect">
            <a:avLst/>
          </a:prstGeom>
          <a:noFill/>
          <a:ln w="19050">
            <a:solidFill>
              <a:schemeClr val="accent1">
                <a:shade val="50000"/>
              </a:schemeClr>
            </a:solidFill>
          </a:ln>
        </p:spPr>
        <p:txBody>
          <a:bodyPr wrap="square" rtlCol="0">
            <a:spAutoFit/>
          </a:bodyPr>
          <a:lstStyle/>
          <a:p>
            <a:pPr algn="ctr"/>
            <a:r>
              <a:rPr lang="en-US" dirty="0" smtClean="0"/>
              <a:t>R3</a:t>
            </a:r>
            <a:endParaRPr lang="en-US" dirty="0"/>
          </a:p>
        </p:txBody>
      </p:sp>
      <p:sp>
        <p:nvSpPr>
          <p:cNvPr id="13" name="TextBox 12"/>
          <p:cNvSpPr txBox="1"/>
          <p:nvPr/>
        </p:nvSpPr>
        <p:spPr>
          <a:xfrm>
            <a:off x="7886057" y="5411966"/>
            <a:ext cx="816335" cy="369332"/>
          </a:xfrm>
          <a:prstGeom prst="rect">
            <a:avLst/>
          </a:prstGeom>
          <a:noFill/>
        </p:spPr>
        <p:txBody>
          <a:bodyPr wrap="square" rtlCol="0">
            <a:spAutoFit/>
          </a:bodyPr>
          <a:lstStyle/>
          <a:p>
            <a:pPr algn="ctr"/>
            <a:r>
              <a:rPr lang="en-US" dirty="0" smtClean="0"/>
              <a:t>GND</a:t>
            </a:r>
            <a:endParaRPr lang="en-US" dirty="0"/>
          </a:p>
        </p:txBody>
      </p:sp>
      <p:cxnSp>
        <p:nvCxnSpPr>
          <p:cNvPr id="14" name="Elbow Connector 13"/>
          <p:cNvCxnSpPr>
            <a:endCxn id="13" idx="2"/>
          </p:cNvCxnSpPr>
          <p:nvPr/>
        </p:nvCxnSpPr>
        <p:spPr>
          <a:xfrm flipV="1">
            <a:off x="1789914" y="5781298"/>
            <a:ext cx="6504311" cy="441939"/>
          </a:xfrm>
          <a:prstGeom prst="bentConnector2">
            <a:avLst/>
          </a:prstGeom>
          <a:ln w="41275">
            <a:solidFill>
              <a:schemeClr val="tx1"/>
            </a:solidFill>
            <a:headEnd w="lg" len="lg"/>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2" idx="1"/>
          </p:cNvCxnSpPr>
          <p:nvPr/>
        </p:nvCxnSpPr>
        <p:spPr>
          <a:xfrm flipH="1">
            <a:off x="5961172" y="5651560"/>
            <a:ext cx="383" cy="55139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1" idx="1"/>
            <a:endCxn id="12" idx="3"/>
          </p:cNvCxnSpPr>
          <p:nvPr/>
        </p:nvCxnSpPr>
        <p:spPr>
          <a:xfrm flipH="1">
            <a:off x="5961555" y="4030281"/>
            <a:ext cx="9952" cy="81205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28" idx="1"/>
          </p:cNvCxnSpPr>
          <p:nvPr/>
        </p:nvCxnSpPr>
        <p:spPr>
          <a:xfrm>
            <a:off x="5971507" y="4367871"/>
            <a:ext cx="1585653"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557160" y="4183205"/>
            <a:ext cx="476250" cy="369332"/>
          </a:xfrm>
          <a:prstGeom prst="rect">
            <a:avLst/>
          </a:prstGeom>
          <a:noFill/>
        </p:spPr>
        <p:txBody>
          <a:bodyPr wrap="square" rtlCol="0">
            <a:spAutoFit/>
          </a:bodyPr>
          <a:lstStyle/>
          <a:p>
            <a:r>
              <a:rPr lang="en-US" dirty="0" smtClean="0"/>
              <a:t>A0</a:t>
            </a:r>
            <a:endParaRPr lang="en-US" dirty="0"/>
          </a:p>
        </p:txBody>
      </p:sp>
      <p:sp>
        <p:nvSpPr>
          <p:cNvPr id="33" name="TextBox 32"/>
          <p:cNvSpPr txBox="1"/>
          <p:nvPr/>
        </p:nvSpPr>
        <p:spPr>
          <a:xfrm>
            <a:off x="8072340" y="3434095"/>
            <a:ext cx="513471" cy="369332"/>
          </a:xfrm>
          <a:prstGeom prst="rect">
            <a:avLst/>
          </a:prstGeom>
          <a:noFill/>
        </p:spPr>
        <p:txBody>
          <a:bodyPr wrap="square" rtlCol="0">
            <a:spAutoFit/>
          </a:bodyPr>
          <a:lstStyle/>
          <a:p>
            <a:r>
              <a:rPr lang="en-US" dirty="0" smtClean="0"/>
              <a:t>Vin</a:t>
            </a:r>
            <a:endParaRPr lang="en-US" dirty="0"/>
          </a:p>
        </p:txBody>
      </p:sp>
      <p:sp>
        <p:nvSpPr>
          <p:cNvPr id="34" name="TextBox 33"/>
          <p:cNvSpPr txBox="1"/>
          <p:nvPr/>
        </p:nvSpPr>
        <p:spPr>
          <a:xfrm>
            <a:off x="5274062" y="5182912"/>
            <a:ext cx="539867" cy="369332"/>
          </a:xfrm>
          <a:prstGeom prst="rect">
            <a:avLst/>
          </a:prstGeom>
          <a:noFill/>
        </p:spPr>
        <p:txBody>
          <a:bodyPr wrap="square" rtlCol="0">
            <a:spAutoFit/>
          </a:bodyPr>
          <a:lstStyle/>
          <a:p>
            <a:r>
              <a:rPr lang="en-US" dirty="0"/>
              <a:t>2</a:t>
            </a:r>
            <a:r>
              <a:rPr lang="en-US" dirty="0" smtClean="0"/>
              <a:t>0k</a:t>
            </a:r>
            <a:endParaRPr lang="en-US" dirty="0"/>
          </a:p>
        </p:txBody>
      </p:sp>
      <p:sp>
        <p:nvSpPr>
          <p:cNvPr id="35" name="TextBox 34"/>
          <p:cNvSpPr txBox="1"/>
          <p:nvPr/>
        </p:nvSpPr>
        <p:spPr>
          <a:xfrm>
            <a:off x="5316655" y="3441003"/>
            <a:ext cx="539867" cy="369332"/>
          </a:xfrm>
          <a:prstGeom prst="rect">
            <a:avLst/>
          </a:prstGeom>
          <a:noFill/>
        </p:spPr>
        <p:txBody>
          <a:bodyPr wrap="square" rtlCol="0">
            <a:spAutoFit/>
          </a:bodyPr>
          <a:lstStyle/>
          <a:p>
            <a:r>
              <a:rPr lang="en-US" dirty="0" smtClean="0"/>
              <a:t>51k</a:t>
            </a:r>
            <a:endParaRPr lang="en-US" dirty="0"/>
          </a:p>
        </p:txBody>
      </p:sp>
      <p:cxnSp>
        <p:nvCxnSpPr>
          <p:cNvPr id="46" name="Straight Connector 45"/>
          <p:cNvCxnSpPr/>
          <p:nvPr/>
        </p:nvCxnSpPr>
        <p:spPr>
          <a:xfrm>
            <a:off x="6510737" y="5207413"/>
            <a:ext cx="48267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513508" y="5334341"/>
            <a:ext cx="4703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6773836" y="4367872"/>
            <a:ext cx="3198" cy="83232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6761136" y="5351785"/>
            <a:ext cx="3198" cy="8597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750915" y="5480949"/>
            <a:ext cx="1205376" cy="646331"/>
          </a:xfrm>
          <a:prstGeom prst="rect">
            <a:avLst/>
          </a:prstGeom>
          <a:noFill/>
        </p:spPr>
        <p:txBody>
          <a:bodyPr wrap="square" rtlCol="0">
            <a:spAutoFit/>
          </a:bodyPr>
          <a:lstStyle/>
          <a:p>
            <a:r>
              <a:rPr lang="en-US" dirty="0" smtClean="0"/>
              <a:t>100n</a:t>
            </a:r>
          </a:p>
          <a:p>
            <a:r>
              <a:rPr lang="en-US" dirty="0" smtClean="0"/>
              <a:t>(ceramic)</a:t>
            </a:r>
            <a:endParaRPr lang="en-US" dirty="0"/>
          </a:p>
        </p:txBody>
      </p:sp>
      <p:cxnSp>
        <p:nvCxnSpPr>
          <p:cNvPr id="81" name="Straight Connector 80"/>
          <p:cNvCxnSpPr>
            <a:stCxn id="172" idx="0"/>
            <a:endCxn id="15" idx="3"/>
          </p:cNvCxnSpPr>
          <p:nvPr/>
        </p:nvCxnSpPr>
        <p:spPr>
          <a:xfrm flipV="1">
            <a:off x="9923581" y="5629058"/>
            <a:ext cx="2231" cy="55060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flipV="1">
            <a:off x="8314614" y="6220040"/>
            <a:ext cx="3039701" cy="1425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5067754" y="6372639"/>
            <a:ext cx="4826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5236684" y="6548033"/>
            <a:ext cx="144101"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H="1" flipV="1">
            <a:off x="5332478" y="6231534"/>
            <a:ext cx="2045" cy="1582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5164633" y="6458522"/>
            <a:ext cx="313895" cy="181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6" name="Oval 105"/>
          <p:cNvSpPr/>
          <p:nvPr/>
        </p:nvSpPr>
        <p:spPr>
          <a:xfrm>
            <a:off x="5906214" y="4301452"/>
            <a:ext cx="133350" cy="1183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6697658" y="4312257"/>
            <a:ext cx="127599" cy="1213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5887164" y="6182723"/>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0" name="Oval 109"/>
          <p:cNvSpPr/>
          <p:nvPr/>
        </p:nvSpPr>
        <p:spPr>
          <a:xfrm>
            <a:off x="6697658" y="6166392"/>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1" name="Oval 110"/>
          <p:cNvSpPr/>
          <p:nvPr/>
        </p:nvSpPr>
        <p:spPr>
          <a:xfrm>
            <a:off x="8231792" y="6171187"/>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0" name="Straight Connector 119"/>
          <p:cNvCxnSpPr>
            <a:stCxn id="4" idx="0"/>
          </p:cNvCxnSpPr>
          <p:nvPr/>
        </p:nvCxnSpPr>
        <p:spPr>
          <a:xfrm flipV="1">
            <a:off x="8314611" y="2678774"/>
            <a:ext cx="14464" cy="74146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Elbow Connector 123"/>
          <p:cNvCxnSpPr>
            <a:stCxn id="11" idx="3"/>
          </p:cNvCxnSpPr>
          <p:nvPr/>
        </p:nvCxnSpPr>
        <p:spPr>
          <a:xfrm rot="5400000" flipH="1" flipV="1">
            <a:off x="5696564" y="2946112"/>
            <a:ext cx="549889" cy="2"/>
          </a:xfrm>
          <a:prstGeom prst="bentConnector3">
            <a:avLst>
              <a:gd name="adj1" fmla="val 50000"/>
            </a:avLst>
          </a:prstGeom>
          <a:ln w="41275">
            <a:solidFill>
              <a:srgbClr val="FF0000"/>
            </a:solidFill>
            <a:headEnd w="lg" len="lg"/>
            <a:tailEnd type="none"/>
          </a:ln>
        </p:spPr>
        <p:style>
          <a:lnRef idx="1">
            <a:schemeClr val="accent1"/>
          </a:lnRef>
          <a:fillRef idx="0">
            <a:schemeClr val="accent1"/>
          </a:fillRef>
          <a:effectRef idx="0">
            <a:schemeClr val="accent1"/>
          </a:effectRef>
          <a:fontRef idx="minor">
            <a:schemeClr val="tx1"/>
          </a:fontRef>
        </p:style>
      </p:cxnSp>
      <p:sp>
        <p:nvSpPr>
          <p:cNvPr id="140" name="Isosceles Triangle 139"/>
          <p:cNvSpPr/>
          <p:nvPr/>
        </p:nvSpPr>
        <p:spPr>
          <a:xfrm rot="5400000">
            <a:off x="1305627" y="2595369"/>
            <a:ext cx="247650" cy="207563"/>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p:nvPr/>
        </p:nvCxnSpPr>
        <p:spPr>
          <a:xfrm flipH="1" flipV="1">
            <a:off x="9072063" y="5087859"/>
            <a:ext cx="868586" cy="195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rot="16200000">
            <a:off x="9558088" y="3135143"/>
            <a:ext cx="809224" cy="369332"/>
          </a:xfrm>
          <a:prstGeom prst="rect">
            <a:avLst/>
          </a:prstGeom>
          <a:noFill/>
          <a:ln w="19050">
            <a:solidFill>
              <a:schemeClr val="accent1">
                <a:shade val="50000"/>
              </a:schemeClr>
            </a:solidFill>
          </a:ln>
        </p:spPr>
        <p:txBody>
          <a:bodyPr wrap="square" rtlCol="0">
            <a:spAutoFit/>
          </a:bodyPr>
          <a:lstStyle/>
          <a:p>
            <a:pPr algn="ctr"/>
            <a:r>
              <a:rPr lang="en-US" dirty="0" smtClean="0"/>
              <a:t>R1</a:t>
            </a:r>
            <a:endParaRPr lang="en-US" dirty="0"/>
          </a:p>
        </p:txBody>
      </p:sp>
      <p:sp>
        <p:nvSpPr>
          <p:cNvPr id="15" name="Isosceles Triangle 14"/>
          <p:cNvSpPr/>
          <p:nvPr/>
        </p:nvSpPr>
        <p:spPr>
          <a:xfrm>
            <a:off x="9741146" y="5388782"/>
            <a:ext cx="369332" cy="2402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p:cNvCxnSpPr/>
          <p:nvPr/>
        </p:nvCxnSpPr>
        <p:spPr>
          <a:xfrm flipH="1">
            <a:off x="9741147" y="5376153"/>
            <a:ext cx="369331" cy="1"/>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10103380" y="5290825"/>
            <a:ext cx="43986" cy="86037"/>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9704444" y="5364939"/>
            <a:ext cx="43986" cy="86037"/>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65" idx="1"/>
            <a:endCxn id="15" idx="0"/>
          </p:cNvCxnSpPr>
          <p:nvPr/>
        </p:nvCxnSpPr>
        <p:spPr>
          <a:xfrm flipH="1">
            <a:off x="9925812" y="3724421"/>
            <a:ext cx="36888" cy="1664361"/>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9420691" y="3135143"/>
            <a:ext cx="539867" cy="369332"/>
          </a:xfrm>
          <a:prstGeom prst="rect">
            <a:avLst/>
          </a:prstGeom>
          <a:noFill/>
        </p:spPr>
        <p:txBody>
          <a:bodyPr wrap="square" rtlCol="0">
            <a:spAutoFit/>
          </a:bodyPr>
          <a:lstStyle/>
          <a:p>
            <a:r>
              <a:rPr lang="en-US" dirty="0" smtClean="0"/>
              <a:t>1k</a:t>
            </a:r>
            <a:endParaRPr lang="en-US" dirty="0"/>
          </a:p>
        </p:txBody>
      </p:sp>
      <p:sp>
        <p:nvSpPr>
          <p:cNvPr id="38" name="Rectangle 37"/>
          <p:cNvSpPr/>
          <p:nvPr/>
        </p:nvSpPr>
        <p:spPr>
          <a:xfrm>
            <a:off x="8996692" y="5688460"/>
            <a:ext cx="1853777" cy="338554"/>
          </a:xfrm>
          <a:prstGeom prst="rect">
            <a:avLst/>
          </a:prstGeom>
        </p:spPr>
        <p:txBody>
          <a:bodyPr wrap="none">
            <a:spAutoFit/>
          </a:bodyPr>
          <a:lstStyle/>
          <a:p>
            <a:r>
              <a:rPr lang="en-US" sz="1600" dirty="0" smtClean="0">
                <a:solidFill>
                  <a:srgbClr val="000000"/>
                </a:solidFill>
                <a:latin typeface="Verdana" panose="020B0604030504040204" pitchFamily="34" charset="0"/>
              </a:rPr>
              <a:t>LM4040 AIZ-4.1</a:t>
            </a:r>
            <a:endParaRPr lang="en-US" sz="1600" dirty="0"/>
          </a:p>
        </p:txBody>
      </p:sp>
      <p:sp>
        <p:nvSpPr>
          <p:cNvPr id="67" name="Oval 66"/>
          <p:cNvSpPr/>
          <p:nvPr/>
        </p:nvSpPr>
        <p:spPr>
          <a:xfrm>
            <a:off x="9864800" y="5041068"/>
            <a:ext cx="133350" cy="109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p:cNvSpPr txBox="1"/>
          <p:nvPr/>
        </p:nvSpPr>
        <p:spPr>
          <a:xfrm>
            <a:off x="8564662" y="3672424"/>
            <a:ext cx="677696" cy="369332"/>
          </a:xfrm>
          <a:prstGeom prst="rect">
            <a:avLst/>
          </a:prstGeom>
          <a:noFill/>
        </p:spPr>
        <p:txBody>
          <a:bodyPr wrap="square" rtlCol="0">
            <a:spAutoFit/>
          </a:bodyPr>
          <a:lstStyle/>
          <a:p>
            <a:r>
              <a:rPr lang="en-US" dirty="0" smtClean="0"/>
              <a:t>+5V</a:t>
            </a:r>
            <a:endParaRPr lang="en-US" dirty="0"/>
          </a:p>
        </p:txBody>
      </p:sp>
      <p:sp>
        <p:nvSpPr>
          <p:cNvPr id="83" name="TextBox 82"/>
          <p:cNvSpPr txBox="1"/>
          <p:nvPr/>
        </p:nvSpPr>
        <p:spPr>
          <a:xfrm>
            <a:off x="8642525" y="4050504"/>
            <a:ext cx="476250" cy="369332"/>
          </a:xfrm>
          <a:prstGeom prst="rect">
            <a:avLst/>
          </a:prstGeom>
          <a:noFill/>
        </p:spPr>
        <p:txBody>
          <a:bodyPr wrap="square" rtlCol="0">
            <a:spAutoFit/>
          </a:bodyPr>
          <a:lstStyle/>
          <a:p>
            <a:r>
              <a:rPr lang="en-US" dirty="0"/>
              <a:t>D</a:t>
            </a:r>
            <a:r>
              <a:rPr lang="en-US" dirty="0" smtClean="0"/>
              <a:t>2</a:t>
            </a:r>
            <a:endParaRPr lang="en-US" dirty="0"/>
          </a:p>
        </p:txBody>
      </p:sp>
      <p:cxnSp>
        <p:nvCxnSpPr>
          <p:cNvPr id="51" name="Straight Connector 50"/>
          <p:cNvCxnSpPr/>
          <p:nvPr/>
        </p:nvCxnSpPr>
        <p:spPr>
          <a:xfrm>
            <a:off x="9072062" y="3871858"/>
            <a:ext cx="1892605" cy="690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9077045" y="4260050"/>
            <a:ext cx="1892605" cy="690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10664605" y="3645647"/>
            <a:ext cx="1395863" cy="76297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chemeClr val="tx1"/>
                </a:solidFill>
              </a:rPr>
              <a:t>DS18B20</a:t>
            </a:r>
          </a:p>
          <a:p>
            <a:pPr algn="r"/>
            <a:r>
              <a:rPr lang="en-US" dirty="0" smtClean="0">
                <a:solidFill>
                  <a:schemeClr val="tx1"/>
                </a:solidFill>
              </a:rPr>
              <a:t>Temperature sensor</a:t>
            </a:r>
            <a:endParaRPr lang="en-US" dirty="0">
              <a:solidFill>
                <a:schemeClr val="tx1"/>
              </a:solidFill>
            </a:endParaRPr>
          </a:p>
        </p:txBody>
      </p:sp>
      <p:cxnSp>
        <p:nvCxnSpPr>
          <p:cNvPr id="92" name="Straight Connector 91"/>
          <p:cNvCxnSpPr>
            <a:endCxn id="53" idx="2"/>
          </p:cNvCxnSpPr>
          <p:nvPr/>
        </p:nvCxnSpPr>
        <p:spPr>
          <a:xfrm flipV="1">
            <a:off x="11346093" y="4408617"/>
            <a:ext cx="16444" cy="182567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4" name="TextBox 163"/>
          <p:cNvSpPr txBox="1"/>
          <p:nvPr/>
        </p:nvSpPr>
        <p:spPr>
          <a:xfrm>
            <a:off x="7569619" y="4503370"/>
            <a:ext cx="476250" cy="369332"/>
          </a:xfrm>
          <a:prstGeom prst="rect">
            <a:avLst/>
          </a:prstGeom>
          <a:noFill/>
        </p:spPr>
        <p:txBody>
          <a:bodyPr wrap="square" rtlCol="0">
            <a:spAutoFit/>
          </a:bodyPr>
          <a:lstStyle/>
          <a:p>
            <a:r>
              <a:rPr lang="en-US" dirty="0" smtClean="0"/>
              <a:t>A1</a:t>
            </a:r>
            <a:endParaRPr lang="en-US" dirty="0"/>
          </a:p>
        </p:txBody>
      </p:sp>
      <p:sp>
        <p:nvSpPr>
          <p:cNvPr id="165" name="TextBox 164"/>
          <p:cNvSpPr txBox="1"/>
          <p:nvPr/>
        </p:nvSpPr>
        <p:spPr>
          <a:xfrm>
            <a:off x="8401113" y="4883393"/>
            <a:ext cx="743238" cy="369332"/>
          </a:xfrm>
          <a:prstGeom prst="rect">
            <a:avLst/>
          </a:prstGeom>
          <a:noFill/>
        </p:spPr>
        <p:txBody>
          <a:bodyPr wrap="square" rtlCol="0">
            <a:spAutoFit/>
          </a:bodyPr>
          <a:lstStyle/>
          <a:p>
            <a:pPr algn="r"/>
            <a:r>
              <a:rPr lang="en-US" dirty="0" smtClean="0"/>
              <a:t>AREF</a:t>
            </a:r>
            <a:endParaRPr lang="en-US" dirty="0"/>
          </a:p>
        </p:txBody>
      </p:sp>
      <p:sp>
        <p:nvSpPr>
          <p:cNvPr id="166" name="TextBox 165"/>
          <p:cNvSpPr txBox="1"/>
          <p:nvPr/>
        </p:nvSpPr>
        <p:spPr>
          <a:xfrm>
            <a:off x="74537" y="2041952"/>
            <a:ext cx="2675105" cy="646331"/>
          </a:xfrm>
          <a:prstGeom prst="rect">
            <a:avLst/>
          </a:prstGeom>
          <a:noFill/>
        </p:spPr>
        <p:txBody>
          <a:bodyPr wrap="square" rtlCol="0">
            <a:spAutoFit/>
          </a:bodyPr>
          <a:lstStyle/>
          <a:p>
            <a:r>
              <a:rPr lang="en-US" dirty="0" smtClean="0"/>
              <a:t>Battery terminal Voltage = 14.6 - 10.0 V</a:t>
            </a:r>
            <a:endParaRPr lang="en-US" dirty="0"/>
          </a:p>
        </p:txBody>
      </p:sp>
      <p:sp>
        <p:nvSpPr>
          <p:cNvPr id="170" name="Oval 169"/>
          <p:cNvSpPr/>
          <p:nvPr/>
        </p:nvSpPr>
        <p:spPr>
          <a:xfrm>
            <a:off x="8261399" y="2633355"/>
            <a:ext cx="133350" cy="125837"/>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1" name="Oval 170"/>
          <p:cNvSpPr/>
          <p:nvPr/>
        </p:nvSpPr>
        <p:spPr>
          <a:xfrm>
            <a:off x="5914460" y="2637180"/>
            <a:ext cx="133350" cy="125837"/>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2" name="Oval 171"/>
          <p:cNvSpPr/>
          <p:nvPr/>
        </p:nvSpPr>
        <p:spPr>
          <a:xfrm>
            <a:off x="9856906" y="6179664"/>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0" name="TextBox 149"/>
          <p:cNvSpPr txBox="1"/>
          <p:nvPr/>
        </p:nvSpPr>
        <p:spPr>
          <a:xfrm>
            <a:off x="3353504" y="2536650"/>
            <a:ext cx="860382" cy="369332"/>
          </a:xfrm>
          <a:prstGeom prst="rect">
            <a:avLst/>
          </a:prstGeom>
          <a:solidFill>
            <a:schemeClr val="bg1"/>
          </a:solidFill>
          <a:ln w="19050">
            <a:solidFill>
              <a:schemeClr val="accent1">
                <a:shade val="50000"/>
              </a:schemeClr>
            </a:solidFill>
          </a:ln>
        </p:spPr>
        <p:txBody>
          <a:bodyPr wrap="square" rtlCol="0">
            <a:spAutoFit/>
          </a:bodyPr>
          <a:lstStyle/>
          <a:p>
            <a:pPr algn="ctr"/>
            <a:r>
              <a:rPr lang="en-US" dirty="0" smtClean="0"/>
              <a:t>Rshunt</a:t>
            </a:r>
            <a:endParaRPr lang="en-US" dirty="0"/>
          </a:p>
        </p:txBody>
      </p:sp>
      <p:cxnSp>
        <p:nvCxnSpPr>
          <p:cNvPr id="98" name="Straight Connector 97"/>
          <p:cNvCxnSpPr/>
          <p:nvPr/>
        </p:nvCxnSpPr>
        <p:spPr>
          <a:xfrm flipV="1">
            <a:off x="5971507" y="1607094"/>
            <a:ext cx="13096" cy="10716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5328407" y="1607094"/>
            <a:ext cx="1" cy="46041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Oval 99"/>
          <p:cNvSpPr/>
          <p:nvPr/>
        </p:nvSpPr>
        <p:spPr>
          <a:xfrm>
            <a:off x="5264873" y="6172466"/>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 name="Rectangle 101"/>
          <p:cNvSpPr/>
          <p:nvPr/>
        </p:nvSpPr>
        <p:spPr>
          <a:xfrm>
            <a:off x="4939399" y="865517"/>
            <a:ext cx="1514902" cy="76297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smtClean="0">
                <a:solidFill>
                  <a:schemeClr val="tx1"/>
                </a:solidFill>
              </a:rPr>
              <a:t>DC motor controller</a:t>
            </a:r>
            <a:endParaRPr lang="en-US" dirty="0">
              <a:solidFill>
                <a:schemeClr val="tx1"/>
              </a:solidFill>
            </a:endParaRPr>
          </a:p>
        </p:txBody>
      </p:sp>
      <p:cxnSp>
        <p:nvCxnSpPr>
          <p:cNvPr id="104" name="Elbow Connector 103"/>
          <p:cNvCxnSpPr>
            <a:stCxn id="102" idx="3"/>
          </p:cNvCxnSpPr>
          <p:nvPr/>
        </p:nvCxnSpPr>
        <p:spPr>
          <a:xfrm>
            <a:off x="6454301" y="1247002"/>
            <a:ext cx="1431756" cy="2164670"/>
          </a:xfrm>
          <a:prstGeom prst="bentConnector2">
            <a:avLst/>
          </a:prstGeom>
          <a:ln w="41275">
            <a:solidFill>
              <a:srgbClr val="92D050"/>
            </a:solidFill>
            <a:headEnd w="lg" len="lg"/>
            <a:tailEnd type="none"/>
          </a:ln>
        </p:spPr>
        <p:style>
          <a:lnRef idx="1">
            <a:schemeClr val="accent1"/>
          </a:lnRef>
          <a:fillRef idx="0">
            <a:schemeClr val="accent1"/>
          </a:fillRef>
          <a:effectRef idx="0">
            <a:schemeClr val="accent1"/>
          </a:effectRef>
          <a:fontRef idx="minor">
            <a:schemeClr val="tx1"/>
          </a:fontRef>
        </p:style>
      </p:cxnSp>
      <p:cxnSp>
        <p:nvCxnSpPr>
          <p:cNvPr id="108" name="Elbow Connector 107"/>
          <p:cNvCxnSpPr/>
          <p:nvPr/>
        </p:nvCxnSpPr>
        <p:spPr>
          <a:xfrm rot="16200000" flipH="1">
            <a:off x="6084674" y="1440564"/>
            <a:ext cx="2358472" cy="1602017"/>
          </a:xfrm>
          <a:prstGeom prst="bentConnector3">
            <a:avLst>
              <a:gd name="adj1" fmla="val 1065"/>
            </a:avLst>
          </a:prstGeom>
          <a:ln w="41275">
            <a:solidFill>
              <a:srgbClr val="92D050"/>
            </a:solidFill>
            <a:headEnd w="lg" len="lg"/>
            <a:tailEnd type="none"/>
          </a:ln>
        </p:spPr>
        <p:style>
          <a:lnRef idx="1">
            <a:schemeClr val="accent1"/>
          </a:lnRef>
          <a:fillRef idx="0">
            <a:schemeClr val="accent1"/>
          </a:fillRef>
          <a:effectRef idx="0">
            <a:schemeClr val="accent1"/>
          </a:effectRef>
          <a:fontRef idx="minor">
            <a:schemeClr val="tx1"/>
          </a:fontRef>
        </p:style>
      </p:cxnSp>
      <p:cxnSp>
        <p:nvCxnSpPr>
          <p:cNvPr id="112" name="Elbow Connector 111"/>
          <p:cNvCxnSpPr/>
          <p:nvPr/>
        </p:nvCxnSpPr>
        <p:spPr>
          <a:xfrm rot="16200000" flipH="1">
            <a:off x="6102974" y="1780404"/>
            <a:ext cx="1994218" cy="1291566"/>
          </a:xfrm>
          <a:prstGeom prst="bentConnector3">
            <a:avLst>
              <a:gd name="adj1" fmla="val -310"/>
            </a:avLst>
          </a:prstGeom>
          <a:ln w="41275">
            <a:solidFill>
              <a:schemeClr val="accent1">
                <a:lumMod val="50000"/>
              </a:schemeClr>
            </a:solidFill>
            <a:headEnd w="lg" len="lg"/>
            <a:tailEnd type="none"/>
          </a:ln>
        </p:spPr>
        <p:style>
          <a:lnRef idx="1">
            <a:schemeClr val="accent1"/>
          </a:lnRef>
          <a:fillRef idx="0">
            <a:schemeClr val="accent1"/>
          </a:fillRef>
          <a:effectRef idx="0">
            <a:schemeClr val="accent1"/>
          </a:effectRef>
          <a:fontRef idx="minor">
            <a:schemeClr val="tx1"/>
          </a:fontRef>
        </p:style>
      </p:cxnSp>
      <p:sp>
        <p:nvSpPr>
          <p:cNvPr id="118" name="Rectangle 117"/>
          <p:cNvSpPr/>
          <p:nvPr/>
        </p:nvSpPr>
        <p:spPr>
          <a:xfrm>
            <a:off x="3721339" y="890923"/>
            <a:ext cx="921219" cy="76297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smtClean="0">
                <a:solidFill>
                  <a:schemeClr val="tx1"/>
                </a:solidFill>
              </a:rPr>
              <a:t>12V DC motor</a:t>
            </a:r>
            <a:endParaRPr lang="en-US" dirty="0">
              <a:solidFill>
                <a:schemeClr val="tx1"/>
              </a:solidFill>
            </a:endParaRPr>
          </a:p>
        </p:txBody>
      </p:sp>
      <p:cxnSp>
        <p:nvCxnSpPr>
          <p:cNvPr id="119" name="Straight Connector 118"/>
          <p:cNvCxnSpPr/>
          <p:nvPr/>
        </p:nvCxnSpPr>
        <p:spPr>
          <a:xfrm flipH="1" flipV="1">
            <a:off x="4650900" y="1119502"/>
            <a:ext cx="288499" cy="551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H="1">
            <a:off x="4637823" y="1425361"/>
            <a:ext cx="2844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7108517" y="1410575"/>
            <a:ext cx="920610" cy="830997"/>
          </a:xfrm>
          <a:prstGeom prst="rect">
            <a:avLst/>
          </a:prstGeom>
          <a:noFill/>
        </p:spPr>
        <p:txBody>
          <a:bodyPr wrap="square" rtlCol="0">
            <a:spAutoFit/>
          </a:bodyPr>
          <a:lstStyle/>
          <a:p>
            <a:r>
              <a:rPr lang="en-US" sz="1600" dirty="0" smtClean="0"/>
              <a:t>DIR1</a:t>
            </a:r>
            <a:br>
              <a:rPr lang="en-US" sz="1600" dirty="0" smtClean="0"/>
            </a:br>
            <a:r>
              <a:rPr lang="en-US" sz="1600" dirty="0" smtClean="0"/>
              <a:t>DIR2</a:t>
            </a:r>
          </a:p>
          <a:p>
            <a:r>
              <a:rPr lang="en-US" sz="1600" dirty="0" smtClean="0"/>
              <a:t>PWM</a:t>
            </a:r>
            <a:endParaRPr lang="en-US" sz="1600" dirty="0"/>
          </a:p>
        </p:txBody>
      </p:sp>
      <p:cxnSp>
        <p:nvCxnSpPr>
          <p:cNvPr id="130" name="Straight Connector 129"/>
          <p:cNvCxnSpPr>
            <a:endCxn id="164" idx="1"/>
          </p:cNvCxnSpPr>
          <p:nvPr/>
        </p:nvCxnSpPr>
        <p:spPr>
          <a:xfrm>
            <a:off x="4828437" y="4666150"/>
            <a:ext cx="2741182" cy="21886"/>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312528" y="268069"/>
            <a:ext cx="9094342" cy="369332"/>
          </a:xfrm>
          <a:prstGeom prst="rect">
            <a:avLst/>
          </a:prstGeom>
        </p:spPr>
        <p:txBody>
          <a:bodyPr wrap="square">
            <a:spAutoFit/>
          </a:bodyPr>
          <a:lstStyle/>
          <a:p>
            <a:r>
              <a:rPr lang="en-US" dirty="0">
                <a:hlinkClick r:id="rId3"/>
              </a:rPr>
              <a:t>https://www.sciencedirect.com/science/article/pii/S0307904X13000462</a:t>
            </a:r>
            <a:endParaRPr lang="en-US" dirty="0"/>
          </a:p>
        </p:txBody>
      </p:sp>
      <p:sp>
        <p:nvSpPr>
          <p:cNvPr id="5" name="Rectangle 4"/>
          <p:cNvSpPr/>
          <p:nvPr/>
        </p:nvSpPr>
        <p:spPr>
          <a:xfrm>
            <a:off x="281266" y="120249"/>
            <a:ext cx="5369803" cy="369332"/>
          </a:xfrm>
          <a:prstGeom prst="rect">
            <a:avLst/>
          </a:prstGeom>
        </p:spPr>
        <p:txBody>
          <a:bodyPr wrap="none">
            <a:spAutoFit/>
          </a:bodyPr>
          <a:lstStyle/>
          <a:p>
            <a:r>
              <a:rPr lang="en-US" dirty="0">
                <a:hlinkClick r:id="rId4"/>
              </a:rPr>
              <a:t>https://www.hindawi.com/journals/isrn/2013/953792/</a:t>
            </a:r>
            <a:endParaRPr lang="en-US" dirty="0"/>
          </a:p>
        </p:txBody>
      </p:sp>
      <p:sp>
        <p:nvSpPr>
          <p:cNvPr id="101" name="Rectangle 100"/>
          <p:cNvSpPr/>
          <p:nvPr/>
        </p:nvSpPr>
        <p:spPr>
          <a:xfrm>
            <a:off x="9518662" y="1625075"/>
            <a:ext cx="734496" cy="369332"/>
          </a:xfrm>
          <a:prstGeom prst="rect">
            <a:avLst/>
          </a:prstGeom>
        </p:spPr>
        <p:txBody>
          <a:bodyPr wrap="none">
            <a:spAutoFit/>
          </a:bodyPr>
          <a:lstStyle/>
          <a:p>
            <a:r>
              <a:rPr lang="en-US" dirty="0" smtClean="0">
                <a:latin typeface="Calibri" panose="020F0502020204030204" pitchFamily="34" charset="0"/>
                <a:cs typeface="Calibri" panose="020F0502020204030204" pitchFamily="34" charset="0"/>
              </a:rPr>
              <a:t>4.7k</a:t>
            </a:r>
            <a:r>
              <a:rPr lang="el-GR" dirty="0" smtClean="0">
                <a:latin typeface="Calibri" panose="020F0502020204030204" pitchFamily="34" charset="0"/>
                <a:cs typeface="Calibri" panose="020F0502020204030204" pitchFamily="34" charset="0"/>
              </a:rPr>
              <a:t>Ω</a:t>
            </a:r>
            <a:endParaRPr lang="en-US" dirty="0"/>
          </a:p>
        </p:txBody>
      </p:sp>
      <p:sp>
        <p:nvSpPr>
          <p:cNvPr id="103" name="TextBox 102"/>
          <p:cNvSpPr txBox="1"/>
          <p:nvPr/>
        </p:nvSpPr>
        <p:spPr>
          <a:xfrm>
            <a:off x="9432430" y="1954207"/>
            <a:ext cx="860382" cy="369332"/>
          </a:xfrm>
          <a:prstGeom prst="rect">
            <a:avLst/>
          </a:prstGeom>
          <a:solidFill>
            <a:schemeClr val="bg1"/>
          </a:solidFill>
          <a:ln w="19050">
            <a:solidFill>
              <a:schemeClr val="accent1">
                <a:shade val="50000"/>
              </a:schemeClr>
            </a:solidFill>
          </a:ln>
        </p:spPr>
        <p:txBody>
          <a:bodyPr wrap="square" rtlCol="0">
            <a:spAutoFit/>
          </a:bodyPr>
          <a:lstStyle/>
          <a:p>
            <a:pPr algn="ctr"/>
            <a:r>
              <a:rPr lang="en-US" dirty="0"/>
              <a:t>pullup</a:t>
            </a:r>
          </a:p>
        </p:txBody>
      </p:sp>
      <p:cxnSp>
        <p:nvCxnSpPr>
          <p:cNvPr id="105" name="Straight Connector 104"/>
          <p:cNvCxnSpPr/>
          <p:nvPr/>
        </p:nvCxnSpPr>
        <p:spPr>
          <a:xfrm flipV="1">
            <a:off x="9253562" y="2137617"/>
            <a:ext cx="7232" cy="174695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3" name="Oval 112"/>
          <p:cNvSpPr/>
          <p:nvPr/>
        </p:nvSpPr>
        <p:spPr>
          <a:xfrm>
            <a:off x="9169185" y="3806889"/>
            <a:ext cx="133350" cy="125837"/>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14" name="Straight Connector 113"/>
          <p:cNvCxnSpPr>
            <a:stCxn id="103" idx="1"/>
          </p:cNvCxnSpPr>
          <p:nvPr/>
        </p:nvCxnSpPr>
        <p:spPr>
          <a:xfrm flipH="1" flipV="1">
            <a:off x="9253562" y="2137617"/>
            <a:ext cx="178868" cy="1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V="1">
            <a:off x="10449437" y="2138873"/>
            <a:ext cx="10206" cy="2128085"/>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flipH="1" flipV="1">
            <a:off x="10292812" y="2138245"/>
            <a:ext cx="178868" cy="1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7" name="Oval 116"/>
          <p:cNvSpPr/>
          <p:nvPr/>
        </p:nvSpPr>
        <p:spPr>
          <a:xfrm>
            <a:off x="10383443" y="4197131"/>
            <a:ext cx="133350" cy="125837"/>
          </a:xfrm>
          <a:prstGeom prst="ellipse">
            <a:avLst/>
          </a:prstGeom>
          <a:solidFill>
            <a:srgbClr val="00B050"/>
          </a:solidFill>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Rectangle 2"/>
          <p:cNvSpPr/>
          <p:nvPr/>
        </p:nvSpPr>
        <p:spPr>
          <a:xfrm>
            <a:off x="9111349" y="6329233"/>
            <a:ext cx="1446230" cy="369332"/>
          </a:xfrm>
          <a:prstGeom prst="rect">
            <a:avLst/>
          </a:prstGeom>
        </p:spPr>
        <p:txBody>
          <a:bodyPr wrap="none">
            <a:spAutoFit/>
          </a:bodyPr>
          <a:lstStyle/>
          <a:p>
            <a:r>
              <a:rPr lang="en-US"/>
              <a:t>LM385Z-2.5G</a:t>
            </a:r>
          </a:p>
        </p:txBody>
      </p:sp>
      <p:sp>
        <p:nvSpPr>
          <p:cNvPr id="123" name="Rectangle 122"/>
          <p:cNvSpPr/>
          <p:nvPr/>
        </p:nvSpPr>
        <p:spPr>
          <a:xfrm>
            <a:off x="11329589" y="5772629"/>
            <a:ext cx="1192955" cy="923330"/>
          </a:xfrm>
          <a:prstGeom prst="rect">
            <a:avLst/>
          </a:prstGeom>
        </p:spPr>
        <p:txBody>
          <a:bodyPr wrap="none">
            <a:spAutoFit/>
          </a:bodyPr>
          <a:lstStyle/>
          <a:p>
            <a:r>
              <a:rPr lang="en-US" dirty="0" smtClean="0"/>
              <a:t>LM136-2.5</a:t>
            </a:r>
            <a:endParaRPr lang="en-US" dirty="0"/>
          </a:p>
          <a:p>
            <a:r>
              <a:rPr lang="en-US" dirty="0" smtClean="0"/>
              <a:t>LM236-2.5</a:t>
            </a:r>
            <a:endParaRPr lang="en-US" dirty="0"/>
          </a:p>
          <a:p>
            <a:r>
              <a:rPr lang="en-US" dirty="0" smtClean="0"/>
              <a:t>LM336-2.5</a:t>
            </a:r>
            <a:endParaRPr lang="en-US" dirty="0"/>
          </a:p>
        </p:txBody>
      </p:sp>
    </p:spTree>
    <p:extLst>
      <p:ext uri="{BB962C8B-B14F-4D97-AF65-F5344CB8AC3E}">
        <p14:creationId xmlns:p14="http://schemas.microsoft.com/office/powerpoint/2010/main" val="342236250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11119" y="1080746"/>
            <a:ext cx="2675105" cy="646331"/>
          </a:xfrm>
          <a:prstGeom prst="rect">
            <a:avLst/>
          </a:prstGeom>
          <a:noFill/>
        </p:spPr>
        <p:txBody>
          <a:bodyPr wrap="square" rtlCol="0">
            <a:spAutoFit/>
          </a:bodyPr>
          <a:lstStyle/>
          <a:p>
            <a:r>
              <a:rPr lang="en-US" dirty="0" smtClean="0"/>
              <a:t>batVoltage = 10 - 14.6V</a:t>
            </a:r>
          </a:p>
          <a:p>
            <a:r>
              <a:rPr lang="en-US" dirty="0" smtClean="0"/>
              <a:t>(4 </a:t>
            </a:r>
            <a:r>
              <a:rPr lang="en-US" dirty="0"/>
              <a:t>cells of </a:t>
            </a:r>
            <a:r>
              <a:rPr lang="en-US" dirty="0" smtClean="0"/>
              <a:t>LiFePO4)</a:t>
            </a:r>
            <a:endParaRPr lang="en-US" dirty="0"/>
          </a:p>
        </p:txBody>
      </p:sp>
      <p:cxnSp>
        <p:nvCxnSpPr>
          <p:cNvPr id="7" name="Elbow Connector 6"/>
          <p:cNvCxnSpPr>
            <a:stCxn id="140" idx="0"/>
          </p:cNvCxnSpPr>
          <p:nvPr/>
        </p:nvCxnSpPr>
        <p:spPr>
          <a:xfrm flipV="1">
            <a:off x="2487139" y="1062562"/>
            <a:ext cx="5130599" cy="457387"/>
          </a:xfrm>
          <a:prstGeom prst="bentConnector3">
            <a:avLst>
              <a:gd name="adj1" fmla="val 50000"/>
            </a:avLst>
          </a:prstGeom>
          <a:ln w="41275">
            <a:solidFill>
              <a:srgbClr val="FF0000"/>
            </a:solidFill>
            <a:headEnd w="lg" len="lg"/>
            <a:tailEnd type="non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4617479" y="2245959"/>
            <a:ext cx="1514902" cy="236106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smtClean="0">
                <a:solidFill>
                  <a:schemeClr val="tx1"/>
                </a:solidFill>
              </a:rPr>
              <a:t>Arduino MEGA</a:t>
            </a:r>
            <a:endParaRPr lang="en-US" b="1" dirty="0">
              <a:solidFill>
                <a:schemeClr val="tx1"/>
              </a:solidFill>
            </a:endParaRPr>
          </a:p>
        </p:txBody>
      </p:sp>
      <p:sp>
        <p:nvSpPr>
          <p:cNvPr id="13" name="TextBox 12"/>
          <p:cNvSpPr txBox="1"/>
          <p:nvPr/>
        </p:nvSpPr>
        <p:spPr>
          <a:xfrm>
            <a:off x="4946376" y="4237690"/>
            <a:ext cx="816335" cy="369332"/>
          </a:xfrm>
          <a:prstGeom prst="rect">
            <a:avLst/>
          </a:prstGeom>
          <a:noFill/>
        </p:spPr>
        <p:txBody>
          <a:bodyPr wrap="square" rtlCol="0">
            <a:spAutoFit/>
          </a:bodyPr>
          <a:lstStyle/>
          <a:p>
            <a:pPr algn="ctr"/>
            <a:r>
              <a:rPr lang="en-US" dirty="0" smtClean="0"/>
              <a:t>GND</a:t>
            </a:r>
            <a:endParaRPr lang="en-US" dirty="0"/>
          </a:p>
        </p:txBody>
      </p:sp>
      <p:sp>
        <p:nvSpPr>
          <p:cNvPr id="28" name="TextBox 27"/>
          <p:cNvSpPr txBox="1"/>
          <p:nvPr/>
        </p:nvSpPr>
        <p:spPr>
          <a:xfrm>
            <a:off x="4617479" y="3008929"/>
            <a:ext cx="476250" cy="369332"/>
          </a:xfrm>
          <a:prstGeom prst="rect">
            <a:avLst/>
          </a:prstGeom>
          <a:noFill/>
        </p:spPr>
        <p:txBody>
          <a:bodyPr wrap="square" rtlCol="0">
            <a:spAutoFit/>
          </a:bodyPr>
          <a:lstStyle/>
          <a:p>
            <a:r>
              <a:rPr lang="en-US" dirty="0" smtClean="0"/>
              <a:t>A0</a:t>
            </a:r>
            <a:endParaRPr lang="en-US" dirty="0"/>
          </a:p>
        </p:txBody>
      </p:sp>
      <p:sp>
        <p:nvSpPr>
          <p:cNvPr id="33" name="TextBox 32"/>
          <p:cNvSpPr txBox="1"/>
          <p:nvPr/>
        </p:nvSpPr>
        <p:spPr>
          <a:xfrm>
            <a:off x="5693004" y="2745602"/>
            <a:ext cx="672070" cy="369332"/>
          </a:xfrm>
          <a:prstGeom prst="rect">
            <a:avLst/>
          </a:prstGeom>
          <a:noFill/>
        </p:spPr>
        <p:txBody>
          <a:bodyPr wrap="square" rtlCol="0">
            <a:spAutoFit/>
          </a:bodyPr>
          <a:lstStyle/>
          <a:p>
            <a:r>
              <a:rPr lang="en-US" dirty="0" smtClean="0"/>
              <a:t>Vin</a:t>
            </a:r>
            <a:endParaRPr lang="en-US" sz="1400" dirty="0"/>
          </a:p>
        </p:txBody>
      </p:sp>
      <p:sp>
        <p:nvSpPr>
          <p:cNvPr id="61" name="TextBox 60"/>
          <p:cNvSpPr txBox="1"/>
          <p:nvPr/>
        </p:nvSpPr>
        <p:spPr>
          <a:xfrm>
            <a:off x="5015695" y="2280965"/>
            <a:ext cx="677696" cy="369332"/>
          </a:xfrm>
          <a:prstGeom prst="rect">
            <a:avLst/>
          </a:prstGeom>
          <a:noFill/>
        </p:spPr>
        <p:txBody>
          <a:bodyPr wrap="square" rtlCol="0">
            <a:spAutoFit/>
          </a:bodyPr>
          <a:lstStyle/>
          <a:p>
            <a:r>
              <a:rPr lang="en-US" dirty="0" smtClean="0"/>
              <a:t>+5V</a:t>
            </a:r>
            <a:endParaRPr lang="en-US" dirty="0"/>
          </a:p>
        </p:txBody>
      </p:sp>
      <p:sp>
        <p:nvSpPr>
          <p:cNvPr id="140" name="Isosceles Triangle 139"/>
          <p:cNvSpPr/>
          <p:nvPr/>
        </p:nvSpPr>
        <p:spPr>
          <a:xfrm rot="5400000">
            <a:off x="2259532" y="1416167"/>
            <a:ext cx="247650" cy="207563"/>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rot="16200000">
            <a:off x="3419750" y="2265865"/>
            <a:ext cx="809224" cy="369332"/>
          </a:xfrm>
          <a:prstGeom prst="rect">
            <a:avLst/>
          </a:prstGeom>
          <a:noFill/>
          <a:ln w="19050">
            <a:solidFill>
              <a:schemeClr val="accent1">
                <a:shade val="50000"/>
              </a:schemeClr>
            </a:solidFill>
          </a:ln>
        </p:spPr>
        <p:txBody>
          <a:bodyPr wrap="square" rtlCol="0">
            <a:spAutoFit/>
          </a:bodyPr>
          <a:lstStyle/>
          <a:p>
            <a:pPr algn="ctr"/>
            <a:r>
              <a:rPr lang="en-US" dirty="0" smtClean="0"/>
              <a:t>R1</a:t>
            </a:r>
            <a:endParaRPr lang="en-US" dirty="0"/>
          </a:p>
        </p:txBody>
      </p:sp>
      <p:sp>
        <p:nvSpPr>
          <p:cNvPr id="57" name="TextBox 56"/>
          <p:cNvSpPr txBox="1"/>
          <p:nvPr/>
        </p:nvSpPr>
        <p:spPr>
          <a:xfrm rot="16200000">
            <a:off x="3409798" y="3887144"/>
            <a:ext cx="809224" cy="369332"/>
          </a:xfrm>
          <a:prstGeom prst="rect">
            <a:avLst/>
          </a:prstGeom>
          <a:noFill/>
          <a:ln w="19050">
            <a:solidFill>
              <a:schemeClr val="accent1">
                <a:shade val="50000"/>
              </a:schemeClr>
            </a:solidFill>
          </a:ln>
        </p:spPr>
        <p:txBody>
          <a:bodyPr wrap="square" rtlCol="0">
            <a:spAutoFit/>
          </a:bodyPr>
          <a:lstStyle/>
          <a:p>
            <a:pPr algn="ctr"/>
            <a:r>
              <a:rPr lang="en-US" dirty="0" smtClean="0"/>
              <a:t>R2</a:t>
            </a:r>
            <a:endParaRPr lang="en-US" dirty="0"/>
          </a:p>
        </p:txBody>
      </p:sp>
      <p:cxnSp>
        <p:nvCxnSpPr>
          <p:cNvPr id="58" name="Straight Connector 57"/>
          <p:cNvCxnSpPr>
            <a:stCxn id="57" idx="1"/>
          </p:cNvCxnSpPr>
          <p:nvPr/>
        </p:nvCxnSpPr>
        <p:spPr>
          <a:xfrm flipH="1">
            <a:off x="3814027" y="4476422"/>
            <a:ext cx="383" cy="55139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56" idx="1"/>
            <a:endCxn id="57" idx="3"/>
          </p:cNvCxnSpPr>
          <p:nvPr/>
        </p:nvCxnSpPr>
        <p:spPr>
          <a:xfrm flipH="1">
            <a:off x="3814410" y="2855143"/>
            <a:ext cx="9952" cy="81205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0" name="Oval 59"/>
          <p:cNvSpPr/>
          <p:nvPr/>
        </p:nvSpPr>
        <p:spPr>
          <a:xfrm>
            <a:off x="3759069" y="3126314"/>
            <a:ext cx="133350" cy="1183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6646026" y="5007195"/>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6" name="Elbow Connector 65"/>
          <p:cNvCxnSpPr>
            <a:stCxn id="56" idx="3"/>
          </p:cNvCxnSpPr>
          <p:nvPr/>
        </p:nvCxnSpPr>
        <p:spPr>
          <a:xfrm rot="5400000" flipH="1" flipV="1">
            <a:off x="3549419" y="1770974"/>
            <a:ext cx="549889" cy="2"/>
          </a:xfrm>
          <a:prstGeom prst="bentConnector3">
            <a:avLst>
              <a:gd name="adj1" fmla="val 50000"/>
            </a:avLst>
          </a:prstGeom>
          <a:ln w="41275">
            <a:solidFill>
              <a:srgbClr val="FF0000"/>
            </a:solidFill>
            <a:headEnd w="lg" len="lg"/>
            <a:tailEnd type="none"/>
          </a:ln>
        </p:spPr>
        <p:style>
          <a:lnRef idx="1">
            <a:schemeClr val="accent1"/>
          </a:lnRef>
          <a:fillRef idx="0">
            <a:schemeClr val="accent1"/>
          </a:fillRef>
          <a:effectRef idx="0">
            <a:schemeClr val="accent1"/>
          </a:effectRef>
          <a:fontRef idx="minor">
            <a:schemeClr val="tx1"/>
          </a:fontRef>
        </p:style>
      </p:cxnSp>
      <p:sp>
        <p:nvSpPr>
          <p:cNvPr id="70" name="Oval 69"/>
          <p:cNvSpPr/>
          <p:nvPr/>
        </p:nvSpPr>
        <p:spPr>
          <a:xfrm>
            <a:off x="3767315" y="1462042"/>
            <a:ext cx="133350" cy="125837"/>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1" name="Rectangle 70"/>
          <p:cNvSpPr/>
          <p:nvPr/>
        </p:nvSpPr>
        <p:spPr>
          <a:xfrm>
            <a:off x="7279564" y="824909"/>
            <a:ext cx="1951630" cy="76297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smtClean="0">
                <a:solidFill>
                  <a:schemeClr val="tx1"/>
                </a:solidFill>
              </a:rPr>
              <a:t>switch mode </a:t>
            </a:r>
            <a:r>
              <a:rPr lang="en-US" b="1" dirty="0">
                <a:solidFill>
                  <a:schemeClr val="tx1"/>
                </a:solidFill>
              </a:rPr>
              <a:t>"buck" </a:t>
            </a:r>
            <a:r>
              <a:rPr lang="en-US" b="1" dirty="0" smtClean="0">
                <a:solidFill>
                  <a:schemeClr val="tx1"/>
                </a:solidFill>
              </a:rPr>
              <a:t>regulator</a:t>
            </a:r>
            <a:endParaRPr lang="en-US" b="1" dirty="0">
              <a:solidFill>
                <a:schemeClr val="tx1"/>
              </a:solidFill>
            </a:endParaRPr>
          </a:p>
        </p:txBody>
      </p:sp>
      <p:cxnSp>
        <p:nvCxnSpPr>
          <p:cNvPr id="73" name="Straight Connector 72"/>
          <p:cNvCxnSpPr>
            <a:stCxn id="60" idx="6"/>
            <a:endCxn id="28" idx="1"/>
          </p:cNvCxnSpPr>
          <p:nvPr/>
        </p:nvCxnSpPr>
        <p:spPr>
          <a:xfrm>
            <a:off x="3892419" y="3185506"/>
            <a:ext cx="725060" cy="8089"/>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473958" y="2815978"/>
            <a:ext cx="2172911" cy="923330"/>
          </a:xfrm>
          <a:prstGeom prst="rect">
            <a:avLst/>
          </a:prstGeom>
          <a:noFill/>
        </p:spPr>
        <p:txBody>
          <a:bodyPr wrap="square" rtlCol="0">
            <a:spAutoFit/>
          </a:bodyPr>
          <a:lstStyle/>
          <a:p>
            <a:r>
              <a:rPr lang="en-US" dirty="0" smtClean="0"/>
              <a:t>(The divider is required to measure the battery voltage.)</a:t>
            </a:r>
            <a:endParaRPr lang="en-US" dirty="0"/>
          </a:p>
        </p:txBody>
      </p:sp>
      <p:cxnSp>
        <p:nvCxnSpPr>
          <p:cNvPr id="74" name="Elbow Connector 73"/>
          <p:cNvCxnSpPr>
            <a:stCxn id="79" idx="5"/>
          </p:cNvCxnSpPr>
          <p:nvPr/>
        </p:nvCxnSpPr>
        <p:spPr>
          <a:xfrm rot="5400000" flipH="1" flipV="1">
            <a:off x="3410540" y="1796941"/>
            <a:ext cx="3759740" cy="2864356"/>
          </a:xfrm>
          <a:prstGeom prst="bentConnector3">
            <a:avLst>
              <a:gd name="adj1" fmla="val 925"/>
            </a:avLst>
          </a:prstGeom>
          <a:ln w="41275">
            <a:solidFill>
              <a:schemeClr val="tx1"/>
            </a:solidFill>
            <a:headEnd w="lg" len="lg"/>
            <a:tailEnd type="none"/>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3744411" y="5015729"/>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8" name="Straight Connector 37"/>
          <p:cNvCxnSpPr/>
          <p:nvPr/>
        </p:nvCxnSpPr>
        <p:spPr>
          <a:xfrm>
            <a:off x="9224844" y="1036362"/>
            <a:ext cx="776406" cy="0"/>
          </a:xfrm>
          <a:prstGeom prst="line">
            <a:avLst/>
          </a:prstGeom>
          <a:ln w="41275">
            <a:solidFill>
              <a:srgbClr val="FF0000"/>
            </a:solidFill>
            <a:headEnd w="lg" len="lg"/>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10001250" y="1036363"/>
            <a:ext cx="0" cy="823512"/>
          </a:xfrm>
          <a:prstGeom prst="line">
            <a:avLst/>
          </a:prstGeom>
          <a:ln w="41275">
            <a:solidFill>
              <a:srgbClr val="FF0000"/>
            </a:solidFill>
            <a:headEnd w="lg" len="lg"/>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5374930" y="1859875"/>
            <a:ext cx="4626320" cy="0"/>
          </a:xfrm>
          <a:prstGeom prst="line">
            <a:avLst/>
          </a:prstGeom>
          <a:ln w="41275">
            <a:solidFill>
              <a:srgbClr val="FF0000"/>
            </a:solidFill>
            <a:headEnd w="lg" len="lg"/>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4" idx="0"/>
          </p:cNvCxnSpPr>
          <p:nvPr/>
        </p:nvCxnSpPr>
        <p:spPr>
          <a:xfrm flipH="1" flipV="1">
            <a:off x="5369783" y="1859875"/>
            <a:ext cx="5147" cy="386084"/>
          </a:xfrm>
          <a:prstGeom prst="line">
            <a:avLst/>
          </a:prstGeom>
          <a:ln w="41275">
            <a:solidFill>
              <a:srgbClr val="FF0000"/>
            </a:solidFill>
            <a:headEnd w="lg" len="lg"/>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9224844" y="1300767"/>
            <a:ext cx="522406" cy="1"/>
          </a:xfrm>
          <a:prstGeom prst="line">
            <a:avLst/>
          </a:prstGeom>
          <a:ln w="41275">
            <a:solidFill>
              <a:schemeClr val="tx1"/>
            </a:solidFill>
            <a:headEnd w="lg" len="lg"/>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flipV="1">
            <a:off x="9747250" y="1300769"/>
            <a:ext cx="0" cy="3774028"/>
          </a:xfrm>
          <a:prstGeom prst="line">
            <a:avLst/>
          </a:prstGeom>
          <a:ln w="41275">
            <a:solidFill>
              <a:schemeClr val="tx1"/>
            </a:solidFill>
            <a:headEnd w="lg" len="lg"/>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6710806" y="5065567"/>
            <a:ext cx="3059463" cy="5330"/>
          </a:xfrm>
          <a:prstGeom prst="line">
            <a:avLst/>
          </a:prstGeom>
          <a:ln w="41275">
            <a:solidFill>
              <a:schemeClr val="tx1"/>
            </a:solidFill>
            <a:headEnd w="lg" len="lg"/>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endCxn id="13" idx="2"/>
          </p:cNvCxnSpPr>
          <p:nvPr/>
        </p:nvCxnSpPr>
        <p:spPr>
          <a:xfrm flipV="1">
            <a:off x="5354543" y="4607022"/>
            <a:ext cx="1" cy="467775"/>
          </a:xfrm>
          <a:prstGeom prst="line">
            <a:avLst/>
          </a:prstGeom>
          <a:ln w="41275">
            <a:solidFill>
              <a:schemeClr val="tx1"/>
            </a:solidFill>
            <a:headEnd w="lg" len="lg"/>
            <a:tailEnd type="none"/>
          </a:ln>
        </p:spPr>
        <p:style>
          <a:lnRef idx="1">
            <a:schemeClr val="accent1"/>
          </a:lnRef>
          <a:fillRef idx="0">
            <a:schemeClr val="accent1"/>
          </a:fillRef>
          <a:effectRef idx="0">
            <a:schemeClr val="accent1"/>
          </a:effectRef>
          <a:fontRef idx="minor">
            <a:schemeClr val="tx1"/>
          </a:fontRef>
        </p:style>
      </p:cxnSp>
      <p:sp>
        <p:nvSpPr>
          <p:cNvPr id="121" name="Oval 120"/>
          <p:cNvSpPr/>
          <p:nvPr/>
        </p:nvSpPr>
        <p:spPr>
          <a:xfrm>
            <a:off x="5298257" y="5011687"/>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2" name="Rectangle 121"/>
          <p:cNvSpPr/>
          <p:nvPr/>
        </p:nvSpPr>
        <p:spPr>
          <a:xfrm>
            <a:off x="7334905" y="3492500"/>
            <a:ext cx="1951630" cy="1083792"/>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                 </a:t>
            </a:r>
            <a:r>
              <a:rPr lang="en-US" b="1" dirty="0" smtClean="0">
                <a:solidFill>
                  <a:schemeClr val="tx1"/>
                </a:solidFill>
              </a:rPr>
              <a:t>Sensor(s)</a:t>
            </a:r>
            <a:endParaRPr lang="en-US" b="1" dirty="0">
              <a:solidFill>
                <a:schemeClr val="tx1"/>
              </a:solidFill>
            </a:endParaRPr>
          </a:p>
        </p:txBody>
      </p:sp>
      <p:cxnSp>
        <p:nvCxnSpPr>
          <p:cNvPr id="125" name="Straight Connector 124"/>
          <p:cNvCxnSpPr>
            <a:stCxn id="131" idx="0"/>
            <a:endCxn id="122" idx="2"/>
          </p:cNvCxnSpPr>
          <p:nvPr/>
        </p:nvCxnSpPr>
        <p:spPr>
          <a:xfrm flipV="1">
            <a:off x="8310720" y="4576292"/>
            <a:ext cx="0" cy="439975"/>
          </a:xfrm>
          <a:prstGeom prst="line">
            <a:avLst/>
          </a:prstGeom>
          <a:ln w="41275">
            <a:solidFill>
              <a:schemeClr val="tx1"/>
            </a:solidFill>
            <a:headEnd w="lg" len="lg"/>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122" idx="0"/>
            <a:endCxn id="134" idx="4"/>
          </p:cNvCxnSpPr>
          <p:nvPr/>
        </p:nvCxnSpPr>
        <p:spPr>
          <a:xfrm flipV="1">
            <a:off x="8310720" y="1929703"/>
            <a:ext cx="0" cy="1562797"/>
          </a:xfrm>
          <a:prstGeom prst="line">
            <a:avLst/>
          </a:prstGeom>
          <a:ln w="41275">
            <a:solidFill>
              <a:srgbClr val="FF0000"/>
            </a:solidFill>
            <a:headEnd w="lg" len="lg"/>
            <a:tailEnd type="none"/>
          </a:ln>
        </p:spPr>
        <p:style>
          <a:lnRef idx="1">
            <a:schemeClr val="accent1"/>
          </a:lnRef>
          <a:fillRef idx="0">
            <a:schemeClr val="accent1"/>
          </a:fillRef>
          <a:effectRef idx="0">
            <a:schemeClr val="accent1"/>
          </a:effectRef>
          <a:fontRef idx="minor">
            <a:schemeClr val="tx1"/>
          </a:fontRef>
        </p:style>
      </p:cxnSp>
      <p:sp>
        <p:nvSpPr>
          <p:cNvPr id="131" name="Oval 130"/>
          <p:cNvSpPr/>
          <p:nvPr/>
        </p:nvSpPr>
        <p:spPr>
          <a:xfrm>
            <a:off x="8244045" y="5016267"/>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4" name="Oval 133"/>
          <p:cNvSpPr/>
          <p:nvPr/>
        </p:nvSpPr>
        <p:spPr>
          <a:xfrm>
            <a:off x="8244045" y="1803866"/>
            <a:ext cx="133350" cy="125837"/>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8" name="Rectangle 127"/>
          <p:cNvSpPr/>
          <p:nvPr/>
        </p:nvSpPr>
        <p:spPr>
          <a:xfrm>
            <a:off x="2705100" y="1396123"/>
            <a:ext cx="623808" cy="2476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Connector 138"/>
          <p:cNvCxnSpPr>
            <a:stCxn id="122" idx="1"/>
          </p:cNvCxnSpPr>
          <p:nvPr/>
        </p:nvCxnSpPr>
        <p:spPr>
          <a:xfrm flipH="1">
            <a:off x="6132381" y="4034396"/>
            <a:ext cx="1202524" cy="27064"/>
          </a:xfrm>
          <a:prstGeom prst="line">
            <a:avLst/>
          </a:prstGeom>
          <a:ln w="41275">
            <a:solidFill>
              <a:srgbClr val="00B0F0"/>
            </a:solidFill>
            <a:headEnd w="lg" len="lg"/>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6719413" y="1349249"/>
            <a:ext cx="548483" cy="1"/>
          </a:xfrm>
          <a:prstGeom prst="line">
            <a:avLst/>
          </a:prstGeom>
          <a:ln w="41275">
            <a:solidFill>
              <a:schemeClr val="tx1"/>
            </a:solidFill>
            <a:headEnd w="lg" len="lg"/>
            <a:tailEnd type="none"/>
          </a:ln>
        </p:spPr>
        <p:style>
          <a:lnRef idx="1">
            <a:schemeClr val="accent1"/>
          </a:lnRef>
          <a:fillRef idx="0">
            <a:schemeClr val="accent1"/>
          </a:fillRef>
          <a:effectRef idx="0">
            <a:schemeClr val="accent1"/>
          </a:effectRef>
          <a:fontRef idx="minor">
            <a:schemeClr val="tx1"/>
          </a:fontRef>
        </p:style>
      </p:cxnSp>
      <p:sp>
        <p:nvSpPr>
          <p:cNvPr id="153" name="TextBox 152"/>
          <p:cNvSpPr txBox="1"/>
          <p:nvPr/>
        </p:nvSpPr>
        <p:spPr>
          <a:xfrm>
            <a:off x="7971872" y="3470100"/>
            <a:ext cx="677696" cy="369332"/>
          </a:xfrm>
          <a:prstGeom prst="rect">
            <a:avLst/>
          </a:prstGeom>
          <a:noFill/>
        </p:spPr>
        <p:txBody>
          <a:bodyPr wrap="square" rtlCol="0">
            <a:spAutoFit/>
          </a:bodyPr>
          <a:lstStyle/>
          <a:p>
            <a:r>
              <a:rPr lang="en-US" dirty="0" smtClean="0"/>
              <a:t>+5V</a:t>
            </a:r>
            <a:endParaRPr lang="en-US" dirty="0"/>
          </a:p>
        </p:txBody>
      </p:sp>
      <p:sp>
        <p:nvSpPr>
          <p:cNvPr id="160" name="TextBox 159"/>
          <p:cNvSpPr txBox="1"/>
          <p:nvPr/>
        </p:nvSpPr>
        <p:spPr>
          <a:xfrm>
            <a:off x="7847211" y="4226011"/>
            <a:ext cx="816335" cy="369332"/>
          </a:xfrm>
          <a:prstGeom prst="rect">
            <a:avLst/>
          </a:prstGeom>
          <a:noFill/>
        </p:spPr>
        <p:txBody>
          <a:bodyPr wrap="square" rtlCol="0">
            <a:spAutoFit/>
          </a:bodyPr>
          <a:lstStyle/>
          <a:p>
            <a:pPr algn="ctr"/>
            <a:r>
              <a:rPr lang="en-US" dirty="0" smtClean="0"/>
              <a:t>GND</a:t>
            </a:r>
            <a:endParaRPr lang="en-US" dirty="0"/>
          </a:p>
        </p:txBody>
      </p:sp>
      <p:sp>
        <p:nvSpPr>
          <p:cNvPr id="161" name="TextBox 160"/>
          <p:cNvSpPr txBox="1"/>
          <p:nvPr/>
        </p:nvSpPr>
        <p:spPr>
          <a:xfrm>
            <a:off x="7183303" y="3824058"/>
            <a:ext cx="816335" cy="369332"/>
          </a:xfrm>
          <a:prstGeom prst="rect">
            <a:avLst/>
          </a:prstGeom>
          <a:noFill/>
        </p:spPr>
        <p:txBody>
          <a:bodyPr wrap="square" rtlCol="0">
            <a:spAutoFit/>
          </a:bodyPr>
          <a:lstStyle/>
          <a:p>
            <a:pPr algn="ctr"/>
            <a:r>
              <a:rPr lang="en-US" dirty="0" smtClean="0"/>
              <a:t>Sig</a:t>
            </a:r>
            <a:endParaRPr lang="en-US" dirty="0"/>
          </a:p>
        </p:txBody>
      </p:sp>
      <p:cxnSp>
        <p:nvCxnSpPr>
          <p:cNvPr id="166" name="Straight Connector 165"/>
          <p:cNvCxnSpPr/>
          <p:nvPr/>
        </p:nvCxnSpPr>
        <p:spPr>
          <a:xfrm>
            <a:off x="2609969" y="490917"/>
            <a:ext cx="0" cy="5310188"/>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2609969" y="490917"/>
            <a:ext cx="4429985"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flipV="1">
            <a:off x="7097575" y="462342"/>
            <a:ext cx="0" cy="1264735"/>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7097575" y="1727077"/>
            <a:ext cx="3446600"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0544175" y="1727077"/>
            <a:ext cx="0" cy="4074028"/>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2609969" y="5801105"/>
            <a:ext cx="7915743"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181" name="TextBox 180"/>
          <p:cNvSpPr txBox="1"/>
          <p:nvPr/>
        </p:nvSpPr>
        <p:spPr>
          <a:xfrm>
            <a:off x="7559156" y="5455448"/>
            <a:ext cx="2966556" cy="369332"/>
          </a:xfrm>
          <a:prstGeom prst="rect">
            <a:avLst/>
          </a:prstGeom>
          <a:noFill/>
        </p:spPr>
        <p:txBody>
          <a:bodyPr wrap="square" rtlCol="0">
            <a:spAutoFit/>
          </a:bodyPr>
          <a:lstStyle/>
          <a:p>
            <a:pPr algn="r"/>
            <a:r>
              <a:rPr lang="en-US" dirty="0" smtClean="0">
                <a:solidFill>
                  <a:srgbClr val="0070C0"/>
                </a:solidFill>
              </a:rPr>
              <a:t>Boundary of the Shield</a:t>
            </a:r>
            <a:endParaRPr lang="en-US" dirty="0">
              <a:solidFill>
                <a:srgbClr val="0070C0"/>
              </a:solidFill>
            </a:endParaRPr>
          </a:p>
        </p:txBody>
      </p:sp>
      <p:grpSp>
        <p:nvGrpSpPr>
          <p:cNvPr id="183" name="Group 182"/>
          <p:cNvGrpSpPr/>
          <p:nvPr/>
        </p:nvGrpSpPr>
        <p:grpSpPr>
          <a:xfrm>
            <a:off x="1991227" y="5007195"/>
            <a:ext cx="482670" cy="375568"/>
            <a:chOff x="3417995" y="5530382"/>
            <a:chExt cx="482670" cy="375568"/>
          </a:xfrm>
        </p:grpSpPr>
        <p:cxnSp>
          <p:nvCxnSpPr>
            <p:cNvPr id="184" name="Straight Connector 183"/>
            <p:cNvCxnSpPr/>
            <p:nvPr/>
          </p:nvCxnSpPr>
          <p:spPr>
            <a:xfrm>
              <a:off x="3417995" y="5730555"/>
              <a:ext cx="4826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3586925" y="5905949"/>
              <a:ext cx="144101"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H="1" flipV="1">
              <a:off x="3682719" y="5589450"/>
              <a:ext cx="2045" cy="1582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3514874" y="5816438"/>
              <a:ext cx="313895" cy="181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Oval 187"/>
            <p:cNvSpPr/>
            <p:nvPr/>
          </p:nvSpPr>
          <p:spPr>
            <a:xfrm>
              <a:off x="3615114" y="5530382"/>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190" name="Straight Connector 189"/>
          <p:cNvCxnSpPr>
            <a:stCxn id="188" idx="6"/>
          </p:cNvCxnSpPr>
          <p:nvPr/>
        </p:nvCxnSpPr>
        <p:spPr>
          <a:xfrm flipV="1">
            <a:off x="2321696" y="5056050"/>
            <a:ext cx="1426868" cy="5776"/>
          </a:xfrm>
          <a:prstGeom prst="line">
            <a:avLst/>
          </a:prstGeom>
          <a:ln w="41275">
            <a:solidFill>
              <a:schemeClr val="tx1"/>
            </a:solidFill>
            <a:headEnd w="lg" len="lg"/>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570565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17829" y="1131207"/>
            <a:ext cx="2675105"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batVoltage = 10 - 14.6V</a:t>
            </a:r>
          </a:p>
          <a:p>
            <a:r>
              <a:rPr lang="en-US" dirty="0" smtClean="0"/>
              <a:t>(4 </a:t>
            </a:r>
            <a:r>
              <a:rPr lang="en-US" dirty="0"/>
              <a:t>cells of </a:t>
            </a:r>
            <a:r>
              <a:rPr lang="en-US" dirty="0" smtClean="0"/>
              <a:t>LiFePO4)</a:t>
            </a:r>
            <a:endParaRPr lang="en-US" dirty="0"/>
          </a:p>
        </p:txBody>
      </p:sp>
      <p:cxnSp>
        <p:nvCxnSpPr>
          <p:cNvPr id="5" name="Elbow Connector 4"/>
          <p:cNvCxnSpPr>
            <a:stCxn id="11" idx="0"/>
          </p:cNvCxnSpPr>
          <p:nvPr/>
        </p:nvCxnSpPr>
        <p:spPr>
          <a:xfrm flipV="1">
            <a:off x="1512758" y="1523375"/>
            <a:ext cx="5130599" cy="457387"/>
          </a:xfrm>
          <a:prstGeom prst="bentConnector3">
            <a:avLst>
              <a:gd name="adj1" fmla="val 50000"/>
            </a:avLst>
          </a:prstGeom>
          <a:ln w="41275">
            <a:solidFill>
              <a:srgbClr val="FF0000"/>
            </a:solidFill>
            <a:headEnd w="lg" len="lg"/>
            <a:tailEnd type="non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3643098" y="2706772"/>
            <a:ext cx="1514902" cy="236106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r>
              <a:rPr lang="en-US" b="1" dirty="0" smtClean="0">
                <a:solidFill>
                  <a:schemeClr val="tx1"/>
                </a:solidFill>
              </a:rPr>
              <a:t>Arduino MEGA</a:t>
            </a:r>
            <a:endParaRPr lang="en-US" b="1" dirty="0">
              <a:solidFill>
                <a:schemeClr val="tx1"/>
              </a:solidFill>
            </a:endParaRPr>
          </a:p>
        </p:txBody>
      </p:sp>
      <p:sp>
        <p:nvSpPr>
          <p:cNvPr id="7" name="TextBox 12"/>
          <p:cNvSpPr txBox="1"/>
          <p:nvPr/>
        </p:nvSpPr>
        <p:spPr>
          <a:xfrm>
            <a:off x="3971995" y="4698503"/>
            <a:ext cx="81633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GND</a:t>
            </a:r>
            <a:endParaRPr lang="en-US" dirty="0"/>
          </a:p>
        </p:txBody>
      </p:sp>
      <p:sp>
        <p:nvSpPr>
          <p:cNvPr id="8" name="TextBox 27"/>
          <p:cNvSpPr txBox="1"/>
          <p:nvPr/>
        </p:nvSpPr>
        <p:spPr>
          <a:xfrm>
            <a:off x="3643098" y="3469742"/>
            <a:ext cx="47625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A0</a:t>
            </a:r>
            <a:endParaRPr lang="en-US" dirty="0"/>
          </a:p>
        </p:txBody>
      </p:sp>
      <p:sp>
        <p:nvSpPr>
          <p:cNvPr id="9" name="TextBox 32"/>
          <p:cNvSpPr txBox="1"/>
          <p:nvPr/>
        </p:nvSpPr>
        <p:spPr>
          <a:xfrm>
            <a:off x="4718623" y="3206415"/>
            <a:ext cx="67207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Vin</a:t>
            </a:r>
            <a:endParaRPr lang="en-US" sz="1400" dirty="0"/>
          </a:p>
        </p:txBody>
      </p:sp>
      <p:sp>
        <p:nvSpPr>
          <p:cNvPr id="10" name="TextBox 60"/>
          <p:cNvSpPr txBox="1"/>
          <p:nvPr/>
        </p:nvSpPr>
        <p:spPr>
          <a:xfrm>
            <a:off x="4041314" y="2741778"/>
            <a:ext cx="67769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+5V</a:t>
            </a:r>
            <a:endParaRPr lang="en-US" dirty="0"/>
          </a:p>
        </p:txBody>
      </p:sp>
      <p:sp>
        <p:nvSpPr>
          <p:cNvPr id="11" name="Isosceles Triangle 10"/>
          <p:cNvSpPr/>
          <p:nvPr/>
        </p:nvSpPr>
        <p:spPr>
          <a:xfrm rot="5400000">
            <a:off x="1285151" y="1876980"/>
            <a:ext cx="247650" cy="207563"/>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TextBox 55"/>
          <p:cNvSpPr txBox="1"/>
          <p:nvPr/>
        </p:nvSpPr>
        <p:spPr>
          <a:xfrm rot="16200000">
            <a:off x="2445369" y="2726678"/>
            <a:ext cx="809224" cy="369332"/>
          </a:xfrm>
          <a:prstGeom prst="rect">
            <a:avLst/>
          </a:prstGeom>
          <a:noFill/>
          <a:ln w="19050">
            <a:solidFill>
              <a:schemeClr val="accent1">
                <a:shade val="5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R1</a:t>
            </a:r>
            <a:endParaRPr lang="en-US" dirty="0"/>
          </a:p>
        </p:txBody>
      </p:sp>
      <p:sp>
        <p:nvSpPr>
          <p:cNvPr id="13" name="TextBox 56"/>
          <p:cNvSpPr txBox="1"/>
          <p:nvPr/>
        </p:nvSpPr>
        <p:spPr>
          <a:xfrm rot="16200000">
            <a:off x="2435417" y="4347957"/>
            <a:ext cx="809224" cy="369332"/>
          </a:xfrm>
          <a:prstGeom prst="rect">
            <a:avLst/>
          </a:prstGeom>
          <a:noFill/>
          <a:ln w="19050">
            <a:solidFill>
              <a:schemeClr val="accent1">
                <a:shade val="5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R2</a:t>
            </a:r>
            <a:endParaRPr lang="en-US" dirty="0"/>
          </a:p>
        </p:txBody>
      </p:sp>
      <p:cxnSp>
        <p:nvCxnSpPr>
          <p:cNvPr id="14" name="Straight Connector 13"/>
          <p:cNvCxnSpPr>
            <a:stCxn id="13" idx="1"/>
          </p:cNvCxnSpPr>
          <p:nvPr/>
        </p:nvCxnSpPr>
        <p:spPr>
          <a:xfrm flipH="1">
            <a:off x="2839646" y="4937235"/>
            <a:ext cx="383" cy="55139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12" idx="1"/>
            <a:endCxn id="13" idx="3"/>
          </p:cNvCxnSpPr>
          <p:nvPr/>
        </p:nvCxnSpPr>
        <p:spPr>
          <a:xfrm flipH="1">
            <a:off x="2840029" y="3315956"/>
            <a:ext cx="9952" cy="81205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2784688" y="3587127"/>
            <a:ext cx="133350" cy="1183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Oval 16"/>
          <p:cNvSpPr/>
          <p:nvPr/>
        </p:nvSpPr>
        <p:spPr>
          <a:xfrm>
            <a:off x="5671645" y="5468008"/>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8" name="Elbow Connector 17"/>
          <p:cNvCxnSpPr>
            <a:stCxn id="12" idx="3"/>
          </p:cNvCxnSpPr>
          <p:nvPr/>
        </p:nvCxnSpPr>
        <p:spPr>
          <a:xfrm rot="5400000" flipH="1" flipV="1">
            <a:off x="2575038" y="2231787"/>
            <a:ext cx="549889" cy="2"/>
          </a:xfrm>
          <a:prstGeom prst="bentConnector3">
            <a:avLst>
              <a:gd name="adj1" fmla="val 50000"/>
            </a:avLst>
          </a:prstGeom>
          <a:ln w="41275">
            <a:solidFill>
              <a:srgbClr val="FF0000"/>
            </a:solidFill>
            <a:headEnd w="lg" len="lg"/>
            <a:tailEnd type="non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2792934" y="1922855"/>
            <a:ext cx="133350" cy="125837"/>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 name="Rectangle 19"/>
          <p:cNvSpPr/>
          <p:nvPr/>
        </p:nvSpPr>
        <p:spPr>
          <a:xfrm>
            <a:off x="6305183" y="1285722"/>
            <a:ext cx="1951630" cy="76297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r>
              <a:rPr lang="en-US" dirty="0" smtClean="0">
                <a:solidFill>
                  <a:schemeClr val="tx1"/>
                </a:solidFill>
              </a:rPr>
              <a:t>switch mode </a:t>
            </a:r>
            <a:r>
              <a:rPr lang="en-US" b="1" dirty="0">
                <a:solidFill>
                  <a:schemeClr val="tx1"/>
                </a:solidFill>
              </a:rPr>
              <a:t>"buck" </a:t>
            </a:r>
            <a:r>
              <a:rPr lang="en-US" b="1" dirty="0" smtClean="0">
                <a:solidFill>
                  <a:schemeClr val="tx1"/>
                </a:solidFill>
              </a:rPr>
              <a:t>regulator</a:t>
            </a:r>
            <a:endParaRPr lang="en-US" b="1" dirty="0">
              <a:solidFill>
                <a:schemeClr val="tx1"/>
              </a:solidFill>
            </a:endParaRPr>
          </a:p>
        </p:txBody>
      </p:sp>
      <p:cxnSp>
        <p:nvCxnSpPr>
          <p:cNvPr id="21" name="Straight Connector 20"/>
          <p:cNvCxnSpPr>
            <a:stCxn id="16" idx="6"/>
            <a:endCxn id="8" idx="1"/>
          </p:cNvCxnSpPr>
          <p:nvPr/>
        </p:nvCxnSpPr>
        <p:spPr>
          <a:xfrm>
            <a:off x="2918038" y="3646319"/>
            <a:ext cx="725060" cy="8089"/>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2" name="TextBox 15"/>
          <p:cNvSpPr txBox="1"/>
          <p:nvPr/>
        </p:nvSpPr>
        <p:spPr>
          <a:xfrm>
            <a:off x="499577" y="3276791"/>
            <a:ext cx="2172911"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(The divider is required to measure the battery voltage.)</a:t>
            </a:r>
            <a:endParaRPr lang="en-US" dirty="0"/>
          </a:p>
        </p:txBody>
      </p:sp>
      <p:cxnSp>
        <p:nvCxnSpPr>
          <p:cNvPr id="23" name="Elbow Connector 22"/>
          <p:cNvCxnSpPr>
            <a:stCxn id="24" idx="5"/>
          </p:cNvCxnSpPr>
          <p:nvPr/>
        </p:nvCxnSpPr>
        <p:spPr>
          <a:xfrm rot="5400000" flipH="1" flipV="1">
            <a:off x="2436159" y="2257754"/>
            <a:ext cx="3759740" cy="2864356"/>
          </a:xfrm>
          <a:prstGeom prst="bentConnector3">
            <a:avLst>
              <a:gd name="adj1" fmla="val 925"/>
            </a:avLst>
          </a:prstGeom>
          <a:ln w="41275">
            <a:solidFill>
              <a:schemeClr val="tx1"/>
            </a:solidFill>
            <a:headEnd w="lg" len="lg"/>
            <a:tailEnd type="none"/>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2770030" y="5476542"/>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25" name="Straight Connector 24"/>
          <p:cNvCxnSpPr/>
          <p:nvPr/>
        </p:nvCxnSpPr>
        <p:spPr>
          <a:xfrm>
            <a:off x="8250463" y="1497175"/>
            <a:ext cx="485052" cy="0"/>
          </a:xfrm>
          <a:prstGeom prst="line">
            <a:avLst/>
          </a:prstGeom>
          <a:ln w="41275">
            <a:solidFill>
              <a:srgbClr val="FF0000"/>
            </a:solidFill>
            <a:headEnd w="lg" len="lg"/>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400549" y="2320688"/>
            <a:ext cx="5597867" cy="0"/>
          </a:xfrm>
          <a:prstGeom prst="line">
            <a:avLst/>
          </a:prstGeom>
          <a:ln w="41275">
            <a:solidFill>
              <a:srgbClr val="FF0000"/>
            </a:solidFill>
            <a:headEnd w="lg" len="lg"/>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6" idx="0"/>
          </p:cNvCxnSpPr>
          <p:nvPr/>
        </p:nvCxnSpPr>
        <p:spPr>
          <a:xfrm flipH="1" flipV="1">
            <a:off x="4395402" y="2320688"/>
            <a:ext cx="5147" cy="386084"/>
          </a:xfrm>
          <a:prstGeom prst="line">
            <a:avLst/>
          </a:prstGeom>
          <a:ln w="41275">
            <a:solidFill>
              <a:srgbClr val="FF0000"/>
            </a:solidFill>
            <a:headEnd w="lg" len="lg"/>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250463" y="1761580"/>
            <a:ext cx="1041021" cy="0"/>
          </a:xfrm>
          <a:prstGeom prst="line">
            <a:avLst/>
          </a:prstGeom>
          <a:ln w="41275">
            <a:solidFill>
              <a:schemeClr val="tx1"/>
            </a:solidFill>
            <a:headEnd w="lg" len="lg"/>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9291484" y="1761580"/>
            <a:ext cx="0" cy="3764801"/>
          </a:xfrm>
          <a:prstGeom prst="line">
            <a:avLst/>
          </a:prstGeom>
          <a:ln w="41275">
            <a:solidFill>
              <a:schemeClr val="tx1"/>
            </a:solidFill>
            <a:headEnd w="lg" len="lg"/>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736425" y="5526380"/>
            <a:ext cx="4274916" cy="0"/>
          </a:xfrm>
          <a:prstGeom prst="line">
            <a:avLst/>
          </a:prstGeom>
          <a:ln w="41275">
            <a:solidFill>
              <a:schemeClr val="tx1"/>
            </a:solidFill>
            <a:headEnd w="lg" len="lg"/>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7" idx="2"/>
          </p:cNvCxnSpPr>
          <p:nvPr/>
        </p:nvCxnSpPr>
        <p:spPr>
          <a:xfrm flipV="1">
            <a:off x="4380162" y="5067835"/>
            <a:ext cx="1" cy="467775"/>
          </a:xfrm>
          <a:prstGeom prst="line">
            <a:avLst/>
          </a:prstGeom>
          <a:ln w="41275">
            <a:solidFill>
              <a:schemeClr val="tx1"/>
            </a:solidFill>
            <a:headEnd w="lg" len="lg"/>
            <a:tailEnd type="none"/>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4323876" y="5472500"/>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4" name="Rectangle 33"/>
          <p:cNvSpPr/>
          <p:nvPr/>
        </p:nvSpPr>
        <p:spPr>
          <a:xfrm>
            <a:off x="6360524" y="3953313"/>
            <a:ext cx="1951630" cy="1083792"/>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solidFill>
                  <a:schemeClr val="tx1"/>
                </a:solidFill>
              </a:rPr>
              <a:t>                 </a:t>
            </a:r>
            <a:r>
              <a:rPr lang="en-US" b="1" dirty="0" smtClean="0">
                <a:solidFill>
                  <a:schemeClr val="tx1"/>
                </a:solidFill>
              </a:rPr>
              <a:t>Sensor(s)</a:t>
            </a:r>
            <a:endParaRPr lang="en-US" b="1" dirty="0">
              <a:solidFill>
                <a:schemeClr val="tx1"/>
              </a:solidFill>
            </a:endParaRPr>
          </a:p>
        </p:txBody>
      </p:sp>
      <p:cxnSp>
        <p:nvCxnSpPr>
          <p:cNvPr id="35" name="Straight Connector 34"/>
          <p:cNvCxnSpPr>
            <a:stCxn id="37" idx="0"/>
            <a:endCxn id="34" idx="2"/>
          </p:cNvCxnSpPr>
          <p:nvPr/>
        </p:nvCxnSpPr>
        <p:spPr>
          <a:xfrm flipV="1">
            <a:off x="7336339" y="5037105"/>
            <a:ext cx="0" cy="439975"/>
          </a:xfrm>
          <a:prstGeom prst="line">
            <a:avLst/>
          </a:prstGeom>
          <a:ln w="41275">
            <a:solidFill>
              <a:schemeClr val="tx1"/>
            </a:solidFill>
            <a:headEnd w="lg" len="lg"/>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4" idx="0"/>
            <a:endCxn id="38" idx="4"/>
          </p:cNvCxnSpPr>
          <p:nvPr/>
        </p:nvCxnSpPr>
        <p:spPr>
          <a:xfrm flipV="1">
            <a:off x="7336339" y="2390516"/>
            <a:ext cx="0" cy="1562797"/>
          </a:xfrm>
          <a:prstGeom prst="line">
            <a:avLst/>
          </a:prstGeom>
          <a:ln w="41275">
            <a:solidFill>
              <a:srgbClr val="FF0000"/>
            </a:solidFill>
            <a:headEnd w="lg" len="lg"/>
            <a:tailEnd type="none"/>
          </a:ln>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7269664" y="5477080"/>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Oval 37"/>
          <p:cNvSpPr/>
          <p:nvPr/>
        </p:nvSpPr>
        <p:spPr>
          <a:xfrm>
            <a:off x="7269664" y="2264679"/>
            <a:ext cx="133350" cy="125837"/>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9" name="Rectangle 38"/>
          <p:cNvSpPr/>
          <p:nvPr/>
        </p:nvSpPr>
        <p:spPr>
          <a:xfrm>
            <a:off x="1730719" y="1856936"/>
            <a:ext cx="623808" cy="2476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40" name="Straight Connector 39"/>
          <p:cNvCxnSpPr>
            <a:stCxn id="34" idx="1"/>
          </p:cNvCxnSpPr>
          <p:nvPr/>
        </p:nvCxnSpPr>
        <p:spPr>
          <a:xfrm flipH="1">
            <a:off x="5158000" y="4495209"/>
            <a:ext cx="1202524" cy="27064"/>
          </a:xfrm>
          <a:prstGeom prst="line">
            <a:avLst/>
          </a:prstGeom>
          <a:ln w="41275">
            <a:solidFill>
              <a:srgbClr val="00B0F0"/>
            </a:solidFill>
            <a:headEnd w="lg" len="lg"/>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745032" y="1810062"/>
            <a:ext cx="548483" cy="1"/>
          </a:xfrm>
          <a:prstGeom prst="line">
            <a:avLst/>
          </a:prstGeom>
          <a:ln w="41275">
            <a:solidFill>
              <a:schemeClr val="tx1"/>
            </a:solidFill>
            <a:headEnd w="lg" len="lg"/>
            <a:tailEnd type="none"/>
          </a:ln>
        </p:spPr>
        <p:style>
          <a:lnRef idx="1">
            <a:schemeClr val="accent1"/>
          </a:lnRef>
          <a:fillRef idx="0">
            <a:schemeClr val="accent1"/>
          </a:fillRef>
          <a:effectRef idx="0">
            <a:schemeClr val="accent1"/>
          </a:effectRef>
          <a:fontRef idx="minor">
            <a:schemeClr val="tx1"/>
          </a:fontRef>
        </p:style>
      </p:cxnSp>
      <p:sp>
        <p:nvSpPr>
          <p:cNvPr id="42" name="TextBox 152"/>
          <p:cNvSpPr txBox="1"/>
          <p:nvPr/>
        </p:nvSpPr>
        <p:spPr>
          <a:xfrm>
            <a:off x="6997491" y="3930913"/>
            <a:ext cx="67769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+5V</a:t>
            </a:r>
            <a:endParaRPr lang="en-US" dirty="0"/>
          </a:p>
        </p:txBody>
      </p:sp>
      <p:sp>
        <p:nvSpPr>
          <p:cNvPr id="43" name="TextBox 159"/>
          <p:cNvSpPr txBox="1"/>
          <p:nvPr/>
        </p:nvSpPr>
        <p:spPr>
          <a:xfrm>
            <a:off x="6872830" y="4686824"/>
            <a:ext cx="81633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GND</a:t>
            </a:r>
            <a:endParaRPr lang="en-US" dirty="0"/>
          </a:p>
        </p:txBody>
      </p:sp>
      <p:sp>
        <p:nvSpPr>
          <p:cNvPr id="44" name="TextBox 160"/>
          <p:cNvSpPr txBox="1"/>
          <p:nvPr/>
        </p:nvSpPr>
        <p:spPr>
          <a:xfrm>
            <a:off x="6208922" y="4284871"/>
            <a:ext cx="81633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Sig</a:t>
            </a:r>
            <a:endParaRPr lang="en-US" dirty="0"/>
          </a:p>
        </p:txBody>
      </p:sp>
      <p:cxnSp>
        <p:nvCxnSpPr>
          <p:cNvPr id="45" name="Straight Connector 44"/>
          <p:cNvCxnSpPr/>
          <p:nvPr/>
        </p:nvCxnSpPr>
        <p:spPr>
          <a:xfrm>
            <a:off x="1635588" y="951730"/>
            <a:ext cx="0" cy="5310188"/>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635588" y="951730"/>
            <a:ext cx="4429985"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6123194" y="923155"/>
            <a:ext cx="0" cy="1264735"/>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6123194" y="2187890"/>
            <a:ext cx="3446600"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569794" y="2187890"/>
            <a:ext cx="0" cy="4074028"/>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635588" y="6261918"/>
            <a:ext cx="7915743"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51" name="TextBox 180"/>
          <p:cNvSpPr txBox="1"/>
          <p:nvPr/>
        </p:nvSpPr>
        <p:spPr>
          <a:xfrm>
            <a:off x="6584775" y="5916261"/>
            <a:ext cx="296655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smtClean="0">
                <a:solidFill>
                  <a:srgbClr val="0070C0"/>
                </a:solidFill>
              </a:rPr>
              <a:t>Boundary of the Shield</a:t>
            </a:r>
            <a:endParaRPr lang="en-US" dirty="0">
              <a:solidFill>
                <a:srgbClr val="0070C0"/>
              </a:solidFill>
            </a:endParaRPr>
          </a:p>
        </p:txBody>
      </p:sp>
      <p:grpSp>
        <p:nvGrpSpPr>
          <p:cNvPr id="52" name="Group 51"/>
          <p:cNvGrpSpPr/>
          <p:nvPr/>
        </p:nvGrpSpPr>
        <p:grpSpPr>
          <a:xfrm>
            <a:off x="1016846" y="5468008"/>
            <a:ext cx="482670" cy="375568"/>
            <a:chOff x="3417995" y="5530382"/>
            <a:chExt cx="482670" cy="375568"/>
          </a:xfrm>
        </p:grpSpPr>
        <p:cxnSp>
          <p:nvCxnSpPr>
            <p:cNvPr id="61" name="Straight Connector 60"/>
            <p:cNvCxnSpPr/>
            <p:nvPr/>
          </p:nvCxnSpPr>
          <p:spPr>
            <a:xfrm>
              <a:off x="3417995" y="5730555"/>
              <a:ext cx="4826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3586925" y="5905949"/>
              <a:ext cx="144101"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flipV="1">
              <a:off x="3682719" y="5589450"/>
              <a:ext cx="2045" cy="1582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3514874" y="5816438"/>
              <a:ext cx="313895" cy="181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Oval 64"/>
            <p:cNvSpPr/>
            <p:nvPr/>
          </p:nvSpPr>
          <p:spPr>
            <a:xfrm>
              <a:off x="3615114" y="5530382"/>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cxnSp>
        <p:nvCxnSpPr>
          <p:cNvPr id="53" name="Straight Connector 52"/>
          <p:cNvCxnSpPr>
            <a:stCxn id="65" idx="6"/>
          </p:cNvCxnSpPr>
          <p:nvPr/>
        </p:nvCxnSpPr>
        <p:spPr>
          <a:xfrm flipV="1">
            <a:off x="1347315" y="5516863"/>
            <a:ext cx="1426868" cy="5776"/>
          </a:xfrm>
          <a:prstGeom prst="line">
            <a:avLst/>
          </a:prstGeom>
          <a:ln w="41275">
            <a:solidFill>
              <a:schemeClr val="tx1"/>
            </a:solidFill>
            <a:headEnd w="lg" len="lg"/>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endCxn id="57" idx="3"/>
          </p:cNvCxnSpPr>
          <p:nvPr/>
        </p:nvCxnSpPr>
        <p:spPr>
          <a:xfrm flipV="1">
            <a:off x="9998416" y="4495209"/>
            <a:ext cx="0" cy="102165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54"/>
          <p:cNvGrpSpPr/>
          <p:nvPr/>
        </p:nvGrpSpPr>
        <p:grpSpPr>
          <a:xfrm>
            <a:off x="9777048" y="4156976"/>
            <a:ext cx="442922" cy="338233"/>
            <a:chOff x="2486730" y="3992300"/>
            <a:chExt cx="442922" cy="338233"/>
          </a:xfrm>
        </p:grpSpPr>
        <p:sp>
          <p:nvSpPr>
            <p:cNvPr id="57" name="Isosceles Triangle 56"/>
            <p:cNvSpPr/>
            <p:nvPr/>
          </p:nvSpPr>
          <p:spPr>
            <a:xfrm>
              <a:off x="2523432" y="4090257"/>
              <a:ext cx="369332" cy="2402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58" name="Straight Connector 57"/>
            <p:cNvCxnSpPr/>
            <p:nvPr/>
          </p:nvCxnSpPr>
          <p:spPr>
            <a:xfrm flipH="1">
              <a:off x="2523433" y="4077628"/>
              <a:ext cx="369331" cy="1"/>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2885666" y="3992300"/>
              <a:ext cx="43986" cy="86037"/>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2486730" y="4066414"/>
              <a:ext cx="43986" cy="86037"/>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cxnSp>
        <p:nvCxnSpPr>
          <p:cNvPr id="56" name="Straight Connector 55"/>
          <p:cNvCxnSpPr/>
          <p:nvPr/>
        </p:nvCxnSpPr>
        <p:spPr>
          <a:xfrm flipV="1">
            <a:off x="10011341" y="1475278"/>
            <a:ext cx="0" cy="2740091"/>
          </a:xfrm>
          <a:prstGeom prst="line">
            <a:avLst/>
          </a:prstGeom>
          <a:ln w="41275">
            <a:solidFill>
              <a:srgbClr val="FF0000"/>
            </a:solidFill>
            <a:headEnd w="lg" len="lg"/>
            <a:tailEnd type="none"/>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8821747" y="948131"/>
            <a:ext cx="572593" cy="369332"/>
          </a:xfrm>
          <a:prstGeom prst="rect">
            <a:avLst/>
          </a:prstGeom>
        </p:spPr>
        <p:txBody>
          <a:bodyPr wrap="none">
            <a:spAutoFit/>
          </a:bodyPr>
          <a:lstStyle/>
          <a:p>
            <a:r>
              <a:rPr lang="en-US" dirty="0" smtClean="0">
                <a:latin typeface="Calibri" panose="020F0502020204030204" pitchFamily="34" charset="0"/>
                <a:cs typeface="Calibri" panose="020F0502020204030204" pitchFamily="34" charset="0"/>
              </a:rPr>
              <a:t>33</a:t>
            </a:r>
            <a:r>
              <a:rPr lang="el-GR" dirty="0" smtClean="0">
                <a:latin typeface="Calibri" panose="020F0502020204030204" pitchFamily="34" charset="0"/>
                <a:cs typeface="Calibri" panose="020F0502020204030204" pitchFamily="34" charset="0"/>
              </a:rPr>
              <a:t>Ω</a:t>
            </a:r>
            <a:endParaRPr lang="en-US" dirty="0"/>
          </a:p>
        </p:txBody>
      </p:sp>
      <p:sp>
        <p:nvSpPr>
          <p:cNvPr id="69" name="TextBox 68"/>
          <p:cNvSpPr txBox="1"/>
          <p:nvPr/>
        </p:nvSpPr>
        <p:spPr>
          <a:xfrm>
            <a:off x="8735515" y="1277263"/>
            <a:ext cx="860382" cy="369332"/>
          </a:xfrm>
          <a:prstGeom prst="rect">
            <a:avLst/>
          </a:prstGeom>
          <a:solidFill>
            <a:schemeClr val="bg1"/>
          </a:solidFill>
          <a:ln w="19050">
            <a:solidFill>
              <a:schemeClr val="accent1">
                <a:shade val="50000"/>
              </a:schemeClr>
            </a:solidFill>
          </a:ln>
        </p:spPr>
        <p:txBody>
          <a:bodyPr wrap="square" rtlCol="0">
            <a:spAutoFit/>
          </a:bodyPr>
          <a:lstStyle/>
          <a:p>
            <a:pPr algn="ctr"/>
            <a:r>
              <a:rPr lang="en-US" dirty="0" smtClean="0"/>
              <a:t>R3</a:t>
            </a:r>
            <a:endParaRPr lang="en-US" dirty="0"/>
          </a:p>
        </p:txBody>
      </p:sp>
      <p:cxnSp>
        <p:nvCxnSpPr>
          <p:cNvPr id="70" name="Straight Connector 69"/>
          <p:cNvCxnSpPr/>
          <p:nvPr/>
        </p:nvCxnSpPr>
        <p:spPr>
          <a:xfrm>
            <a:off x="9595897" y="1475278"/>
            <a:ext cx="415444" cy="0"/>
          </a:xfrm>
          <a:prstGeom prst="line">
            <a:avLst/>
          </a:prstGeom>
          <a:ln w="41275">
            <a:solidFill>
              <a:srgbClr val="FF0000"/>
            </a:solidFill>
            <a:headEnd w="lg" len="lg"/>
            <a:tailEnd type="none"/>
          </a:ln>
        </p:spPr>
        <p:style>
          <a:lnRef idx="1">
            <a:schemeClr val="accent1"/>
          </a:lnRef>
          <a:fillRef idx="0">
            <a:schemeClr val="accent1"/>
          </a:fillRef>
          <a:effectRef idx="0">
            <a:schemeClr val="accent1"/>
          </a:effectRef>
          <a:fontRef idx="minor">
            <a:schemeClr val="tx1"/>
          </a:fontRef>
        </p:style>
      </p:cxnSp>
      <p:sp>
        <p:nvSpPr>
          <p:cNvPr id="73" name="TextBox 4"/>
          <p:cNvSpPr txBox="1"/>
          <p:nvPr/>
        </p:nvSpPr>
        <p:spPr>
          <a:xfrm>
            <a:off x="10426786" y="4185575"/>
            <a:ext cx="115640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Z1</a:t>
            </a:r>
          </a:p>
          <a:p>
            <a:r>
              <a:rPr lang="en-US" dirty="0" smtClean="0"/>
              <a:t>5.V / 1W</a:t>
            </a:r>
            <a:endParaRPr lang="en-US" dirty="0"/>
          </a:p>
        </p:txBody>
      </p:sp>
      <p:sp>
        <p:nvSpPr>
          <p:cNvPr id="75" name="Oval 74"/>
          <p:cNvSpPr/>
          <p:nvPr/>
        </p:nvSpPr>
        <p:spPr>
          <a:xfrm>
            <a:off x="9937545" y="2257769"/>
            <a:ext cx="133350" cy="125837"/>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6" name="Oval 75"/>
          <p:cNvSpPr/>
          <p:nvPr/>
        </p:nvSpPr>
        <p:spPr>
          <a:xfrm>
            <a:off x="9228638" y="5488191"/>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422491665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7502" y="216049"/>
            <a:ext cx="11609697" cy="1077218"/>
          </a:xfrm>
          <a:prstGeom prst="rect">
            <a:avLst/>
          </a:prstGeom>
        </p:spPr>
        <p:txBody>
          <a:bodyPr wrap="square">
            <a:spAutoFit/>
          </a:bodyPr>
          <a:lstStyle/>
          <a:p>
            <a:r>
              <a:rPr lang="en-US" sz="1600" dirty="0" smtClean="0">
                <a:solidFill>
                  <a:srgbClr val="222222"/>
                </a:solidFill>
                <a:latin typeface="typoninesans regular 18"/>
              </a:rPr>
              <a:t>Ethernet </a:t>
            </a:r>
            <a:r>
              <a:rPr lang="en-US" sz="1600" dirty="0">
                <a:solidFill>
                  <a:srgbClr val="222222"/>
                </a:solidFill>
                <a:latin typeface="typoninesans regular 18"/>
              </a:rPr>
              <a:t>CAT 5 then put each signal SDL and SDA in separate pairs with the wire that is not carrying the signal grounded. Example:</a:t>
            </a:r>
            <a:r>
              <a:rPr lang="en-US" sz="1600"/>
              <a:t/>
            </a:r>
            <a:br>
              <a:rPr lang="en-US" sz="1600"/>
            </a:br>
            <a:r>
              <a:rPr lang="en-US" sz="1600" smtClean="0">
                <a:solidFill>
                  <a:srgbClr val="222222"/>
                </a:solidFill>
                <a:latin typeface="typoninesans regular 18"/>
              </a:rPr>
              <a:t>Red = </a:t>
            </a:r>
            <a:r>
              <a:rPr lang="en-US" sz="1600" dirty="0">
                <a:solidFill>
                  <a:srgbClr val="222222"/>
                </a:solidFill>
                <a:latin typeface="typoninesans regular 18"/>
              </a:rPr>
              <a:t>SDA</a:t>
            </a:r>
            <a:r>
              <a:rPr lang="en-US" sz="1600">
                <a:solidFill>
                  <a:srgbClr val="222222"/>
                </a:solidFill>
                <a:latin typeface="typoninesans regular 18"/>
              </a:rPr>
              <a:t>, </a:t>
            </a:r>
            <a:r>
              <a:rPr lang="en-US" sz="1600" smtClean="0">
                <a:solidFill>
                  <a:srgbClr val="222222"/>
                </a:solidFill>
                <a:latin typeface="typoninesans regular 18"/>
              </a:rPr>
              <a:t>Blue = SCL</a:t>
            </a:r>
            <a:r>
              <a:rPr lang="en-US" sz="1600" dirty="0">
                <a:solidFill>
                  <a:srgbClr val="222222"/>
                </a:solidFill>
                <a:latin typeface="typoninesans regular 18"/>
              </a:rPr>
              <a:t>,  The </a:t>
            </a:r>
            <a:r>
              <a:rPr lang="en-US" sz="1600" b="1" dirty="0">
                <a:solidFill>
                  <a:srgbClr val="222222"/>
                </a:solidFill>
                <a:latin typeface="typoninesans regular 18"/>
              </a:rPr>
              <a:t>whites</a:t>
            </a:r>
            <a:r>
              <a:rPr lang="en-US" sz="1600" dirty="0">
                <a:solidFill>
                  <a:srgbClr val="222222"/>
                </a:solidFill>
                <a:latin typeface="typoninesans regular 18"/>
              </a:rPr>
              <a:t> from each becomes </a:t>
            </a:r>
            <a:r>
              <a:rPr lang="en-US" sz="1600" b="1" dirty="0">
                <a:solidFill>
                  <a:srgbClr val="222222"/>
                </a:solidFill>
                <a:latin typeface="typoninesans regular 18"/>
              </a:rPr>
              <a:t>Ground</a:t>
            </a:r>
            <a:r>
              <a:rPr lang="en-US" sz="1600" dirty="0">
                <a:solidFill>
                  <a:srgbClr val="222222"/>
                </a:solidFill>
                <a:latin typeface="typoninesans regular 18"/>
              </a:rPr>
              <a:t>, the </a:t>
            </a:r>
            <a:r>
              <a:rPr lang="en-US" sz="1600" b="1" dirty="0">
                <a:solidFill>
                  <a:srgbClr val="222222"/>
                </a:solidFill>
                <a:latin typeface="typoninesans regular 18"/>
              </a:rPr>
              <a:t>Brown</a:t>
            </a:r>
            <a:r>
              <a:rPr lang="en-US" sz="1600" dirty="0">
                <a:solidFill>
                  <a:srgbClr val="222222"/>
                </a:solidFill>
                <a:latin typeface="typoninesans regular 18"/>
              </a:rPr>
              <a:t> and </a:t>
            </a:r>
            <a:r>
              <a:rPr lang="en-US" sz="1600" b="1" dirty="0">
                <a:solidFill>
                  <a:srgbClr val="222222"/>
                </a:solidFill>
                <a:latin typeface="typoninesans regular 18"/>
              </a:rPr>
              <a:t>Green</a:t>
            </a:r>
            <a:r>
              <a:rPr lang="en-US" sz="1600" dirty="0">
                <a:solidFill>
                  <a:srgbClr val="222222"/>
                </a:solidFill>
                <a:latin typeface="typoninesans regular 18"/>
              </a:rPr>
              <a:t> become </a:t>
            </a:r>
            <a:r>
              <a:rPr lang="en-US" sz="1600" b="1" dirty="0">
                <a:solidFill>
                  <a:srgbClr val="222222"/>
                </a:solidFill>
                <a:latin typeface="typoninesans regular 18"/>
              </a:rPr>
              <a:t>5V </a:t>
            </a:r>
            <a:r>
              <a:rPr lang="en-US" sz="1600" dirty="0">
                <a:solidFill>
                  <a:srgbClr val="222222"/>
                </a:solidFill>
                <a:latin typeface="typoninesans regular 18"/>
              </a:rPr>
              <a:t>with there whites also grounded. This should work. P.S. </a:t>
            </a:r>
            <a:r>
              <a:rPr lang="en-US" sz="1600" b="1" dirty="0">
                <a:solidFill>
                  <a:srgbClr val="222222"/>
                </a:solidFill>
                <a:latin typeface="typoninesans regular 18"/>
              </a:rPr>
              <a:t>You need to only ground one end of the shield wires on SCA and SCL.</a:t>
            </a:r>
            <a:endParaRPr lang="en-US" sz="1600" b="1" dirty="0"/>
          </a:p>
        </p:txBody>
      </p:sp>
      <p:pic>
        <p:nvPicPr>
          <p:cNvPr id="5" name="Picture 4"/>
          <p:cNvPicPr>
            <a:picLocks noChangeAspect="1"/>
          </p:cNvPicPr>
          <p:nvPr/>
        </p:nvPicPr>
        <p:blipFill rotWithShape="1">
          <a:blip r:embed="rId2"/>
          <a:srcRect t="38200" r="28357" b="5270"/>
          <a:stretch/>
        </p:blipFill>
        <p:spPr>
          <a:xfrm>
            <a:off x="1421568" y="1769702"/>
            <a:ext cx="9321563" cy="4135273"/>
          </a:xfrm>
          <a:prstGeom prst="rect">
            <a:avLst/>
          </a:prstGeom>
        </p:spPr>
      </p:pic>
    </p:spTree>
    <p:extLst>
      <p:ext uri="{BB962C8B-B14F-4D97-AF65-F5344CB8AC3E}">
        <p14:creationId xmlns:p14="http://schemas.microsoft.com/office/powerpoint/2010/main" val="181487823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l="15349" t="11459" r="15251"/>
          <a:stretch/>
        </p:blipFill>
        <p:spPr>
          <a:xfrm>
            <a:off x="3437814" y="1117114"/>
            <a:ext cx="6025499" cy="4322088"/>
          </a:xfrm>
          <a:prstGeom prst="rect">
            <a:avLst/>
          </a:prstGeom>
        </p:spPr>
      </p:pic>
      <p:sp>
        <p:nvSpPr>
          <p:cNvPr id="2" name="TextBox 1"/>
          <p:cNvSpPr txBox="1"/>
          <p:nvPr/>
        </p:nvSpPr>
        <p:spPr>
          <a:xfrm>
            <a:off x="354842" y="232012"/>
            <a:ext cx="2797791" cy="369332"/>
          </a:xfrm>
          <a:prstGeom prst="rect">
            <a:avLst/>
          </a:prstGeom>
          <a:noFill/>
        </p:spPr>
        <p:txBody>
          <a:bodyPr wrap="square" rtlCol="0">
            <a:spAutoFit/>
          </a:bodyPr>
          <a:lstStyle/>
          <a:p>
            <a:r>
              <a:rPr lang="en-US" dirty="0" smtClean="0"/>
              <a:t>LiFePO4 - Solar charger</a:t>
            </a:r>
            <a:endParaRPr lang="en-US" dirty="0"/>
          </a:p>
        </p:txBody>
      </p:sp>
    </p:spTree>
    <p:extLst>
      <p:ext uri="{BB962C8B-B14F-4D97-AF65-F5344CB8AC3E}">
        <p14:creationId xmlns:p14="http://schemas.microsoft.com/office/powerpoint/2010/main" val="411709130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DS1115 ADC arduino connection schemat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1232" y="-46703"/>
            <a:ext cx="8144934" cy="45815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28897" y="196334"/>
            <a:ext cx="5374805" cy="369332"/>
          </a:xfrm>
          <a:prstGeom prst="rect">
            <a:avLst/>
          </a:prstGeom>
        </p:spPr>
        <p:txBody>
          <a:bodyPr wrap="none">
            <a:spAutoFit/>
          </a:bodyPr>
          <a:lstStyle/>
          <a:p>
            <a:r>
              <a:rPr lang="en-US" dirty="0">
                <a:hlinkClick r:id="rId3"/>
              </a:rPr>
              <a:t>http://www.electronoobs.com/eng_arduino_tut83.php</a:t>
            </a:r>
            <a:endParaRPr lang="en-US" dirty="0"/>
          </a:p>
        </p:txBody>
      </p:sp>
      <p:sp>
        <p:nvSpPr>
          <p:cNvPr id="6" name="Rectangle 5"/>
          <p:cNvSpPr/>
          <p:nvPr/>
        </p:nvSpPr>
        <p:spPr>
          <a:xfrm>
            <a:off x="6515100" y="-66973"/>
            <a:ext cx="6096000" cy="6924973"/>
          </a:xfrm>
          <a:prstGeom prst="rect">
            <a:avLst/>
          </a:prstGeom>
        </p:spPr>
        <p:txBody>
          <a:bodyPr>
            <a:spAutoFit/>
          </a:bodyPr>
          <a:lstStyle/>
          <a:p>
            <a:r>
              <a:rPr lang="en-US" sz="1200" dirty="0"/>
              <a:t>#include &lt;</a:t>
            </a:r>
            <a:r>
              <a:rPr lang="en-US" sz="1200" dirty="0" err="1"/>
              <a:t>Wire.h</a:t>
            </a:r>
            <a:r>
              <a:rPr lang="en-US" sz="1200" dirty="0"/>
              <a:t>&gt;</a:t>
            </a:r>
          </a:p>
          <a:p>
            <a:r>
              <a:rPr lang="en-US" sz="1200" dirty="0"/>
              <a:t>#include &lt;Adafruit_ADS1015.h&gt;</a:t>
            </a:r>
          </a:p>
          <a:p>
            <a:r>
              <a:rPr lang="en-US" sz="1200" dirty="0"/>
              <a:t> </a:t>
            </a:r>
          </a:p>
          <a:p>
            <a:r>
              <a:rPr lang="en-US" sz="1200" dirty="0"/>
              <a:t>Adafruit_ADS1115 ads;</a:t>
            </a:r>
          </a:p>
          <a:p>
            <a:r>
              <a:rPr lang="en-US" sz="1200" dirty="0" err="1"/>
              <a:t>const</a:t>
            </a:r>
            <a:r>
              <a:rPr lang="en-US" sz="1200" dirty="0"/>
              <a:t> float multiplier = 0.1875F;</a:t>
            </a:r>
          </a:p>
          <a:p>
            <a:r>
              <a:rPr lang="en-US" sz="1200" dirty="0"/>
              <a:t> </a:t>
            </a:r>
          </a:p>
          <a:p>
            <a:r>
              <a:rPr lang="en-US" sz="1200" dirty="0"/>
              <a:t>void setup(void) </a:t>
            </a:r>
          </a:p>
          <a:p>
            <a:r>
              <a:rPr lang="en-US" sz="1200" dirty="0"/>
              <a:t>{</a:t>
            </a:r>
          </a:p>
          <a:p>
            <a:r>
              <a:rPr lang="en-US" sz="1200" dirty="0"/>
              <a:t>  </a:t>
            </a:r>
            <a:r>
              <a:rPr lang="en-US" sz="1200" dirty="0" err="1"/>
              <a:t>Serial.begin</a:t>
            </a:r>
            <a:r>
              <a:rPr lang="en-US" sz="1200" dirty="0"/>
              <a:t>(9600);</a:t>
            </a:r>
          </a:p>
          <a:p>
            <a:r>
              <a:rPr lang="en-US" sz="1200" dirty="0"/>
              <a:t> </a:t>
            </a:r>
          </a:p>
          <a:p>
            <a:r>
              <a:rPr lang="en-US" sz="1200" dirty="0"/>
              <a:t>  // </a:t>
            </a:r>
            <a:r>
              <a:rPr lang="en-US" sz="1200" dirty="0" err="1"/>
              <a:t>Descomentar</a:t>
            </a:r>
            <a:r>
              <a:rPr lang="en-US" sz="1200" dirty="0"/>
              <a:t> el que </a:t>
            </a:r>
            <a:r>
              <a:rPr lang="en-US" sz="1200" dirty="0" err="1"/>
              <a:t>interese</a:t>
            </a:r>
            <a:endParaRPr lang="en-US" sz="1200" dirty="0"/>
          </a:p>
          <a:p>
            <a:r>
              <a:rPr lang="en-US" sz="1200" dirty="0"/>
              <a:t>  // </a:t>
            </a:r>
            <a:r>
              <a:rPr lang="en-US" sz="1200" dirty="0" err="1"/>
              <a:t>ads.setGain</a:t>
            </a:r>
            <a:r>
              <a:rPr lang="en-US" sz="1200" dirty="0"/>
              <a:t>(GAIN_TWOTHIRDS);  +/- 6.144V  1 bit = 0.1875mV (default)</a:t>
            </a:r>
          </a:p>
          <a:p>
            <a:r>
              <a:rPr lang="en-US" sz="1200" dirty="0"/>
              <a:t>  // </a:t>
            </a:r>
            <a:r>
              <a:rPr lang="en-US" sz="1200" dirty="0" err="1"/>
              <a:t>ads.setGain</a:t>
            </a:r>
            <a:r>
              <a:rPr lang="en-US" sz="1200" dirty="0"/>
              <a:t>(GAIN_ONE);        +/- 4.096V  1 bit = 0.125mV</a:t>
            </a:r>
          </a:p>
          <a:p>
            <a:r>
              <a:rPr lang="en-US" sz="1200" dirty="0"/>
              <a:t>  // </a:t>
            </a:r>
            <a:r>
              <a:rPr lang="en-US" sz="1200" dirty="0" err="1"/>
              <a:t>ads.setGain</a:t>
            </a:r>
            <a:r>
              <a:rPr lang="en-US" sz="1200" dirty="0"/>
              <a:t>(GAIN_TWO);        +/- 2.048V  1 bit = 0.0625mV</a:t>
            </a:r>
          </a:p>
          <a:p>
            <a:r>
              <a:rPr lang="en-US" sz="1200" dirty="0"/>
              <a:t>  // </a:t>
            </a:r>
            <a:r>
              <a:rPr lang="en-US" sz="1200" dirty="0" err="1"/>
              <a:t>ads.setGain</a:t>
            </a:r>
            <a:r>
              <a:rPr lang="en-US" sz="1200" dirty="0"/>
              <a:t>(GAIN_FOUR);       +/- 1.024V  1 bit = 0.03125mV</a:t>
            </a:r>
          </a:p>
          <a:p>
            <a:r>
              <a:rPr lang="en-US" sz="1200" dirty="0"/>
              <a:t>  // </a:t>
            </a:r>
            <a:r>
              <a:rPr lang="en-US" sz="1200" dirty="0" err="1"/>
              <a:t>ads.setGain</a:t>
            </a:r>
            <a:r>
              <a:rPr lang="en-US" sz="1200" dirty="0"/>
              <a:t>(GAIN_EIGHT);      +/- 0.512V  1 bit = 0.015625mV</a:t>
            </a:r>
          </a:p>
          <a:p>
            <a:r>
              <a:rPr lang="en-US" sz="1200" dirty="0"/>
              <a:t>  // </a:t>
            </a:r>
            <a:r>
              <a:rPr lang="en-US" sz="1200" dirty="0" err="1"/>
              <a:t>ads.setGain</a:t>
            </a:r>
            <a:r>
              <a:rPr lang="en-US" sz="1200" dirty="0"/>
              <a:t>(GAIN_SIXTEEN);    +/- 0.256V  1 bit = 0.0078125mV </a:t>
            </a:r>
          </a:p>
          <a:p>
            <a:r>
              <a:rPr lang="en-US" sz="1200" dirty="0"/>
              <a:t>  </a:t>
            </a:r>
            <a:r>
              <a:rPr lang="en-US" sz="1200" dirty="0" err="1"/>
              <a:t>ads.begin</a:t>
            </a:r>
            <a:r>
              <a:rPr lang="en-US" sz="1200" dirty="0"/>
              <a:t>();</a:t>
            </a:r>
          </a:p>
          <a:p>
            <a:r>
              <a:rPr lang="en-US" sz="1200" dirty="0"/>
              <a:t>}</a:t>
            </a:r>
          </a:p>
          <a:p>
            <a:r>
              <a:rPr lang="en-US" sz="1200" dirty="0"/>
              <a:t> </a:t>
            </a:r>
          </a:p>
          <a:p>
            <a:r>
              <a:rPr lang="en-US" sz="1200" dirty="0"/>
              <a:t>void loop(void) </a:t>
            </a:r>
          </a:p>
          <a:p>
            <a:r>
              <a:rPr lang="en-US" sz="1200" dirty="0"/>
              <a:t>{</a:t>
            </a:r>
          </a:p>
          <a:p>
            <a:r>
              <a:rPr lang="en-US" sz="1200" dirty="0"/>
              <a:t>  int16_t adc0, adc1, adc2, adc3;</a:t>
            </a:r>
          </a:p>
          <a:p>
            <a:r>
              <a:rPr lang="en-US" sz="1200" dirty="0"/>
              <a:t> </a:t>
            </a:r>
          </a:p>
          <a:p>
            <a:r>
              <a:rPr lang="en-US" sz="1200" dirty="0"/>
              <a:t>  </a:t>
            </a:r>
          </a:p>
          <a:p>
            <a:r>
              <a:rPr lang="en-US" sz="1200" dirty="0"/>
              <a:t>  adc0 = </a:t>
            </a:r>
            <a:r>
              <a:rPr lang="en-US" sz="1200" dirty="0" err="1"/>
              <a:t>ads.readADC_SingleEnded</a:t>
            </a:r>
            <a:r>
              <a:rPr lang="en-US" sz="1200" dirty="0"/>
              <a:t>(0);</a:t>
            </a:r>
          </a:p>
          <a:p>
            <a:r>
              <a:rPr lang="en-US" sz="1200" dirty="0"/>
              <a:t>  adc1 = </a:t>
            </a:r>
            <a:r>
              <a:rPr lang="en-US" sz="1200" dirty="0" err="1"/>
              <a:t>ads.readADC_SingleEnded</a:t>
            </a:r>
            <a:r>
              <a:rPr lang="en-US" sz="1200" dirty="0"/>
              <a:t>(1);</a:t>
            </a:r>
          </a:p>
          <a:p>
            <a:r>
              <a:rPr lang="en-US" sz="1200" dirty="0"/>
              <a:t>  adc2 = </a:t>
            </a:r>
            <a:r>
              <a:rPr lang="en-US" sz="1200" dirty="0" err="1"/>
              <a:t>ads.readADC_SingleEnded</a:t>
            </a:r>
            <a:r>
              <a:rPr lang="en-US" sz="1200" dirty="0"/>
              <a:t>(2);</a:t>
            </a:r>
          </a:p>
          <a:p>
            <a:r>
              <a:rPr lang="en-US" sz="1200" dirty="0"/>
              <a:t>  adc3 = </a:t>
            </a:r>
            <a:r>
              <a:rPr lang="en-US" sz="1200" dirty="0" err="1"/>
              <a:t>ads.readADC_SingleEnded</a:t>
            </a:r>
            <a:r>
              <a:rPr lang="en-US" sz="1200" dirty="0"/>
              <a:t>(3);</a:t>
            </a:r>
          </a:p>
          <a:p>
            <a:r>
              <a:rPr lang="en-US" sz="1200" dirty="0"/>
              <a:t>  </a:t>
            </a:r>
            <a:r>
              <a:rPr lang="en-US" sz="1200" dirty="0" err="1"/>
              <a:t>Serial.print</a:t>
            </a:r>
            <a:r>
              <a:rPr lang="en-US" sz="1200" dirty="0"/>
              <a:t>("AIN0: "); </a:t>
            </a:r>
            <a:r>
              <a:rPr lang="en-US" sz="1200" dirty="0" err="1"/>
              <a:t>Serial.println</a:t>
            </a:r>
            <a:r>
              <a:rPr lang="en-US" sz="1200" dirty="0"/>
              <a:t>(adc0 * multiplier);</a:t>
            </a:r>
          </a:p>
          <a:p>
            <a:r>
              <a:rPr lang="en-US" sz="1200" dirty="0"/>
              <a:t>  </a:t>
            </a:r>
            <a:r>
              <a:rPr lang="en-US" sz="1200" dirty="0" err="1"/>
              <a:t>Serial.print</a:t>
            </a:r>
            <a:r>
              <a:rPr lang="en-US" sz="1200" dirty="0"/>
              <a:t>("AIN1: "); </a:t>
            </a:r>
            <a:r>
              <a:rPr lang="en-US" sz="1200" dirty="0" err="1"/>
              <a:t>Serial.println</a:t>
            </a:r>
            <a:r>
              <a:rPr lang="en-US" sz="1200" dirty="0"/>
              <a:t>(adc1 * multiplier);</a:t>
            </a:r>
          </a:p>
          <a:p>
            <a:r>
              <a:rPr lang="en-US" sz="1200" dirty="0"/>
              <a:t>  </a:t>
            </a:r>
            <a:r>
              <a:rPr lang="en-US" sz="1200" dirty="0" err="1"/>
              <a:t>Serial.print</a:t>
            </a:r>
            <a:r>
              <a:rPr lang="en-US" sz="1200" dirty="0"/>
              <a:t>("AIN2: "); </a:t>
            </a:r>
            <a:r>
              <a:rPr lang="en-US" sz="1200" dirty="0" err="1"/>
              <a:t>Serial.println</a:t>
            </a:r>
            <a:r>
              <a:rPr lang="en-US" sz="1200" dirty="0"/>
              <a:t>(adc2 * multiplier);</a:t>
            </a:r>
          </a:p>
          <a:p>
            <a:r>
              <a:rPr lang="en-US" sz="1200" dirty="0"/>
              <a:t>  </a:t>
            </a:r>
            <a:r>
              <a:rPr lang="en-US" sz="1200" dirty="0" err="1"/>
              <a:t>Serial.print</a:t>
            </a:r>
            <a:r>
              <a:rPr lang="en-US" sz="1200" dirty="0"/>
              <a:t>("AIN3: "); </a:t>
            </a:r>
            <a:r>
              <a:rPr lang="en-US" sz="1200" dirty="0" err="1"/>
              <a:t>Serial.println</a:t>
            </a:r>
            <a:r>
              <a:rPr lang="en-US" sz="1200" dirty="0"/>
              <a:t>(adc3 * multiplier);</a:t>
            </a:r>
          </a:p>
          <a:p>
            <a:r>
              <a:rPr lang="en-US" sz="1200" dirty="0"/>
              <a:t>  </a:t>
            </a:r>
            <a:r>
              <a:rPr lang="en-US" sz="1200" dirty="0" err="1"/>
              <a:t>Serial.println</a:t>
            </a:r>
            <a:r>
              <a:rPr lang="en-US" sz="1200" dirty="0"/>
              <a:t>(" ");</a:t>
            </a:r>
          </a:p>
          <a:p>
            <a:r>
              <a:rPr lang="en-US" sz="1200" dirty="0"/>
              <a:t>  </a:t>
            </a:r>
          </a:p>
          <a:p>
            <a:r>
              <a:rPr lang="en-US" sz="1200" dirty="0"/>
              <a:t>  delay(1000);</a:t>
            </a:r>
          </a:p>
          <a:p>
            <a:r>
              <a:rPr lang="en-US" sz="1200" dirty="0"/>
              <a:t>}</a:t>
            </a:r>
          </a:p>
        </p:txBody>
      </p:sp>
      <p:sp>
        <p:nvSpPr>
          <p:cNvPr id="7" name="AutoShape 4" descr="ACS714-30A Current Sensor module - Electronics-Lab.c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4"/>
          <a:stretch>
            <a:fillRect/>
          </a:stretch>
        </p:blipFill>
        <p:spPr>
          <a:xfrm>
            <a:off x="357702" y="3480179"/>
            <a:ext cx="3130035" cy="2850255"/>
          </a:xfrm>
          <a:prstGeom prst="rect">
            <a:avLst/>
          </a:prstGeom>
        </p:spPr>
      </p:pic>
      <p:sp>
        <p:nvSpPr>
          <p:cNvPr id="9" name="Rectangle 8"/>
          <p:cNvSpPr/>
          <p:nvPr/>
        </p:nvSpPr>
        <p:spPr>
          <a:xfrm>
            <a:off x="3605333" y="5004895"/>
            <a:ext cx="898003" cy="369332"/>
          </a:xfrm>
          <a:prstGeom prst="rect">
            <a:avLst/>
          </a:prstGeom>
        </p:spPr>
        <p:txBody>
          <a:bodyPr wrap="none">
            <a:spAutoFit/>
          </a:bodyPr>
          <a:lstStyle/>
          <a:p>
            <a:r>
              <a:rPr lang="en-US" dirty="0" smtClean="0"/>
              <a:t>ASC712</a:t>
            </a:r>
            <a:endParaRPr lang="en-US" dirty="0"/>
          </a:p>
        </p:txBody>
      </p:sp>
    </p:spTree>
    <p:extLst>
      <p:ext uri="{BB962C8B-B14F-4D97-AF65-F5344CB8AC3E}">
        <p14:creationId xmlns:p14="http://schemas.microsoft.com/office/powerpoint/2010/main" val="329400576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 y="1000125"/>
            <a:ext cx="11811000" cy="4857750"/>
          </a:xfrm>
          <a:prstGeom prst="rect">
            <a:avLst/>
          </a:prstGeom>
        </p:spPr>
      </p:pic>
    </p:spTree>
    <p:extLst>
      <p:ext uri="{BB962C8B-B14F-4D97-AF65-F5344CB8AC3E}">
        <p14:creationId xmlns:p14="http://schemas.microsoft.com/office/powerpoint/2010/main" val="285382221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9" name="Straight Connector 98"/>
          <p:cNvCxnSpPr>
            <a:stCxn id="15" idx="6"/>
          </p:cNvCxnSpPr>
          <p:nvPr/>
        </p:nvCxnSpPr>
        <p:spPr>
          <a:xfrm flipV="1">
            <a:off x="4758307" y="4611261"/>
            <a:ext cx="430173"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86513" y="2127544"/>
            <a:ext cx="2675105" cy="646331"/>
          </a:xfrm>
          <a:prstGeom prst="rect">
            <a:avLst/>
          </a:prstGeom>
          <a:noFill/>
        </p:spPr>
        <p:txBody>
          <a:bodyPr wrap="square" rtlCol="0">
            <a:spAutoFit/>
          </a:bodyPr>
          <a:lstStyle/>
          <a:p>
            <a:r>
              <a:rPr lang="en-US" dirty="0" smtClean="0"/>
              <a:t>batVoltage = </a:t>
            </a:r>
            <a:r>
              <a:rPr lang="en-US" b="1" dirty="0" smtClean="0"/>
              <a:t>10 - 14.6V</a:t>
            </a:r>
          </a:p>
          <a:p>
            <a:r>
              <a:rPr lang="en-US" dirty="0" smtClean="0"/>
              <a:t>(4 </a:t>
            </a:r>
            <a:r>
              <a:rPr lang="en-US" dirty="0"/>
              <a:t>cells of </a:t>
            </a:r>
            <a:r>
              <a:rPr lang="en-US" dirty="0" smtClean="0"/>
              <a:t>LiFePO4)</a:t>
            </a:r>
            <a:endParaRPr lang="en-US" dirty="0"/>
          </a:p>
        </p:txBody>
      </p:sp>
      <p:sp>
        <p:nvSpPr>
          <p:cNvPr id="5" name="Rectangle 4"/>
          <p:cNvSpPr/>
          <p:nvPr/>
        </p:nvSpPr>
        <p:spPr>
          <a:xfrm>
            <a:off x="8397528" y="3221732"/>
            <a:ext cx="1514902" cy="236106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smtClean="0">
                <a:solidFill>
                  <a:schemeClr val="tx1"/>
                </a:solidFill>
              </a:rPr>
              <a:t>Arduino MEGA</a:t>
            </a:r>
            <a:endParaRPr lang="en-US" b="1" dirty="0">
              <a:solidFill>
                <a:schemeClr val="tx1"/>
              </a:solidFill>
            </a:endParaRPr>
          </a:p>
        </p:txBody>
      </p:sp>
      <p:sp>
        <p:nvSpPr>
          <p:cNvPr id="6" name="TextBox 5"/>
          <p:cNvSpPr txBox="1"/>
          <p:nvPr/>
        </p:nvSpPr>
        <p:spPr>
          <a:xfrm>
            <a:off x="9279759" y="5213461"/>
            <a:ext cx="691555" cy="369332"/>
          </a:xfrm>
          <a:prstGeom prst="rect">
            <a:avLst/>
          </a:prstGeom>
          <a:noFill/>
        </p:spPr>
        <p:txBody>
          <a:bodyPr wrap="square" rtlCol="0">
            <a:spAutoFit/>
          </a:bodyPr>
          <a:lstStyle/>
          <a:p>
            <a:pPr algn="ctr"/>
            <a:r>
              <a:rPr lang="en-US" dirty="0" smtClean="0"/>
              <a:t>GND</a:t>
            </a:r>
            <a:endParaRPr lang="en-US" dirty="0"/>
          </a:p>
        </p:txBody>
      </p:sp>
      <p:sp>
        <p:nvSpPr>
          <p:cNvPr id="10" name="Isosceles Triangle 9"/>
          <p:cNvSpPr/>
          <p:nvPr/>
        </p:nvSpPr>
        <p:spPr>
          <a:xfrm rot="5400000">
            <a:off x="2769581" y="2484594"/>
            <a:ext cx="247650" cy="207563"/>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rot="16200000">
            <a:off x="4285638" y="3720196"/>
            <a:ext cx="809224" cy="369332"/>
          </a:xfrm>
          <a:prstGeom prst="rect">
            <a:avLst/>
          </a:prstGeom>
          <a:noFill/>
          <a:ln w="19050">
            <a:solidFill>
              <a:schemeClr val="accent1">
                <a:shade val="50000"/>
              </a:schemeClr>
            </a:solidFill>
          </a:ln>
        </p:spPr>
        <p:txBody>
          <a:bodyPr wrap="square" rtlCol="0">
            <a:spAutoFit/>
          </a:bodyPr>
          <a:lstStyle/>
          <a:p>
            <a:pPr algn="ctr"/>
            <a:r>
              <a:rPr lang="en-US" dirty="0" smtClean="0"/>
              <a:t>10k</a:t>
            </a:r>
            <a:endParaRPr lang="en-US" dirty="0"/>
          </a:p>
        </p:txBody>
      </p:sp>
      <p:sp>
        <p:nvSpPr>
          <p:cNvPr id="12" name="TextBox 11"/>
          <p:cNvSpPr txBox="1"/>
          <p:nvPr/>
        </p:nvSpPr>
        <p:spPr>
          <a:xfrm rot="16200000">
            <a:off x="4276094" y="5118056"/>
            <a:ext cx="809224" cy="369332"/>
          </a:xfrm>
          <a:prstGeom prst="rect">
            <a:avLst/>
          </a:prstGeom>
          <a:noFill/>
          <a:ln w="19050">
            <a:solidFill>
              <a:schemeClr val="accent1">
                <a:shade val="50000"/>
              </a:schemeClr>
            </a:solidFill>
          </a:ln>
        </p:spPr>
        <p:txBody>
          <a:bodyPr wrap="square" rtlCol="0">
            <a:spAutoFit/>
          </a:bodyPr>
          <a:lstStyle/>
          <a:p>
            <a:pPr algn="ctr"/>
            <a:r>
              <a:rPr lang="en-US" dirty="0" smtClean="0"/>
              <a:t>10k</a:t>
            </a:r>
            <a:endParaRPr lang="en-US" dirty="0"/>
          </a:p>
        </p:txBody>
      </p:sp>
      <p:cxnSp>
        <p:nvCxnSpPr>
          <p:cNvPr id="13" name="Straight Connector 12"/>
          <p:cNvCxnSpPr>
            <a:stCxn id="12" idx="1"/>
            <a:endCxn id="20" idx="0"/>
          </p:cNvCxnSpPr>
          <p:nvPr/>
        </p:nvCxnSpPr>
        <p:spPr>
          <a:xfrm flipH="1">
            <a:off x="4676974" y="5707334"/>
            <a:ext cx="3732" cy="3436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1" idx="1"/>
            <a:endCxn id="12" idx="3"/>
          </p:cNvCxnSpPr>
          <p:nvPr/>
        </p:nvCxnSpPr>
        <p:spPr>
          <a:xfrm flipH="1">
            <a:off x="4680706" y="4309474"/>
            <a:ext cx="9544" cy="58863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4624957" y="4552070"/>
            <a:ext cx="133350" cy="1183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610299" y="6050960"/>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2" name="Straight Connector 21"/>
          <p:cNvCxnSpPr/>
          <p:nvPr/>
        </p:nvCxnSpPr>
        <p:spPr>
          <a:xfrm flipV="1">
            <a:off x="9516730" y="5582795"/>
            <a:ext cx="1" cy="467775"/>
          </a:xfrm>
          <a:prstGeom prst="line">
            <a:avLst/>
          </a:prstGeom>
          <a:ln w="41275">
            <a:solidFill>
              <a:schemeClr val="tx1"/>
            </a:solidFill>
            <a:headEnd w="lg" len="lg"/>
            <a:tailEnd type="none"/>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9459306" y="5987460"/>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5" name="Group 24"/>
          <p:cNvGrpSpPr/>
          <p:nvPr/>
        </p:nvGrpSpPr>
        <p:grpSpPr>
          <a:xfrm>
            <a:off x="2857115" y="6042426"/>
            <a:ext cx="482670" cy="375568"/>
            <a:chOff x="3417995" y="5530382"/>
            <a:chExt cx="482670" cy="375568"/>
          </a:xfrm>
        </p:grpSpPr>
        <p:cxnSp>
          <p:nvCxnSpPr>
            <p:cNvPr id="26" name="Straight Connector 25"/>
            <p:cNvCxnSpPr/>
            <p:nvPr/>
          </p:nvCxnSpPr>
          <p:spPr>
            <a:xfrm>
              <a:off x="3417995" y="5730555"/>
              <a:ext cx="4826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586925" y="5905949"/>
              <a:ext cx="144101"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flipV="1">
              <a:off x="3682719" y="5589450"/>
              <a:ext cx="2045" cy="1582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514874" y="5816438"/>
              <a:ext cx="313895" cy="181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3615114" y="5530382"/>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31" name="Straight Connector 30"/>
          <p:cNvCxnSpPr>
            <a:stCxn id="30" idx="6"/>
          </p:cNvCxnSpPr>
          <p:nvPr/>
        </p:nvCxnSpPr>
        <p:spPr>
          <a:xfrm flipV="1">
            <a:off x="3187584" y="6044400"/>
            <a:ext cx="7201016" cy="52657"/>
          </a:xfrm>
          <a:prstGeom prst="line">
            <a:avLst/>
          </a:prstGeom>
          <a:ln w="41275">
            <a:solidFill>
              <a:schemeClr val="tx1"/>
            </a:solidFill>
            <a:headEnd w="lg" len="lg"/>
            <a:tailEnd type="non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rot="16200000">
            <a:off x="3126098" y="1596476"/>
            <a:ext cx="1514902" cy="90003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smtClean="0">
                <a:solidFill>
                  <a:schemeClr val="tx1"/>
                </a:solidFill>
              </a:rPr>
              <a:t>ASC714</a:t>
            </a:r>
            <a:endParaRPr lang="en-US" b="1" dirty="0">
              <a:solidFill>
                <a:schemeClr val="tx1"/>
              </a:solidFill>
            </a:endParaRPr>
          </a:p>
        </p:txBody>
      </p:sp>
      <p:sp>
        <p:nvSpPr>
          <p:cNvPr id="34" name="Rectangle 33"/>
          <p:cNvSpPr/>
          <p:nvPr/>
        </p:nvSpPr>
        <p:spPr>
          <a:xfrm>
            <a:off x="6167979" y="3485708"/>
            <a:ext cx="1422619" cy="214648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chemeClr val="tx1"/>
                </a:solidFill>
              </a:rPr>
              <a:t>ADS1115</a:t>
            </a:r>
          </a:p>
        </p:txBody>
      </p:sp>
      <p:cxnSp>
        <p:nvCxnSpPr>
          <p:cNvPr id="35" name="Straight Connector 34"/>
          <p:cNvCxnSpPr/>
          <p:nvPr/>
        </p:nvCxnSpPr>
        <p:spPr>
          <a:xfrm>
            <a:off x="7600652" y="5213461"/>
            <a:ext cx="791576"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164931" y="4611261"/>
            <a:ext cx="3333" cy="77434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2953995" y="2608084"/>
            <a:ext cx="8564715" cy="0"/>
          </a:xfrm>
          <a:prstGeom prst="line">
            <a:avLst/>
          </a:prstGeom>
          <a:ln w="76200">
            <a:solidFill>
              <a:srgbClr val="FF0000"/>
            </a:solidFill>
            <a:headEnd w="lg" len="lg"/>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4699329" y="2990077"/>
            <a:ext cx="549" cy="505510"/>
          </a:xfrm>
          <a:prstGeom prst="line">
            <a:avLst/>
          </a:prstGeom>
          <a:ln w="38100">
            <a:solidFill>
              <a:srgbClr val="FFC000"/>
            </a:solidFill>
            <a:headEnd w="lg" len="lg"/>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flipV="1">
            <a:off x="3900267" y="664779"/>
            <a:ext cx="751" cy="631675"/>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5488680" y="683391"/>
            <a:ext cx="25302" cy="440339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3900266" y="664779"/>
            <a:ext cx="4932664" cy="1861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89" idx="1"/>
          </p:cNvCxnSpPr>
          <p:nvPr/>
        </p:nvCxnSpPr>
        <p:spPr>
          <a:xfrm flipH="1">
            <a:off x="5467327" y="5082776"/>
            <a:ext cx="718440" cy="401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flipV="1">
            <a:off x="3666523" y="456021"/>
            <a:ext cx="752" cy="843370"/>
          </a:xfrm>
          <a:prstGeom prst="line">
            <a:avLst/>
          </a:prstGeom>
          <a:ln w="38100">
            <a:solidFill>
              <a:srgbClr val="FFC000"/>
            </a:solidFill>
            <a:headEnd w="lg" len="lg"/>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flipV="1">
            <a:off x="6893585" y="464081"/>
            <a:ext cx="1951" cy="2512148"/>
          </a:xfrm>
          <a:prstGeom prst="line">
            <a:avLst/>
          </a:prstGeom>
          <a:ln w="38100">
            <a:solidFill>
              <a:srgbClr val="FFC000"/>
            </a:solidFill>
            <a:headEnd w="lg" len="lg"/>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3642374" y="473575"/>
            <a:ext cx="3251211" cy="13194"/>
          </a:xfrm>
          <a:prstGeom prst="line">
            <a:avLst/>
          </a:prstGeom>
          <a:ln w="38100">
            <a:solidFill>
              <a:srgbClr val="FFC000"/>
            </a:solidFill>
            <a:headEnd w="lg" len="lg"/>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4172786" y="891121"/>
            <a:ext cx="146" cy="3979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85" idx="0"/>
          </p:cNvCxnSpPr>
          <p:nvPr/>
        </p:nvCxnSpPr>
        <p:spPr>
          <a:xfrm flipV="1">
            <a:off x="7899614" y="925564"/>
            <a:ext cx="43197" cy="50828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flipV="1">
            <a:off x="4153833" y="894708"/>
            <a:ext cx="3788978" cy="357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Oval 84"/>
          <p:cNvSpPr/>
          <p:nvPr/>
        </p:nvSpPr>
        <p:spPr>
          <a:xfrm>
            <a:off x="7832939" y="6008420"/>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8" name="TextBox 87"/>
          <p:cNvSpPr txBox="1"/>
          <p:nvPr/>
        </p:nvSpPr>
        <p:spPr>
          <a:xfrm>
            <a:off x="6171617" y="5200939"/>
            <a:ext cx="476250" cy="369332"/>
          </a:xfrm>
          <a:prstGeom prst="rect">
            <a:avLst/>
          </a:prstGeom>
          <a:noFill/>
        </p:spPr>
        <p:txBody>
          <a:bodyPr wrap="square" rtlCol="0">
            <a:spAutoFit/>
          </a:bodyPr>
          <a:lstStyle/>
          <a:p>
            <a:r>
              <a:rPr lang="en-US" dirty="0" smtClean="0"/>
              <a:t>A0</a:t>
            </a:r>
            <a:endParaRPr lang="en-US" dirty="0"/>
          </a:p>
        </p:txBody>
      </p:sp>
      <p:sp>
        <p:nvSpPr>
          <p:cNvPr id="89" name="TextBox 88"/>
          <p:cNvSpPr txBox="1"/>
          <p:nvPr/>
        </p:nvSpPr>
        <p:spPr>
          <a:xfrm>
            <a:off x="6185767" y="4898110"/>
            <a:ext cx="476250" cy="369332"/>
          </a:xfrm>
          <a:prstGeom prst="rect">
            <a:avLst/>
          </a:prstGeom>
          <a:noFill/>
        </p:spPr>
        <p:txBody>
          <a:bodyPr wrap="square" rtlCol="0">
            <a:spAutoFit/>
          </a:bodyPr>
          <a:lstStyle/>
          <a:p>
            <a:r>
              <a:rPr lang="en-US" dirty="0" smtClean="0"/>
              <a:t>A1</a:t>
            </a:r>
            <a:endParaRPr lang="en-US" dirty="0"/>
          </a:p>
        </p:txBody>
      </p:sp>
      <p:sp>
        <p:nvSpPr>
          <p:cNvPr id="90" name="TextBox 89"/>
          <p:cNvSpPr txBox="1"/>
          <p:nvPr/>
        </p:nvSpPr>
        <p:spPr>
          <a:xfrm>
            <a:off x="6148401" y="4464746"/>
            <a:ext cx="476250" cy="369332"/>
          </a:xfrm>
          <a:prstGeom prst="rect">
            <a:avLst/>
          </a:prstGeom>
          <a:noFill/>
        </p:spPr>
        <p:txBody>
          <a:bodyPr wrap="square" rtlCol="0">
            <a:spAutoFit/>
          </a:bodyPr>
          <a:lstStyle/>
          <a:p>
            <a:r>
              <a:rPr lang="en-US" dirty="0" smtClean="0"/>
              <a:t>A2</a:t>
            </a:r>
            <a:endParaRPr lang="en-US" dirty="0"/>
          </a:p>
        </p:txBody>
      </p:sp>
      <p:cxnSp>
        <p:nvCxnSpPr>
          <p:cNvPr id="94" name="Straight Connector 93"/>
          <p:cNvCxnSpPr/>
          <p:nvPr/>
        </p:nvCxnSpPr>
        <p:spPr>
          <a:xfrm>
            <a:off x="7600652" y="5421933"/>
            <a:ext cx="796876" cy="1217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368704" y="4977662"/>
            <a:ext cx="1125169" cy="646331"/>
          </a:xfrm>
          <a:prstGeom prst="rect">
            <a:avLst/>
          </a:prstGeom>
          <a:noFill/>
        </p:spPr>
        <p:txBody>
          <a:bodyPr wrap="square" rtlCol="0">
            <a:spAutoFit/>
          </a:bodyPr>
          <a:lstStyle/>
          <a:p>
            <a:r>
              <a:rPr lang="en-US" dirty="0" smtClean="0"/>
              <a:t>SDA</a:t>
            </a:r>
          </a:p>
          <a:p>
            <a:r>
              <a:rPr lang="en-US" dirty="0" smtClean="0"/>
              <a:t>SCL</a:t>
            </a:r>
            <a:endParaRPr lang="en-US" dirty="0"/>
          </a:p>
        </p:txBody>
      </p:sp>
      <p:sp>
        <p:nvSpPr>
          <p:cNvPr id="96" name="TextBox 95"/>
          <p:cNvSpPr txBox="1"/>
          <p:nvPr/>
        </p:nvSpPr>
        <p:spPr>
          <a:xfrm>
            <a:off x="7097964" y="5011608"/>
            <a:ext cx="1125169" cy="646331"/>
          </a:xfrm>
          <a:prstGeom prst="rect">
            <a:avLst/>
          </a:prstGeom>
          <a:noFill/>
        </p:spPr>
        <p:txBody>
          <a:bodyPr wrap="square" rtlCol="0">
            <a:spAutoFit/>
          </a:bodyPr>
          <a:lstStyle/>
          <a:p>
            <a:r>
              <a:rPr lang="en-US" dirty="0" smtClean="0"/>
              <a:t>SDA</a:t>
            </a:r>
          </a:p>
          <a:p>
            <a:r>
              <a:rPr lang="en-US" dirty="0" smtClean="0"/>
              <a:t>SCL</a:t>
            </a:r>
            <a:endParaRPr lang="en-US" dirty="0"/>
          </a:p>
        </p:txBody>
      </p:sp>
      <p:cxnSp>
        <p:nvCxnSpPr>
          <p:cNvPr id="105" name="Straight Connector 104"/>
          <p:cNvCxnSpPr>
            <a:stCxn id="88" idx="1"/>
          </p:cNvCxnSpPr>
          <p:nvPr/>
        </p:nvCxnSpPr>
        <p:spPr>
          <a:xfrm flipH="1">
            <a:off x="5145881" y="5385605"/>
            <a:ext cx="102573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6148401" y="4080950"/>
            <a:ext cx="476250" cy="369332"/>
          </a:xfrm>
          <a:prstGeom prst="rect">
            <a:avLst/>
          </a:prstGeom>
          <a:noFill/>
        </p:spPr>
        <p:txBody>
          <a:bodyPr wrap="square" rtlCol="0">
            <a:spAutoFit/>
          </a:bodyPr>
          <a:lstStyle/>
          <a:p>
            <a:r>
              <a:rPr lang="en-US" dirty="0" smtClean="0"/>
              <a:t>A3</a:t>
            </a:r>
            <a:endParaRPr lang="en-US" dirty="0"/>
          </a:p>
        </p:txBody>
      </p:sp>
      <p:cxnSp>
        <p:nvCxnSpPr>
          <p:cNvPr id="66" name="Straight Connector 65"/>
          <p:cNvCxnSpPr/>
          <p:nvPr/>
        </p:nvCxnSpPr>
        <p:spPr>
          <a:xfrm flipV="1">
            <a:off x="6936157" y="5603755"/>
            <a:ext cx="1" cy="467775"/>
          </a:xfrm>
          <a:prstGeom prst="line">
            <a:avLst/>
          </a:prstGeom>
          <a:ln w="41275">
            <a:solidFill>
              <a:schemeClr val="tx1"/>
            </a:solidFill>
            <a:headEnd w="lg" len="lg"/>
            <a:tailEnd type="none"/>
          </a:ln>
        </p:spPr>
        <p:style>
          <a:lnRef idx="1">
            <a:schemeClr val="accent1"/>
          </a:lnRef>
          <a:fillRef idx="0">
            <a:schemeClr val="accent1"/>
          </a:fillRef>
          <a:effectRef idx="0">
            <a:schemeClr val="accent1"/>
          </a:effectRef>
          <a:fontRef idx="minor">
            <a:schemeClr val="tx1"/>
          </a:fontRef>
        </p:style>
      </p:cxnSp>
      <p:sp>
        <p:nvSpPr>
          <p:cNvPr id="69" name="Oval 68"/>
          <p:cNvSpPr/>
          <p:nvPr/>
        </p:nvSpPr>
        <p:spPr>
          <a:xfrm>
            <a:off x="6878733" y="6008420"/>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0" name="TextBox 69"/>
          <p:cNvSpPr txBox="1"/>
          <p:nvPr/>
        </p:nvSpPr>
        <p:spPr>
          <a:xfrm>
            <a:off x="6590379" y="5328163"/>
            <a:ext cx="691555" cy="369332"/>
          </a:xfrm>
          <a:prstGeom prst="rect">
            <a:avLst/>
          </a:prstGeom>
          <a:noFill/>
        </p:spPr>
        <p:txBody>
          <a:bodyPr wrap="square" rtlCol="0">
            <a:spAutoFit/>
          </a:bodyPr>
          <a:lstStyle/>
          <a:p>
            <a:pPr algn="ctr"/>
            <a:r>
              <a:rPr lang="en-US" dirty="0" smtClean="0"/>
              <a:t>GND</a:t>
            </a:r>
            <a:endParaRPr lang="en-US" dirty="0"/>
          </a:p>
        </p:txBody>
      </p:sp>
      <p:sp>
        <p:nvSpPr>
          <p:cNvPr id="72" name="TextBox 71"/>
          <p:cNvSpPr txBox="1"/>
          <p:nvPr/>
        </p:nvSpPr>
        <p:spPr>
          <a:xfrm>
            <a:off x="6597511" y="3506304"/>
            <a:ext cx="627750" cy="369332"/>
          </a:xfrm>
          <a:prstGeom prst="rect">
            <a:avLst/>
          </a:prstGeom>
          <a:noFill/>
        </p:spPr>
        <p:txBody>
          <a:bodyPr wrap="square" rtlCol="0">
            <a:spAutoFit/>
          </a:bodyPr>
          <a:lstStyle/>
          <a:p>
            <a:r>
              <a:rPr lang="en-US" dirty="0" smtClean="0"/>
              <a:t>VDD</a:t>
            </a:r>
            <a:endParaRPr lang="en-US" dirty="0"/>
          </a:p>
        </p:txBody>
      </p:sp>
      <p:sp>
        <p:nvSpPr>
          <p:cNvPr id="73" name="TextBox 72"/>
          <p:cNvSpPr txBox="1"/>
          <p:nvPr/>
        </p:nvSpPr>
        <p:spPr>
          <a:xfrm>
            <a:off x="8981862" y="3201108"/>
            <a:ext cx="727668" cy="369332"/>
          </a:xfrm>
          <a:prstGeom prst="rect">
            <a:avLst/>
          </a:prstGeom>
          <a:noFill/>
        </p:spPr>
        <p:txBody>
          <a:bodyPr wrap="square" rtlCol="0">
            <a:spAutoFit/>
          </a:bodyPr>
          <a:lstStyle/>
          <a:p>
            <a:r>
              <a:rPr lang="en-US" dirty="0" smtClean="0"/>
              <a:t>5V</a:t>
            </a:r>
            <a:endParaRPr lang="en-US" dirty="0"/>
          </a:p>
        </p:txBody>
      </p:sp>
      <p:cxnSp>
        <p:nvCxnSpPr>
          <p:cNvPr id="55" name="Straight Connector 54"/>
          <p:cNvCxnSpPr/>
          <p:nvPr/>
        </p:nvCxnSpPr>
        <p:spPr>
          <a:xfrm>
            <a:off x="3334630" y="4418872"/>
            <a:ext cx="48267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3337401" y="4545800"/>
            <a:ext cx="4703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3599877" y="2997417"/>
            <a:ext cx="12391" cy="1402842"/>
          </a:xfrm>
          <a:prstGeom prst="line">
            <a:avLst/>
          </a:prstGeom>
          <a:ln w="38100">
            <a:solidFill>
              <a:srgbClr val="FFC000"/>
            </a:solidFill>
            <a:headEnd w="lg" len="lg"/>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585029" y="4555125"/>
            <a:ext cx="0" cy="15250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2520688" y="4283895"/>
            <a:ext cx="1205376" cy="646331"/>
          </a:xfrm>
          <a:prstGeom prst="rect">
            <a:avLst/>
          </a:prstGeom>
          <a:noFill/>
        </p:spPr>
        <p:txBody>
          <a:bodyPr wrap="square" rtlCol="0">
            <a:spAutoFit/>
          </a:bodyPr>
          <a:lstStyle/>
          <a:p>
            <a:r>
              <a:rPr lang="en-US" dirty="0" smtClean="0"/>
              <a:t>100n</a:t>
            </a:r>
          </a:p>
          <a:p>
            <a:r>
              <a:rPr lang="en-US" dirty="0" smtClean="0"/>
              <a:t>(ceramic)</a:t>
            </a:r>
            <a:endParaRPr lang="en-US" dirty="0"/>
          </a:p>
        </p:txBody>
      </p:sp>
      <p:sp>
        <p:nvSpPr>
          <p:cNvPr id="64" name="Oval 63"/>
          <p:cNvSpPr/>
          <p:nvPr/>
        </p:nvSpPr>
        <p:spPr>
          <a:xfrm>
            <a:off x="3521551" y="6035076"/>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74" name="Straight Connector 73"/>
          <p:cNvCxnSpPr/>
          <p:nvPr/>
        </p:nvCxnSpPr>
        <p:spPr>
          <a:xfrm>
            <a:off x="8558797" y="1439190"/>
            <a:ext cx="48267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8561568" y="1566118"/>
            <a:ext cx="470374"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8823077" y="683392"/>
            <a:ext cx="9853" cy="75579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8823077" y="1566118"/>
            <a:ext cx="0" cy="8006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8875175" y="1680976"/>
            <a:ext cx="1205376" cy="646331"/>
          </a:xfrm>
          <a:prstGeom prst="rect">
            <a:avLst/>
          </a:prstGeom>
          <a:noFill/>
        </p:spPr>
        <p:txBody>
          <a:bodyPr wrap="square" rtlCol="0">
            <a:spAutoFit/>
          </a:bodyPr>
          <a:lstStyle/>
          <a:p>
            <a:r>
              <a:rPr lang="en-US" dirty="0" smtClean="0"/>
              <a:t>100n</a:t>
            </a:r>
          </a:p>
          <a:p>
            <a:r>
              <a:rPr lang="en-US" dirty="0" smtClean="0"/>
              <a:t>(ceramic)</a:t>
            </a:r>
            <a:endParaRPr lang="en-US" dirty="0"/>
          </a:p>
        </p:txBody>
      </p:sp>
      <p:cxnSp>
        <p:nvCxnSpPr>
          <p:cNvPr id="84" name="Straight Connector 83"/>
          <p:cNvCxnSpPr>
            <a:endCxn id="86" idx="6"/>
          </p:cNvCxnSpPr>
          <p:nvPr/>
        </p:nvCxnSpPr>
        <p:spPr>
          <a:xfrm flipH="1">
            <a:off x="7994909" y="2366773"/>
            <a:ext cx="8380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Oval 85"/>
          <p:cNvSpPr/>
          <p:nvPr/>
        </p:nvSpPr>
        <p:spPr>
          <a:xfrm>
            <a:off x="7861559" y="2312142"/>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p:nvPr/>
        </p:nvSpPr>
        <p:spPr>
          <a:xfrm rot="16200000">
            <a:off x="4799484" y="3689321"/>
            <a:ext cx="1982017" cy="646331"/>
          </a:xfrm>
          <a:prstGeom prst="rect">
            <a:avLst/>
          </a:prstGeom>
        </p:spPr>
        <p:txBody>
          <a:bodyPr wrap="none">
            <a:spAutoFit/>
          </a:bodyPr>
          <a:lstStyle/>
          <a:p>
            <a:r>
              <a:rPr lang="en-US" dirty="0"/>
              <a:t>Vout [Zero] = </a:t>
            </a:r>
            <a:r>
              <a:rPr lang="en-US" dirty="0" smtClean="0"/>
              <a:t>Vcc/2</a:t>
            </a:r>
          </a:p>
          <a:p>
            <a:r>
              <a:rPr lang="en-US" dirty="0" smtClean="0"/>
              <a:t>(</a:t>
            </a:r>
            <a:r>
              <a:rPr lang="hu-HU" dirty="0" smtClean="0"/>
              <a:t>2</a:t>
            </a:r>
            <a:r>
              <a:rPr lang="en-US" dirty="0" smtClean="0"/>
              <a:t>.</a:t>
            </a:r>
            <a:r>
              <a:rPr lang="hu-HU" dirty="0" smtClean="0"/>
              <a:t>5V</a:t>
            </a:r>
            <a:r>
              <a:rPr lang="en-US" dirty="0" smtClean="0"/>
              <a:t>)</a:t>
            </a:r>
            <a:endParaRPr lang="en-US" dirty="0"/>
          </a:p>
        </p:txBody>
      </p:sp>
      <p:sp>
        <p:nvSpPr>
          <p:cNvPr id="97" name="Oval 96"/>
          <p:cNvSpPr/>
          <p:nvPr/>
        </p:nvSpPr>
        <p:spPr>
          <a:xfrm>
            <a:off x="5447528" y="620922"/>
            <a:ext cx="133350" cy="10926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p:cNvCxnSpPr/>
          <p:nvPr/>
        </p:nvCxnSpPr>
        <p:spPr>
          <a:xfrm flipH="1">
            <a:off x="3612268" y="2997417"/>
            <a:ext cx="6508700" cy="14430"/>
          </a:xfrm>
          <a:prstGeom prst="line">
            <a:avLst/>
          </a:prstGeom>
          <a:ln w="38100">
            <a:solidFill>
              <a:srgbClr val="FFC000"/>
            </a:solidFill>
            <a:headEnd w="lg" len="lg"/>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6897097" y="2997417"/>
            <a:ext cx="0" cy="504124"/>
          </a:xfrm>
          <a:prstGeom prst="line">
            <a:avLst/>
          </a:prstGeom>
          <a:ln w="38100">
            <a:solidFill>
              <a:srgbClr val="FFC000"/>
            </a:solidFill>
            <a:headEnd w="lg" len="lg"/>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V="1">
            <a:off x="9154979" y="3013365"/>
            <a:ext cx="0" cy="208367"/>
          </a:xfrm>
          <a:prstGeom prst="line">
            <a:avLst/>
          </a:prstGeom>
          <a:ln w="38100">
            <a:solidFill>
              <a:srgbClr val="FFC000"/>
            </a:solidFill>
            <a:headEnd w="lg" len="lg"/>
            <a:tailEnd type="none"/>
          </a:ln>
        </p:spPr>
        <p:style>
          <a:lnRef idx="1">
            <a:schemeClr val="accent1"/>
          </a:lnRef>
          <a:fillRef idx="0">
            <a:schemeClr val="accent1"/>
          </a:fillRef>
          <a:effectRef idx="0">
            <a:schemeClr val="accent1"/>
          </a:effectRef>
          <a:fontRef idx="minor">
            <a:schemeClr val="tx1"/>
          </a:fontRef>
        </p:style>
      </p:cxnSp>
      <p:sp>
        <p:nvSpPr>
          <p:cNvPr id="102" name="Oval 101"/>
          <p:cNvSpPr/>
          <p:nvPr/>
        </p:nvSpPr>
        <p:spPr>
          <a:xfrm>
            <a:off x="6826910" y="2945330"/>
            <a:ext cx="133350" cy="109261"/>
          </a:xfrm>
          <a:prstGeom prst="ellipse">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3" name="Oval 102"/>
          <p:cNvSpPr/>
          <p:nvPr/>
        </p:nvSpPr>
        <p:spPr>
          <a:xfrm>
            <a:off x="9091892" y="2943321"/>
            <a:ext cx="133350" cy="109261"/>
          </a:xfrm>
          <a:prstGeom prst="ellipse">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4" name="Isosceles Triangle 103"/>
          <p:cNvSpPr/>
          <p:nvPr/>
        </p:nvSpPr>
        <p:spPr>
          <a:xfrm rot="16200000">
            <a:off x="10072929" y="2898480"/>
            <a:ext cx="247650" cy="207563"/>
          </a:xfrm>
          <a:prstGeom prst="triangl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p:cNvSpPr txBox="1"/>
          <p:nvPr/>
        </p:nvSpPr>
        <p:spPr>
          <a:xfrm>
            <a:off x="10356588" y="2813869"/>
            <a:ext cx="1619439" cy="646331"/>
          </a:xfrm>
          <a:prstGeom prst="rect">
            <a:avLst/>
          </a:prstGeom>
          <a:noFill/>
        </p:spPr>
        <p:txBody>
          <a:bodyPr wrap="square" rtlCol="0">
            <a:spAutoFit/>
          </a:bodyPr>
          <a:lstStyle/>
          <a:p>
            <a:r>
              <a:rPr lang="en-US" dirty="0" smtClean="0"/>
              <a:t>5V from</a:t>
            </a:r>
          </a:p>
          <a:p>
            <a:r>
              <a:rPr lang="en-US" dirty="0" smtClean="0"/>
              <a:t>buck converter</a:t>
            </a:r>
            <a:endParaRPr lang="en-US" dirty="0"/>
          </a:p>
        </p:txBody>
      </p:sp>
      <p:sp>
        <p:nvSpPr>
          <p:cNvPr id="91" name="Oval 90"/>
          <p:cNvSpPr/>
          <p:nvPr/>
        </p:nvSpPr>
        <p:spPr>
          <a:xfrm>
            <a:off x="4644394" y="2959926"/>
            <a:ext cx="133350" cy="109261"/>
          </a:xfrm>
          <a:prstGeom prst="ellipse">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629573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99" name="Straight Connector 98"/>
          <p:cNvCxnSpPr>
            <a:stCxn id="15" idx="6"/>
          </p:cNvCxnSpPr>
          <p:nvPr/>
        </p:nvCxnSpPr>
        <p:spPr>
          <a:xfrm flipV="1">
            <a:off x="4758307" y="4068336"/>
            <a:ext cx="430173"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86513" y="1975144"/>
            <a:ext cx="2675105" cy="646331"/>
          </a:xfrm>
          <a:prstGeom prst="rect">
            <a:avLst/>
          </a:prstGeom>
          <a:noFill/>
        </p:spPr>
        <p:txBody>
          <a:bodyPr wrap="square" rtlCol="0">
            <a:spAutoFit/>
          </a:bodyPr>
          <a:lstStyle/>
          <a:p>
            <a:r>
              <a:rPr lang="en-US" dirty="0" smtClean="0"/>
              <a:t>batVoltage = </a:t>
            </a:r>
            <a:r>
              <a:rPr lang="en-US" b="1" dirty="0" smtClean="0"/>
              <a:t>10 - 14.6V</a:t>
            </a:r>
          </a:p>
          <a:p>
            <a:r>
              <a:rPr lang="en-US" dirty="0" smtClean="0"/>
              <a:t>(4 </a:t>
            </a:r>
            <a:r>
              <a:rPr lang="en-US" dirty="0"/>
              <a:t>cells of </a:t>
            </a:r>
            <a:r>
              <a:rPr lang="en-US" dirty="0" smtClean="0"/>
              <a:t>LiFePO4)</a:t>
            </a:r>
            <a:endParaRPr lang="en-US" dirty="0"/>
          </a:p>
        </p:txBody>
      </p:sp>
      <p:sp>
        <p:nvSpPr>
          <p:cNvPr id="5" name="Rectangle 4"/>
          <p:cNvSpPr/>
          <p:nvPr/>
        </p:nvSpPr>
        <p:spPr>
          <a:xfrm>
            <a:off x="8397528" y="3069332"/>
            <a:ext cx="1514902" cy="236106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smtClean="0">
                <a:solidFill>
                  <a:schemeClr val="tx1"/>
                </a:solidFill>
              </a:rPr>
              <a:t>Arduino MEGA</a:t>
            </a:r>
            <a:endParaRPr lang="en-US" b="1" dirty="0">
              <a:solidFill>
                <a:schemeClr val="tx1"/>
              </a:solidFill>
            </a:endParaRPr>
          </a:p>
        </p:txBody>
      </p:sp>
      <p:sp>
        <p:nvSpPr>
          <p:cNvPr id="6" name="TextBox 5"/>
          <p:cNvSpPr txBox="1"/>
          <p:nvPr/>
        </p:nvSpPr>
        <p:spPr>
          <a:xfrm>
            <a:off x="9279759" y="5061061"/>
            <a:ext cx="691555" cy="369332"/>
          </a:xfrm>
          <a:prstGeom prst="rect">
            <a:avLst/>
          </a:prstGeom>
          <a:noFill/>
        </p:spPr>
        <p:txBody>
          <a:bodyPr wrap="square" rtlCol="0">
            <a:spAutoFit/>
          </a:bodyPr>
          <a:lstStyle/>
          <a:p>
            <a:pPr algn="ctr"/>
            <a:r>
              <a:rPr lang="en-US" dirty="0" smtClean="0"/>
              <a:t>GND</a:t>
            </a:r>
            <a:endParaRPr lang="en-US" dirty="0"/>
          </a:p>
        </p:txBody>
      </p:sp>
      <p:sp>
        <p:nvSpPr>
          <p:cNvPr id="10" name="Isosceles Triangle 9"/>
          <p:cNvSpPr/>
          <p:nvPr/>
        </p:nvSpPr>
        <p:spPr>
          <a:xfrm rot="5400000">
            <a:off x="2744181" y="2344894"/>
            <a:ext cx="247650" cy="207563"/>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rot="16200000">
            <a:off x="4285638" y="3148696"/>
            <a:ext cx="809224" cy="369332"/>
          </a:xfrm>
          <a:prstGeom prst="rect">
            <a:avLst/>
          </a:prstGeom>
          <a:noFill/>
          <a:ln w="19050">
            <a:solidFill>
              <a:schemeClr val="accent1">
                <a:shade val="50000"/>
              </a:schemeClr>
            </a:solidFill>
          </a:ln>
        </p:spPr>
        <p:txBody>
          <a:bodyPr wrap="square" rtlCol="0">
            <a:spAutoFit/>
          </a:bodyPr>
          <a:lstStyle/>
          <a:p>
            <a:pPr algn="ctr"/>
            <a:r>
              <a:rPr lang="en-US" dirty="0" smtClean="0"/>
              <a:t>10k</a:t>
            </a:r>
            <a:endParaRPr lang="en-US" dirty="0"/>
          </a:p>
        </p:txBody>
      </p:sp>
      <p:sp>
        <p:nvSpPr>
          <p:cNvPr id="12" name="TextBox 11"/>
          <p:cNvSpPr txBox="1"/>
          <p:nvPr/>
        </p:nvSpPr>
        <p:spPr>
          <a:xfrm rot="16200000">
            <a:off x="4275686" y="4769975"/>
            <a:ext cx="809224" cy="369332"/>
          </a:xfrm>
          <a:prstGeom prst="rect">
            <a:avLst/>
          </a:prstGeom>
          <a:noFill/>
          <a:ln w="19050">
            <a:solidFill>
              <a:schemeClr val="accent1">
                <a:shade val="50000"/>
              </a:schemeClr>
            </a:solidFill>
          </a:ln>
        </p:spPr>
        <p:txBody>
          <a:bodyPr wrap="square" rtlCol="0">
            <a:spAutoFit/>
          </a:bodyPr>
          <a:lstStyle/>
          <a:p>
            <a:pPr algn="ctr"/>
            <a:r>
              <a:rPr lang="en-US" dirty="0" smtClean="0"/>
              <a:t>10k</a:t>
            </a:r>
            <a:endParaRPr lang="en-US" dirty="0"/>
          </a:p>
        </p:txBody>
      </p:sp>
      <p:cxnSp>
        <p:nvCxnSpPr>
          <p:cNvPr id="13" name="Straight Connector 12"/>
          <p:cNvCxnSpPr>
            <a:stCxn id="12" idx="1"/>
          </p:cNvCxnSpPr>
          <p:nvPr/>
        </p:nvCxnSpPr>
        <p:spPr>
          <a:xfrm flipH="1">
            <a:off x="4679915" y="5359253"/>
            <a:ext cx="383" cy="55139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1" idx="1"/>
            <a:endCxn id="12" idx="3"/>
          </p:cNvCxnSpPr>
          <p:nvPr/>
        </p:nvCxnSpPr>
        <p:spPr>
          <a:xfrm flipH="1">
            <a:off x="4680298" y="3737974"/>
            <a:ext cx="9952" cy="81205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4624957" y="4009145"/>
            <a:ext cx="133350" cy="1183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633203" y="2385817"/>
            <a:ext cx="133350" cy="125837"/>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Oval 19"/>
          <p:cNvSpPr/>
          <p:nvPr/>
        </p:nvSpPr>
        <p:spPr>
          <a:xfrm>
            <a:off x="4610299" y="5898560"/>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2" name="Straight Connector 21"/>
          <p:cNvCxnSpPr/>
          <p:nvPr/>
        </p:nvCxnSpPr>
        <p:spPr>
          <a:xfrm flipV="1">
            <a:off x="9516730" y="5430395"/>
            <a:ext cx="1" cy="467775"/>
          </a:xfrm>
          <a:prstGeom prst="line">
            <a:avLst/>
          </a:prstGeom>
          <a:ln w="41275">
            <a:solidFill>
              <a:schemeClr val="tx1"/>
            </a:solidFill>
            <a:headEnd w="lg" len="lg"/>
            <a:tailEnd type="none"/>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9459306" y="5835060"/>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5" name="Group 24"/>
          <p:cNvGrpSpPr/>
          <p:nvPr/>
        </p:nvGrpSpPr>
        <p:grpSpPr>
          <a:xfrm>
            <a:off x="2857115" y="5890026"/>
            <a:ext cx="482670" cy="375568"/>
            <a:chOff x="3417995" y="5530382"/>
            <a:chExt cx="482670" cy="375568"/>
          </a:xfrm>
        </p:grpSpPr>
        <p:cxnSp>
          <p:nvCxnSpPr>
            <p:cNvPr id="26" name="Straight Connector 25"/>
            <p:cNvCxnSpPr/>
            <p:nvPr/>
          </p:nvCxnSpPr>
          <p:spPr>
            <a:xfrm>
              <a:off x="3417995" y="5730555"/>
              <a:ext cx="4826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586925" y="5905949"/>
              <a:ext cx="144101"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flipV="1">
              <a:off x="3682719" y="5589450"/>
              <a:ext cx="2045" cy="1582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514874" y="5816438"/>
              <a:ext cx="313895" cy="181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3615114" y="5530382"/>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31" name="Straight Connector 30"/>
          <p:cNvCxnSpPr>
            <a:stCxn id="30" idx="6"/>
          </p:cNvCxnSpPr>
          <p:nvPr/>
        </p:nvCxnSpPr>
        <p:spPr>
          <a:xfrm flipV="1">
            <a:off x="3187584" y="5892000"/>
            <a:ext cx="7201016" cy="52657"/>
          </a:xfrm>
          <a:prstGeom prst="line">
            <a:avLst/>
          </a:prstGeom>
          <a:ln w="41275">
            <a:solidFill>
              <a:schemeClr val="tx1"/>
            </a:solidFill>
            <a:headEnd w="lg" len="lg"/>
            <a:tailEnd type="non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rot="16200000">
            <a:off x="3126098" y="1444076"/>
            <a:ext cx="1514902" cy="90003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smtClean="0">
                <a:solidFill>
                  <a:schemeClr val="tx1"/>
                </a:solidFill>
              </a:rPr>
              <a:t>ASC714</a:t>
            </a:r>
            <a:endParaRPr lang="en-US" b="1" dirty="0">
              <a:solidFill>
                <a:schemeClr val="tx1"/>
              </a:solidFill>
            </a:endParaRPr>
          </a:p>
        </p:txBody>
      </p:sp>
      <p:sp>
        <p:nvSpPr>
          <p:cNvPr id="34" name="Rectangle 33"/>
          <p:cNvSpPr/>
          <p:nvPr/>
        </p:nvSpPr>
        <p:spPr>
          <a:xfrm>
            <a:off x="6167979" y="3333308"/>
            <a:ext cx="1422619" cy="214648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chemeClr val="tx1"/>
                </a:solidFill>
              </a:rPr>
              <a:t>ADS1115</a:t>
            </a:r>
          </a:p>
        </p:txBody>
      </p:sp>
      <p:cxnSp>
        <p:nvCxnSpPr>
          <p:cNvPr id="35" name="Straight Connector 34"/>
          <p:cNvCxnSpPr/>
          <p:nvPr/>
        </p:nvCxnSpPr>
        <p:spPr>
          <a:xfrm>
            <a:off x="7600652" y="5061061"/>
            <a:ext cx="791576"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163184" y="4068336"/>
            <a:ext cx="5718" cy="116486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2953995" y="2455684"/>
            <a:ext cx="8564715" cy="0"/>
          </a:xfrm>
          <a:prstGeom prst="line">
            <a:avLst/>
          </a:prstGeom>
          <a:ln w="76200">
            <a:solidFill>
              <a:srgbClr val="FF0000"/>
            </a:solidFill>
            <a:headEnd w="lg" len="lg"/>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endCxn id="17" idx="4"/>
          </p:cNvCxnSpPr>
          <p:nvPr/>
        </p:nvCxnSpPr>
        <p:spPr>
          <a:xfrm flipV="1">
            <a:off x="4699329" y="2511654"/>
            <a:ext cx="549" cy="410052"/>
          </a:xfrm>
          <a:prstGeom prst="line">
            <a:avLst/>
          </a:prstGeom>
          <a:ln w="41275">
            <a:solidFill>
              <a:srgbClr val="FF0000"/>
            </a:solidFill>
            <a:headEnd w="lg" len="lg"/>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flipV="1">
            <a:off x="3900267" y="512379"/>
            <a:ext cx="751" cy="631675"/>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5488680" y="530991"/>
            <a:ext cx="25302" cy="440339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3900266" y="512379"/>
            <a:ext cx="5745464" cy="1861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89" idx="1"/>
          </p:cNvCxnSpPr>
          <p:nvPr/>
        </p:nvCxnSpPr>
        <p:spPr>
          <a:xfrm flipH="1" flipV="1">
            <a:off x="5498352" y="4930089"/>
            <a:ext cx="687415" cy="287"/>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flipV="1">
            <a:off x="3666523" y="515315"/>
            <a:ext cx="751" cy="63167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3189752" y="530991"/>
            <a:ext cx="15850" cy="19437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flipV="1">
            <a:off x="3187584" y="521685"/>
            <a:ext cx="464288" cy="930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4172786" y="738721"/>
            <a:ext cx="146" cy="3979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85" idx="0"/>
          </p:cNvCxnSpPr>
          <p:nvPr/>
        </p:nvCxnSpPr>
        <p:spPr>
          <a:xfrm flipV="1">
            <a:off x="7899614" y="773164"/>
            <a:ext cx="43197" cy="50828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flipV="1">
            <a:off x="4153833" y="742308"/>
            <a:ext cx="3788978" cy="357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Oval 84"/>
          <p:cNvSpPr/>
          <p:nvPr/>
        </p:nvSpPr>
        <p:spPr>
          <a:xfrm>
            <a:off x="7832939" y="5856020"/>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7" name="Oval 86"/>
          <p:cNvSpPr/>
          <p:nvPr/>
        </p:nvSpPr>
        <p:spPr>
          <a:xfrm>
            <a:off x="3111411" y="2383319"/>
            <a:ext cx="133350" cy="125837"/>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8" name="TextBox 87"/>
          <p:cNvSpPr txBox="1"/>
          <p:nvPr/>
        </p:nvSpPr>
        <p:spPr>
          <a:xfrm>
            <a:off x="6171617" y="5048539"/>
            <a:ext cx="476250" cy="369332"/>
          </a:xfrm>
          <a:prstGeom prst="rect">
            <a:avLst/>
          </a:prstGeom>
          <a:noFill/>
        </p:spPr>
        <p:txBody>
          <a:bodyPr wrap="square" rtlCol="0">
            <a:spAutoFit/>
          </a:bodyPr>
          <a:lstStyle/>
          <a:p>
            <a:r>
              <a:rPr lang="en-US" dirty="0" smtClean="0"/>
              <a:t>A0</a:t>
            </a:r>
            <a:endParaRPr lang="en-US" dirty="0"/>
          </a:p>
        </p:txBody>
      </p:sp>
      <p:sp>
        <p:nvSpPr>
          <p:cNvPr id="89" name="TextBox 88"/>
          <p:cNvSpPr txBox="1"/>
          <p:nvPr/>
        </p:nvSpPr>
        <p:spPr>
          <a:xfrm>
            <a:off x="6185767" y="4745710"/>
            <a:ext cx="476250" cy="369332"/>
          </a:xfrm>
          <a:prstGeom prst="rect">
            <a:avLst/>
          </a:prstGeom>
          <a:noFill/>
        </p:spPr>
        <p:txBody>
          <a:bodyPr wrap="square" rtlCol="0">
            <a:spAutoFit/>
          </a:bodyPr>
          <a:lstStyle/>
          <a:p>
            <a:r>
              <a:rPr lang="en-US" dirty="0" smtClean="0"/>
              <a:t>A1</a:t>
            </a:r>
            <a:endParaRPr lang="en-US" dirty="0"/>
          </a:p>
        </p:txBody>
      </p:sp>
      <p:sp>
        <p:nvSpPr>
          <p:cNvPr id="90" name="TextBox 89"/>
          <p:cNvSpPr txBox="1"/>
          <p:nvPr/>
        </p:nvSpPr>
        <p:spPr>
          <a:xfrm>
            <a:off x="6148401" y="4312346"/>
            <a:ext cx="476250" cy="369332"/>
          </a:xfrm>
          <a:prstGeom prst="rect">
            <a:avLst/>
          </a:prstGeom>
          <a:noFill/>
        </p:spPr>
        <p:txBody>
          <a:bodyPr wrap="square" rtlCol="0">
            <a:spAutoFit/>
          </a:bodyPr>
          <a:lstStyle/>
          <a:p>
            <a:r>
              <a:rPr lang="en-US" dirty="0" smtClean="0"/>
              <a:t>A2</a:t>
            </a:r>
            <a:endParaRPr lang="en-US" dirty="0"/>
          </a:p>
        </p:txBody>
      </p:sp>
      <p:cxnSp>
        <p:nvCxnSpPr>
          <p:cNvPr id="94" name="Straight Connector 93"/>
          <p:cNvCxnSpPr/>
          <p:nvPr/>
        </p:nvCxnSpPr>
        <p:spPr>
          <a:xfrm>
            <a:off x="7600652" y="5269533"/>
            <a:ext cx="796876" cy="1217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368704" y="4901462"/>
            <a:ext cx="1125169" cy="646331"/>
          </a:xfrm>
          <a:prstGeom prst="rect">
            <a:avLst/>
          </a:prstGeom>
          <a:noFill/>
        </p:spPr>
        <p:txBody>
          <a:bodyPr wrap="square" rtlCol="0">
            <a:spAutoFit/>
          </a:bodyPr>
          <a:lstStyle/>
          <a:p>
            <a:r>
              <a:rPr lang="en-US" dirty="0" smtClean="0"/>
              <a:t>SDA</a:t>
            </a:r>
          </a:p>
          <a:p>
            <a:r>
              <a:rPr lang="en-US" dirty="0" smtClean="0"/>
              <a:t>SCL</a:t>
            </a:r>
            <a:endParaRPr lang="en-US" dirty="0"/>
          </a:p>
        </p:txBody>
      </p:sp>
      <p:sp>
        <p:nvSpPr>
          <p:cNvPr id="96" name="TextBox 95"/>
          <p:cNvSpPr txBox="1"/>
          <p:nvPr/>
        </p:nvSpPr>
        <p:spPr>
          <a:xfrm>
            <a:off x="7097964" y="4859208"/>
            <a:ext cx="1125169" cy="646331"/>
          </a:xfrm>
          <a:prstGeom prst="rect">
            <a:avLst/>
          </a:prstGeom>
          <a:noFill/>
        </p:spPr>
        <p:txBody>
          <a:bodyPr wrap="square" rtlCol="0">
            <a:spAutoFit/>
          </a:bodyPr>
          <a:lstStyle/>
          <a:p>
            <a:r>
              <a:rPr lang="en-US" dirty="0" smtClean="0"/>
              <a:t>SDA</a:t>
            </a:r>
          </a:p>
          <a:p>
            <a:r>
              <a:rPr lang="en-US" dirty="0" smtClean="0"/>
              <a:t>SCL</a:t>
            </a:r>
            <a:endParaRPr lang="en-US" dirty="0"/>
          </a:p>
        </p:txBody>
      </p:sp>
      <p:cxnSp>
        <p:nvCxnSpPr>
          <p:cNvPr id="105" name="Straight Connector 104"/>
          <p:cNvCxnSpPr>
            <a:stCxn id="88" idx="1"/>
          </p:cNvCxnSpPr>
          <p:nvPr/>
        </p:nvCxnSpPr>
        <p:spPr>
          <a:xfrm flipH="1">
            <a:off x="5163184" y="5233205"/>
            <a:ext cx="100843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6148401" y="3928550"/>
            <a:ext cx="476250" cy="369332"/>
          </a:xfrm>
          <a:prstGeom prst="rect">
            <a:avLst/>
          </a:prstGeom>
          <a:noFill/>
        </p:spPr>
        <p:txBody>
          <a:bodyPr wrap="square" rtlCol="0">
            <a:spAutoFit/>
          </a:bodyPr>
          <a:lstStyle/>
          <a:p>
            <a:r>
              <a:rPr lang="en-US" dirty="0" smtClean="0"/>
              <a:t>A3</a:t>
            </a:r>
            <a:endParaRPr lang="en-US" dirty="0"/>
          </a:p>
        </p:txBody>
      </p:sp>
      <p:cxnSp>
        <p:nvCxnSpPr>
          <p:cNvPr id="66" name="Straight Connector 65"/>
          <p:cNvCxnSpPr/>
          <p:nvPr/>
        </p:nvCxnSpPr>
        <p:spPr>
          <a:xfrm flipV="1">
            <a:off x="6936157" y="5451355"/>
            <a:ext cx="1" cy="467775"/>
          </a:xfrm>
          <a:prstGeom prst="line">
            <a:avLst/>
          </a:prstGeom>
          <a:ln w="41275">
            <a:solidFill>
              <a:schemeClr val="tx1"/>
            </a:solidFill>
            <a:headEnd w="lg" len="lg"/>
            <a:tailEnd type="none"/>
          </a:ln>
        </p:spPr>
        <p:style>
          <a:lnRef idx="1">
            <a:schemeClr val="accent1"/>
          </a:lnRef>
          <a:fillRef idx="0">
            <a:schemeClr val="accent1"/>
          </a:fillRef>
          <a:effectRef idx="0">
            <a:schemeClr val="accent1"/>
          </a:effectRef>
          <a:fontRef idx="minor">
            <a:schemeClr val="tx1"/>
          </a:fontRef>
        </p:style>
      </p:cxnSp>
      <p:sp>
        <p:nvSpPr>
          <p:cNvPr id="69" name="Oval 68"/>
          <p:cNvSpPr/>
          <p:nvPr/>
        </p:nvSpPr>
        <p:spPr>
          <a:xfrm>
            <a:off x="6878733" y="5856020"/>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0" name="TextBox 69"/>
          <p:cNvSpPr txBox="1"/>
          <p:nvPr/>
        </p:nvSpPr>
        <p:spPr>
          <a:xfrm>
            <a:off x="6590379" y="5175763"/>
            <a:ext cx="691555" cy="369332"/>
          </a:xfrm>
          <a:prstGeom prst="rect">
            <a:avLst/>
          </a:prstGeom>
          <a:noFill/>
        </p:spPr>
        <p:txBody>
          <a:bodyPr wrap="square" rtlCol="0">
            <a:spAutoFit/>
          </a:bodyPr>
          <a:lstStyle/>
          <a:p>
            <a:pPr algn="ctr"/>
            <a:r>
              <a:rPr lang="en-US" dirty="0" smtClean="0"/>
              <a:t>GND</a:t>
            </a:r>
            <a:endParaRPr lang="en-US" dirty="0"/>
          </a:p>
        </p:txBody>
      </p:sp>
      <p:sp>
        <p:nvSpPr>
          <p:cNvPr id="72" name="TextBox 71"/>
          <p:cNvSpPr txBox="1"/>
          <p:nvPr/>
        </p:nvSpPr>
        <p:spPr>
          <a:xfrm>
            <a:off x="6597511" y="3353904"/>
            <a:ext cx="627750" cy="369332"/>
          </a:xfrm>
          <a:prstGeom prst="rect">
            <a:avLst/>
          </a:prstGeom>
          <a:noFill/>
        </p:spPr>
        <p:txBody>
          <a:bodyPr wrap="square" rtlCol="0">
            <a:spAutoFit/>
          </a:bodyPr>
          <a:lstStyle/>
          <a:p>
            <a:r>
              <a:rPr lang="en-US" dirty="0" smtClean="0"/>
              <a:t>VDD</a:t>
            </a:r>
            <a:endParaRPr lang="en-US" dirty="0"/>
          </a:p>
        </p:txBody>
      </p:sp>
      <p:sp>
        <p:nvSpPr>
          <p:cNvPr id="73" name="TextBox 72"/>
          <p:cNvSpPr txBox="1"/>
          <p:nvPr/>
        </p:nvSpPr>
        <p:spPr>
          <a:xfrm>
            <a:off x="8981862" y="3048708"/>
            <a:ext cx="727668" cy="369332"/>
          </a:xfrm>
          <a:prstGeom prst="rect">
            <a:avLst/>
          </a:prstGeom>
          <a:noFill/>
        </p:spPr>
        <p:txBody>
          <a:bodyPr wrap="square" rtlCol="0">
            <a:spAutoFit/>
          </a:bodyPr>
          <a:lstStyle/>
          <a:p>
            <a:r>
              <a:rPr lang="en-US" dirty="0" smtClean="0"/>
              <a:t>5V</a:t>
            </a:r>
            <a:endParaRPr lang="en-US" dirty="0"/>
          </a:p>
        </p:txBody>
      </p:sp>
      <p:grpSp>
        <p:nvGrpSpPr>
          <p:cNvPr id="2" name="Group 1"/>
          <p:cNvGrpSpPr/>
          <p:nvPr/>
        </p:nvGrpSpPr>
        <p:grpSpPr>
          <a:xfrm>
            <a:off x="3334630" y="4040659"/>
            <a:ext cx="1521754" cy="1951278"/>
            <a:chOff x="10689525" y="4013131"/>
            <a:chExt cx="1521754" cy="1951278"/>
          </a:xfrm>
        </p:grpSpPr>
        <p:cxnSp>
          <p:nvCxnSpPr>
            <p:cNvPr id="55" name="Straight Connector 54"/>
            <p:cNvCxnSpPr/>
            <p:nvPr/>
          </p:nvCxnSpPr>
          <p:spPr>
            <a:xfrm>
              <a:off x="10689525" y="4896169"/>
              <a:ext cx="48267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692296" y="5023097"/>
              <a:ext cx="4703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10952624" y="4083924"/>
              <a:ext cx="3198" cy="83232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10939924" y="5040541"/>
              <a:ext cx="3198" cy="8597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11005903" y="5233205"/>
              <a:ext cx="1205376" cy="646331"/>
            </a:xfrm>
            <a:prstGeom prst="rect">
              <a:avLst/>
            </a:prstGeom>
            <a:noFill/>
          </p:spPr>
          <p:txBody>
            <a:bodyPr wrap="square" rtlCol="0">
              <a:spAutoFit/>
            </a:bodyPr>
            <a:lstStyle/>
            <a:p>
              <a:r>
                <a:rPr lang="en-US" dirty="0" smtClean="0"/>
                <a:t>100n</a:t>
              </a:r>
            </a:p>
            <a:p>
              <a:r>
                <a:rPr lang="en-US" dirty="0" smtClean="0"/>
                <a:t>(ceramic)</a:t>
              </a:r>
              <a:endParaRPr lang="en-US" dirty="0"/>
            </a:p>
          </p:txBody>
        </p:sp>
        <p:sp>
          <p:nvSpPr>
            <p:cNvPr id="63" name="Oval 62"/>
            <p:cNvSpPr/>
            <p:nvPr/>
          </p:nvSpPr>
          <p:spPr>
            <a:xfrm>
              <a:off x="10876446" y="4013131"/>
              <a:ext cx="133350" cy="10926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0876446" y="5855148"/>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65" name="Group 64"/>
          <p:cNvGrpSpPr/>
          <p:nvPr/>
        </p:nvGrpSpPr>
        <p:grpSpPr>
          <a:xfrm>
            <a:off x="9371597" y="468522"/>
            <a:ext cx="1521754" cy="1791258"/>
            <a:chOff x="10689525" y="4173151"/>
            <a:chExt cx="1521754" cy="1791258"/>
          </a:xfrm>
        </p:grpSpPr>
        <p:cxnSp>
          <p:nvCxnSpPr>
            <p:cNvPr id="74" name="Straight Connector 73"/>
            <p:cNvCxnSpPr/>
            <p:nvPr/>
          </p:nvCxnSpPr>
          <p:spPr>
            <a:xfrm>
              <a:off x="10689525" y="4896169"/>
              <a:ext cx="48267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0692296" y="5023097"/>
              <a:ext cx="470374"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10952624" y="4235620"/>
              <a:ext cx="11034" cy="68063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10939924" y="5040541"/>
              <a:ext cx="3198" cy="8597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11005903" y="5233205"/>
              <a:ext cx="1205376" cy="646331"/>
            </a:xfrm>
            <a:prstGeom prst="rect">
              <a:avLst/>
            </a:prstGeom>
            <a:noFill/>
          </p:spPr>
          <p:txBody>
            <a:bodyPr wrap="square" rtlCol="0">
              <a:spAutoFit/>
            </a:bodyPr>
            <a:lstStyle/>
            <a:p>
              <a:r>
                <a:rPr lang="en-US" dirty="0" smtClean="0"/>
                <a:t>100n</a:t>
              </a:r>
            </a:p>
            <a:p>
              <a:r>
                <a:rPr lang="en-US" dirty="0" smtClean="0"/>
                <a:t>(ceramic)</a:t>
              </a:r>
              <a:endParaRPr lang="en-US" dirty="0"/>
            </a:p>
          </p:txBody>
        </p:sp>
        <p:sp>
          <p:nvSpPr>
            <p:cNvPr id="82" name="Oval 81"/>
            <p:cNvSpPr/>
            <p:nvPr/>
          </p:nvSpPr>
          <p:spPr>
            <a:xfrm>
              <a:off x="10899306" y="4173151"/>
              <a:ext cx="133350" cy="10926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10876446" y="5855148"/>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84" name="Straight Connector 83"/>
          <p:cNvCxnSpPr>
            <a:endCxn id="86" idx="6"/>
          </p:cNvCxnSpPr>
          <p:nvPr/>
        </p:nvCxnSpPr>
        <p:spPr>
          <a:xfrm flipH="1" flipV="1">
            <a:off x="7994909" y="2214373"/>
            <a:ext cx="1587636" cy="79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Oval 85"/>
          <p:cNvSpPr/>
          <p:nvPr/>
        </p:nvSpPr>
        <p:spPr>
          <a:xfrm>
            <a:off x="7861559" y="2159742"/>
            <a:ext cx="133350" cy="10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2" name="Straight Connector 91"/>
          <p:cNvCxnSpPr>
            <a:stCxn id="63" idx="0"/>
            <a:endCxn id="17" idx="3"/>
          </p:cNvCxnSpPr>
          <p:nvPr/>
        </p:nvCxnSpPr>
        <p:spPr>
          <a:xfrm flipV="1">
            <a:off x="3588226" y="2493226"/>
            <a:ext cx="1064506" cy="15474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rot="16200000">
            <a:off x="4799484" y="3536921"/>
            <a:ext cx="1982017" cy="646331"/>
          </a:xfrm>
          <a:prstGeom prst="rect">
            <a:avLst/>
          </a:prstGeom>
        </p:spPr>
        <p:txBody>
          <a:bodyPr wrap="none">
            <a:spAutoFit/>
          </a:bodyPr>
          <a:lstStyle/>
          <a:p>
            <a:r>
              <a:rPr lang="en-US" dirty="0"/>
              <a:t>Vout [Zero] = </a:t>
            </a:r>
            <a:r>
              <a:rPr lang="en-US" dirty="0" smtClean="0"/>
              <a:t>Vcc/2</a:t>
            </a:r>
          </a:p>
          <a:p>
            <a:r>
              <a:rPr lang="en-US" dirty="0" smtClean="0"/>
              <a:t>(5 - </a:t>
            </a:r>
            <a:r>
              <a:rPr lang="en-US" b="1" dirty="0" smtClean="0">
                <a:solidFill>
                  <a:srgbClr val="FF0000"/>
                </a:solidFill>
              </a:rPr>
              <a:t>7.3 V</a:t>
            </a:r>
            <a:r>
              <a:rPr lang="en-US" dirty="0" smtClean="0"/>
              <a:t>)</a:t>
            </a:r>
            <a:endParaRPr lang="en-US" dirty="0"/>
          </a:p>
        </p:txBody>
      </p:sp>
      <p:sp>
        <p:nvSpPr>
          <p:cNvPr id="97" name="Oval 96"/>
          <p:cNvSpPr/>
          <p:nvPr/>
        </p:nvSpPr>
        <p:spPr>
          <a:xfrm>
            <a:off x="5453878" y="455822"/>
            <a:ext cx="133350" cy="10926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p:cNvCxnSpPr/>
          <p:nvPr/>
        </p:nvCxnSpPr>
        <p:spPr>
          <a:xfrm flipH="1">
            <a:off x="6878733" y="2845017"/>
            <a:ext cx="3242234" cy="4763"/>
          </a:xfrm>
          <a:prstGeom prst="line">
            <a:avLst/>
          </a:prstGeom>
          <a:ln w="38100">
            <a:solidFill>
              <a:srgbClr val="7030A0"/>
            </a:solidFill>
            <a:headEnd w="lg" len="lg"/>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6897097" y="2845017"/>
            <a:ext cx="0" cy="504124"/>
          </a:xfrm>
          <a:prstGeom prst="line">
            <a:avLst/>
          </a:prstGeom>
          <a:ln w="38100">
            <a:solidFill>
              <a:srgbClr val="7030A0"/>
            </a:solidFill>
            <a:headEnd w="lg" len="lg"/>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V="1">
            <a:off x="9154979" y="2860965"/>
            <a:ext cx="0" cy="208367"/>
          </a:xfrm>
          <a:prstGeom prst="line">
            <a:avLst/>
          </a:prstGeom>
          <a:ln w="38100">
            <a:solidFill>
              <a:srgbClr val="7030A0"/>
            </a:solidFill>
            <a:headEnd w="lg" len="lg"/>
            <a:tailEnd type="none"/>
          </a:ln>
        </p:spPr>
        <p:style>
          <a:lnRef idx="1">
            <a:schemeClr val="accent1"/>
          </a:lnRef>
          <a:fillRef idx="0">
            <a:schemeClr val="accent1"/>
          </a:fillRef>
          <a:effectRef idx="0">
            <a:schemeClr val="accent1"/>
          </a:effectRef>
          <a:fontRef idx="minor">
            <a:schemeClr val="tx1"/>
          </a:fontRef>
        </p:style>
      </p:cxnSp>
      <p:sp>
        <p:nvSpPr>
          <p:cNvPr id="102" name="Oval 101"/>
          <p:cNvSpPr/>
          <p:nvPr/>
        </p:nvSpPr>
        <p:spPr>
          <a:xfrm>
            <a:off x="6826910" y="2807526"/>
            <a:ext cx="133350" cy="109261"/>
          </a:xfrm>
          <a:prstGeom prst="ellipse">
            <a:avLst/>
          </a:prstGeom>
          <a:solidFill>
            <a:srgbClr val="7030A0"/>
          </a:solidFill>
          <a:ln>
            <a:solidFill>
              <a:srgbClr val="7030A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3" name="Oval 102"/>
          <p:cNvSpPr/>
          <p:nvPr/>
        </p:nvSpPr>
        <p:spPr>
          <a:xfrm>
            <a:off x="9091892" y="2790921"/>
            <a:ext cx="133350" cy="109261"/>
          </a:xfrm>
          <a:prstGeom prst="ellipse">
            <a:avLst/>
          </a:prstGeom>
          <a:solidFill>
            <a:srgbClr val="7030A0"/>
          </a:solidFill>
          <a:ln>
            <a:solidFill>
              <a:srgbClr val="7030A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4" name="Isosceles Triangle 103"/>
          <p:cNvSpPr/>
          <p:nvPr/>
        </p:nvSpPr>
        <p:spPr>
          <a:xfrm rot="16200000">
            <a:off x="10072929" y="2746080"/>
            <a:ext cx="247650" cy="207563"/>
          </a:xfrm>
          <a:prstGeom prs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p:cNvSpPr txBox="1"/>
          <p:nvPr/>
        </p:nvSpPr>
        <p:spPr>
          <a:xfrm>
            <a:off x="10356588" y="2661469"/>
            <a:ext cx="1679745" cy="646331"/>
          </a:xfrm>
          <a:prstGeom prst="rect">
            <a:avLst/>
          </a:prstGeom>
          <a:noFill/>
        </p:spPr>
        <p:txBody>
          <a:bodyPr wrap="square" rtlCol="0">
            <a:spAutoFit/>
          </a:bodyPr>
          <a:lstStyle/>
          <a:p>
            <a:r>
              <a:rPr lang="en-US" dirty="0" smtClean="0"/>
              <a:t>5V from</a:t>
            </a:r>
          </a:p>
          <a:p>
            <a:r>
              <a:rPr lang="en-US" dirty="0" smtClean="0"/>
              <a:t>buck converter</a:t>
            </a:r>
            <a:endParaRPr lang="en-US" dirty="0"/>
          </a:p>
        </p:txBody>
      </p:sp>
    </p:spTree>
    <p:extLst>
      <p:ext uri="{BB962C8B-B14F-4D97-AF65-F5344CB8AC3E}">
        <p14:creationId xmlns:p14="http://schemas.microsoft.com/office/powerpoint/2010/main" val="3886670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9331" y="200884"/>
            <a:ext cx="3471976" cy="369332"/>
          </a:xfrm>
          <a:prstGeom prst="rect">
            <a:avLst/>
          </a:prstGeom>
        </p:spPr>
        <p:txBody>
          <a:bodyPr wrap="none">
            <a:spAutoFit/>
          </a:bodyPr>
          <a:lstStyle/>
          <a:p>
            <a:r>
              <a:rPr lang="en-US" b="1" u="sng" dirty="0">
                <a:latin typeface="-apple-system"/>
                <a:hlinkClick r:id="rId2"/>
              </a:rPr>
              <a:t>WEEDINATOR</a:t>
            </a:r>
            <a:r>
              <a:rPr lang="en-US" dirty="0">
                <a:latin typeface="-apple-system"/>
              </a:rPr>
              <a:t>/</a:t>
            </a:r>
            <a:r>
              <a:rPr lang="en-US" dirty="0">
                <a:latin typeface="-apple-system"/>
                <a:hlinkClick r:id="rId3"/>
              </a:rPr>
              <a:t>docs</a:t>
            </a:r>
            <a:r>
              <a:rPr lang="en-US" dirty="0">
                <a:latin typeface="-apple-system"/>
              </a:rPr>
              <a:t>/</a:t>
            </a:r>
            <a:r>
              <a:rPr lang="en-US" b="1" dirty="0">
                <a:latin typeface="-apple-system"/>
              </a:rPr>
              <a:t>TC275.pdf</a:t>
            </a:r>
            <a:endParaRPr lang="en-US" b="0" i="0" dirty="0">
              <a:effectLst/>
              <a:latin typeface="-apple-system"/>
            </a:endParaRPr>
          </a:p>
        </p:txBody>
      </p:sp>
      <p:pic>
        <p:nvPicPr>
          <p:cNvPr id="5" name="Picture 4"/>
          <p:cNvPicPr>
            <a:picLocks noChangeAspect="1"/>
          </p:cNvPicPr>
          <p:nvPr/>
        </p:nvPicPr>
        <p:blipFill>
          <a:blip r:embed="rId4"/>
          <a:stretch>
            <a:fillRect/>
          </a:stretch>
        </p:blipFill>
        <p:spPr>
          <a:xfrm rot="5400000">
            <a:off x="7533998" y="1768794"/>
            <a:ext cx="5210585" cy="2813429"/>
          </a:xfrm>
          <a:prstGeom prst="rect">
            <a:avLst/>
          </a:prstGeom>
        </p:spPr>
      </p:pic>
      <p:sp>
        <p:nvSpPr>
          <p:cNvPr id="2" name="Rectangle 1"/>
          <p:cNvSpPr/>
          <p:nvPr/>
        </p:nvSpPr>
        <p:spPr>
          <a:xfrm>
            <a:off x="477670" y="1447422"/>
            <a:ext cx="10959153" cy="4154984"/>
          </a:xfrm>
          <a:prstGeom prst="rect">
            <a:avLst/>
          </a:prstGeom>
        </p:spPr>
        <p:txBody>
          <a:bodyPr wrap="square">
            <a:spAutoFit/>
          </a:bodyPr>
          <a:lstStyle/>
          <a:p>
            <a:r>
              <a:rPr lang="en-US" sz="1600" dirty="0"/>
              <a:t>@ </a:t>
            </a:r>
            <a:r>
              <a:rPr lang="en-US" sz="1600" dirty="0" err="1"/>
              <a:t>SembazuruCDE</a:t>
            </a:r>
            <a:r>
              <a:rPr lang="en-US" sz="1600" dirty="0"/>
              <a:t>: Thank You for the suggestion, I was not aware with this board.</a:t>
            </a:r>
          </a:p>
          <a:p>
            <a:r>
              <a:rPr lang="en-US" sz="1600" dirty="0" smtClean="0"/>
              <a:t>Actually </a:t>
            </a:r>
            <a:r>
              <a:rPr lang="en-US" sz="1600" dirty="0"/>
              <a:t>this is the second part, which is to be </a:t>
            </a:r>
            <a:r>
              <a:rPr lang="en-US" sz="1600" dirty="0" smtClean="0"/>
              <a:t>revised: overall control </a:t>
            </a:r>
            <a:r>
              <a:rPr lang="en-US" sz="1600" dirty="0"/>
              <a:t>MCU.</a:t>
            </a:r>
          </a:p>
          <a:p>
            <a:r>
              <a:rPr lang="en-US" sz="1600" dirty="0"/>
              <a:t>If I put more </a:t>
            </a:r>
            <a:r>
              <a:rPr lang="en-US" sz="1600" dirty="0" smtClean="0"/>
              <a:t>time-consuming </a:t>
            </a:r>
            <a:r>
              <a:rPr lang="en-US" sz="1600" dirty="0"/>
              <a:t>stuff then the speed go slow.</a:t>
            </a:r>
          </a:p>
          <a:p>
            <a:r>
              <a:rPr lang="en-US" sz="1600" dirty="0"/>
              <a:t>Checking the sensors and </a:t>
            </a:r>
            <a:r>
              <a:rPr lang="en-US" sz="1600" dirty="0" smtClean="0"/>
              <a:t>control </a:t>
            </a:r>
            <a:r>
              <a:rPr lang="en-US" sz="1600" dirty="0"/>
              <a:t>the motor + GPS + </a:t>
            </a:r>
            <a:r>
              <a:rPr lang="en-US" sz="1600" dirty="0" err="1"/>
              <a:t>XBee</a:t>
            </a:r>
            <a:r>
              <a:rPr lang="en-US" sz="1600" dirty="0"/>
              <a:t>.</a:t>
            </a:r>
          </a:p>
          <a:p>
            <a:r>
              <a:rPr lang="en-US" sz="1600" dirty="0"/>
              <a:t>I </a:t>
            </a:r>
            <a:r>
              <a:rPr lang="en-US" sz="1600" dirty="0" smtClean="0"/>
              <a:t>attached </a:t>
            </a:r>
            <a:r>
              <a:rPr lang="en-US" sz="1600" dirty="0"/>
              <a:t>the planned </a:t>
            </a:r>
            <a:r>
              <a:rPr lang="en-US" sz="1600" dirty="0" smtClean="0"/>
              <a:t>components. </a:t>
            </a:r>
            <a:r>
              <a:rPr lang="en-US" sz="1600" dirty="0"/>
              <a:t>(red is where the 3V3 is not possible.)</a:t>
            </a:r>
          </a:p>
          <a:p>
            <a:r>
              <a:rPr lang="en-US" sz="1600" dirty="0"/>
              <a:t>I was thinking on these MCUs:</a:t>
            </a:r>
          </a:p>
          <a:p>
            <a:endParaRPr lang="en-US" sz="1600" dirty="0"/>
          </a:p>
          <a:p>
            <a:r>
              <a:rPr lang="en-US" sz="1600" dirty="0"/>
              <a:t>Ks0342 Keyestudio MEGA 2560 </a:t>
            </a:r>
          </a:p>
          <a:p>
            <a:r>
              <a:rPr lang="en-US" sz="1600" dirty="0"/>
              <a:t>https://wiki.keyestudio.com/Ks0342_Keyestudio_MEGA_2560_Compatible_Board_Advanced</a:t>
            </a:r>
          </a:p>
          <a:p>
            <a:r>
              <a:rPr lang="en-US" sz="1600" dirty="0"/>
              <a:t>(5V 2A regulator onboard and improved 3.3V regulator, that can run from a +12V supply.)</a:t>
            </a:r>
          </a:p>
          <a:p>
            <a:endParaRPr lang="en-US" sz="1600" dirty="0"/>
          </a:p>
          <a:p>
            <a:r>
              <a:rPr lang="en-US" sz="1600" dirty="0"/>
              <a:t>Hitex ShieldBuddyTC275 – AURIX™</a:t>
            </a:r>
          </a:p>
          <a:p>
            <a:r>
              <a:rPr lang="en-US" sz="1600" dirty="0"/>
              <a:t>https://www.infineon.com/cms/en/product/evaluation-boards/kit_aurix_tc275_ard_sb/</a:t>
            </a:r>
          </a:p>
          <a:p>
            <a:r>
              <a:rPr lang="en-US" sz="1600" dirty="0"/>
              <a:t>(Infineon TC275 32-bit 3 core processor, but very expensive)</a:t>
            </a:r>
          </a:p>
          <a:p>
            <a:endParaRPr lang="en-US" sz="1600" dirty="0"/>
          </a:p>
          <a:p>
            <a:r>
              <a:rPr lang="en-US" sz="1600" dirty="0"/>
              <a:t>Or just use 2 MEGA with same Shield </a:t>
            </a:r>
            <a:r>
              <a:rPr lang="en-US" sz="1600" dirty="0" smtClean="0"/>
              <a:t>(different </a:t>
            </a:r>
            <a:r>
              <a:rPr lang="en-US" sz="1600" dirty="0"/>
              <a:t>components are soldered </a:t>
            </a:r>
            <a:r>
              <a:rPr lang="en-US" sz="1600" dirty="0" smtClean="0"/>
              <a:t>according </a:t>
            </a:r>
            <a:r>
              <a:rPr lang="en-US" sz="1600" dirty="0"/>
              <a:t>to the role.)</a:t>
            </a:r>
          </a:p>
        </p:txBody>
      </p:sp>
    </p:spTree>
    <p:extLst>
      <p:ext uri="{BB962C8B-B14F-4D97-AF65-F5344CB8AC3E}">
        <p14:creationId xmlns:p14="http://schemas.microsoft.com/office/powerpoint/2010/main" val="116362268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61100" y="170170"/>
            <a:ext cx="8277225" cy="2914650"/>
          </a:xfrm>
          <a:prstGeom prst="rect">
            <a:avLst/>
          </a:prstGeom>
        </p:spPr>
      </p:pic>
      <p:pic>
        <p:nvPicPr>
          <p:cNvPr id="5" name="Picture 4"/>
          <p:cNvPicPr>
            <a:picLocks noChangeAspect="1"/>
          </p:cNvPicPr>
          <p:nvPr/>
        </p:nvPicPr>
        <p:blipFill>
          <a:blip r:embed="rId3"/>
          <a:stretch>
            <a:fillRect/>
          </a:stretch>
        </p:blipFill>
        <p:spPr>
          <a:xfrm>
            <a:off x="961100" y="3356070"/>
            <a:ext cx="8172450" cy="1428750"/>
          </a:xfrm>
          <a:prstGeom prst="rect">
            <a:avLst/>
          </a:prstGeom>
        </p:spPr>
      </p:pic>
      <p:sp>
        <p:nvSpPr>
          <p:cNvPr id="6" name="Rectangular Callout 5"/>
          <p:cNvSpPr/>
          <p:nvPr/>
        </p:nvSpPr>
        <p:spPr>
          <a:xfrm>
            <a:off x="9717206" y="1627495"/>
            <a:ext cx="1310185" cy="614149"/>
          </a:xfrm>
          <a:prstGeom prst="wedgeRectCallout">
            <a:avLst>
              <a:gd name="adj1" fmla="val -89583"/>
              <a:gd name="adj2" fmla="val 913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Max. 5.8 V</a:t>
            </a:r>
            <a:endParaRPr lang="en-US" dirty="0"/>
          </a:p>
        </p:txBody>
      </p:sp>
    </p:spTree>
    <p:extLst>
      <p:ext uri="{BB962C8B-B14F-4D97-AF65-F5344CB8AC3E}">
        <p14:creationId xmlns:p14="http://schemas.microsoft.com/office/powerpoint/2010/main" val="151697572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93388" y="310066"/>
            <a:ext cx="5118324" cy="369332"/>
          </a:xfrm>
          <a:prstGeom prst="rect">
            <a:avLst/>
          </a:prstGeom>
        </p:spPr>
        <p:txBody>
          <a:bodyPr wrap="none">
            <a:spAutoFit/>
          </a:bodyPr>
          <a:lstStyle/>
          <a:p>
            <a:r>
              <a:rPr lang="en-US" dirty="0">
                <a:hlinkClick r:id="rId2"/>
              </a:rPr>
              <a:t>https://www.youtube.com/watch?v=FpkUXmM7mrc</a:t>
            </a:r>
            <a:endParaRPr lang="en-US" dirty="0"/>
          </a:p>
        </p:txBody>
      </p:sp>
      <p:pic>
        <p:nvPicPr>
          <p:cNvPr id="5" name="Picture 4"/>
          <p:cNvPicPr>
            <a:picLocks noChangeAspect="1"/>
          </p:cNvPicPr>
          <p:nvPr/>
        </p:nvPicPr>
        <p:blipFill>
          <a:blip r:embed="rId3"/>
          <a:stretch>
            <a:fillRect/>
          </a:stretch>
        </p:blipFill>
        <p:spPr>
          <a:xfrm>
            <a:off x="493388" y="679398"/>
            <a:ext cx="10433836" cy="2921474"/>
          </a:xfrm>
          <a:prstGeom prst="rect">
            <a:avLst/>
          </a:prstGeom>
        </p:spPr>
      </p:pic>
      <p:pic>
        <p:nvPicPr>
          <p:cNvPr id="6" name="Picture 5"/>
          <p:cNvPicPr>
            <a:picLocks noChangeAspect="1"/>
          </p:cNvPicPr>
          <p:nvPr/>
        </p:nvPicPr>
        <p:blipFill>
          <a:blip r:embed="rId4"/>
          <a:stretch>
            <a:fillRect/>
          </a:stretch>
        </p:blipFill>
        <p:spPr>
          <a:xfrm>
            <a:off x="468575" y="3806872"/>
            <a:ext cx="10657285" cy="2935121"/>
          </a:xfrm>
          <a:prstGeom prst="rect">
            <a:avLst/>
          </a:prstGeom>
        </p:spPr>
      </p:pic>
      <p:sp>
        <p:nvSpPr>
          <p:cNvPr id="7" name="Rectangle 6"/>
          <p:cNvSpPr/>
          <p:nvPr/>
        </p:nvSpPr>
        <p:spPr>
          <a:xfrm>
            <a:off x="6368990" y="207066"/>
            <a:ext cx="4176143" cy="369332"/>
          </a:xfrm>
          <a:prstGeom prst="rect">
            <a:avLst/>
          </a:prstGeom>
        </p:spPr>
        <p:txBody>
          <a:bodyPr wrap="none">
            <a:spAutoFit/>
          </a:bodyPr>
          <a:lstStyle/>
          <a:p>
            <a:r>
              <a:rPr lang="en-US" dirty="0">
                <a:latin typeface="Roboto" panose="02000000000000000000" pitchFamily="2" charset="0"/>
              </a:rPr>
              <a:t>ZED-F9P Base and Rover Configuration</a:t>
            </a:r>
            <a:endParaRPr lang="en-US" b="0" i="0" dirty="0">
              <a:effectLst/>
              <a:latin typeface="Roboto" panose="02000000000000000000" pitchFamily="2" charset="0"/>
            </a:endParaRPr>
          </a:p>
        </p:txBody>
      </p:sp>
      <p:sp>
        <p:nvSpPr>
          <p:cNvPr id="8" name="Rectangle 7"/>
          <p:cNvSpPr/>
          <p:nvPr/>
        </p:nvSpPr>
        <p:spPr>
          <a:xfrm>
            <a:off x="10180808" y="473398"/>
            <a:ext cx="2011192" cy="369332"/>
          </a:xfrm>
          <a:prstGeom prst="rect">
            <a:avLst/>
          </a:prstGeom>
        </p:spPr>
        <p:txBody>
          <a:bodyPr wrap="none">
            <a:spAutoFit/>
          </a:bodyPr>
          <a:lstStyle/>
          <a:p>
            <a:r>
              <a:rPr lang="en-US" dirty="0"/>
              <a:t>3dr radio telemetry</a:t>
            </a:r>
          </a:p>
        </p:txBody>
      </p:sp>
      <p:sp>
        <p:nvSpPr>
          <p:cNvPr id="9" name="Rectangle 8"/>
          <p:cNvSpPr/>
          <p:nvPr/>
        </p:nvSpPr>
        <p:spPr>
          <a:xfrm>
            <a:off x="11125860" y="1320402"/>
            <a:ext cx="1178528" cy="369332"/>
          </a:xfrm>
          <a:prstGeom prst="rect">
            <a:avLst/>
          </a:prstGeom>
        </p:spPr>
        <p:txBody>
          <a:bodyPr wrap="none">
            <a:spAutoFit/>
          </a:bodyPr>
          <a:lstStyle/>
          <a:p>
            <a:r>
              <a:rPr lang="en-US" dirty="0"/>
              <a:t>28.458505</a:t>
            </a:r>
          </a:p>
        </p:txBody>
      </p:sp>
      <p:sp>
        <p:nvSpPr>
          <p:cNvPr id="10" name="Rectangle 9"/>
          <p:cNvSpPr/>
          <p:nvPr/>
        </p:nvSpPr>
        <p:spPr>
          <a:xfrm>
            <a:off x="11125860" y="896900"/>
            <a:ext cx="1178528" cy="369332"/>
          </a:xfrm>
          <a:prstGeom prst="rect">
            <a:avLst/>
          </a:prstGeom>
        </p:spPr>
        <p:txBody>
          <a:bodyPr wrap="none">
            <a:spAutoFit/>
          </a:bodyPr>
          <a:lstStyle/>
          <a:p>
            <a:r>
              <a:rPr lang="en-US" dirty="0"/>
              <a:t>77.287437</a:t>
            </a:r>
          </a:p>
        </p:txBody>
      </p:sp>
      <p:sp>
        <p:nvSpPr>
          <p:cNvPr id="11" name="Rectangle 10"/>
          <p:cNvSpPr/>
          <p:nvPr/>
        </p:nvSpPr>
        <p:spPr>
          <a:xfrm>
            <a:off x="11125860" y="1757140"/>
            <a:ext cx="2231701" cy="369332"/>
          </a:xfrm>
          <a:prstGeom prst="rect">
            <a:avLst/>
          </a:prstGeom>
        </p:spPr>
        <p:txBody>
          <a:bodyPr wrap="none">
            <a:spAutoFit/>
          </a:bodyPr>
          <a:lstStyle/>
          <a:p>
            <a:r>
              <a:rPr lang="en-US" dirty="0"/>
              <a:t>28.458474151945538</a:t>
            </a:r>
          </a:p>
        </p:txBody>
      </p:sp>
      <p:sp>
        <p:nvSpPr>
          <p:cNvPr id="12" name="Rectangle 11"/>
          <p:cNvSpPr/>
          <p:nvPr/>
        </p:nvSpPr>
        <p:spPr>
          <a:xfrm>
            <a:off x="11125860" y="2036723"/>
            <a:ext cx="2114681" cy="369332"/>
          </a:xfrm>
          <a:prstGeom prst="rect">
            <a:avLst/>
          </a:prstGeom>
        </p:spPr>
        <p:txBody>
          <a:bodyPr wrap="none">
            <a:spAutoFit/>
          </a:bodyPr>
          <a:lstStyle/>
          <a:p>
            <a:r>
              <a:rPr lang="en-US" dirty="0"/>
              <a:t>77.28736728429794</a:t>
            </a:r>
          </a:p>
        </p:txBody>
      </p:sp>
      <p:sp>
        <p:nvSpPr>
          <p:cNvPr id="13" name="Rectangle 12"/>
          <p:cNvSpPr/>
          <p:nvPr/>
        </p:nvSpPr>
        <p:spPr>
          <a:xfrm>
            <a:off x="10927224" y="2440379"/>
            <a:ext cx="3857403" cy="369332"/>
          </a:xfrm>
          <a:prstGeom prst="rect">
            <a:avLst/>
          </a:prstGeom>
        </p:spPr>
        <p:txBody>
          <a:bodyPr wrap="none">
            <a:spAutoFit/>
          </a:bodyPr>
          <a:lstStyle/>
          <a:p>
            <a:r>
              <a:rPr lang="en-US" dirty="0">
                <a:hlinkClick r:id="rId5"/>
              </a:rPr>
              <a:t>https://www.maps.ie/coordinates.html</a:t>
            </a:r>
            <a:endParaRPr lang="en-US" dirty="0"/>
          </a:p>
        </p:txBody>
      </p:sp>
      <p:sp>
        <p:nvSpPr>
          <p:cNvPr id="14" name="Down Arrow 13"/>
          <p:cNvSpPr/>
          <p:nvPr/>
        </p:nvSpPr>
        <p:spPr>
          <a:xfrm flipV="1">
            <a:off x="9826388" y="1794887"/>
            <a:ext cx="449954" cy="635479"/>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p:cNvSpPr/>
          <p:nvPr/>
        </p:nvSpPr>
        <p:spPr>
          <a:xfrm flipV="1">
            <a:off x="9955831" y="4956692"/>
            <a:ext cx="449954" cy="635479"/>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455349" y="2724131"/>
            <a:ext cx="4294830" cy="369332"/>
          </a:xfrm>
          <a:prstGeom prst="rect">
            <a:avLst/>
          </a:prstGeom>
        </p:spPr>
        <p:txBody>
          <a:bodyPr wrap="none">
            <a:spAutoFit/>
          </a:bodyPr>
          <a:lstStyle/>
          <a:p>
            <a:r>
              <a:rPr lang="en-US" dirty="0">
                <a:solidFill>
                  <a:srgbClr val="FFFF00"/>
                </a:solidFill>
              </a:rPr>
              <a:t>7 digit accuracy: 0.0000001 0.015 m 1.5 cm </a:t>
            </a:r>
          </a:p>
        </p:txBody>
      </p:sp>
    </p:spTree>
    <p:extLst>
      <p:ext uri="{BB962C8B-B14F-4D97-AF65-F5344CB8AC3E}">
        <p14:creationId xmlns:p14="http://schemas.microsoft.com/office/powerpoint/2010/main" val="106599987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83593" y="3436374"/>
            <a:ext cx="2521974" cy="1200329"/>
          </a:xfrm>
          <a:prstGeom prst="rect">
            <a:avLst/>
          </a:prstGeom>
          <a:noFill/>
          <a:ln>
            <a:solidFill>
              <a:schemeClr val="tx1"/>
            </a:solidFill>
          </a:ln>
        </p:spPr>
        <p:txBody>
          <a:bodyPr wrap="square" rtlCol="0">
            <a:spAutoFit/>
          </a:bodyPr>
          <a:lstStyle/>
          <a:p>
            <a:pPr algn="ctr"/>
            <a:r>
              <a:rPr lang="en-US" dirty="0" smtClean="0"/>
              <a:t>MCU</a:t>
            </a:r>
          </a:p>
          <a:p>
            <a:pPr algn="ctr"/>
            <a:r>
              <a:rPr lang="en-US" dirty="0">
                <a:solidFill>
                  <a:srgbClr val="0070C0"/>
                </a:solidFill>
              </a:rPr>
              <a:t>HITEX </a:t>
            </a:r>
            <a:r>
              <a:rPr lang="en-US" dirty="0" err="1">
                <a:solidFill>
                  <a:srgbClr val="0070C0"/>
                </a:solidFill>
              </a:rPr>
              <a:t>ShieldBuddy</a:t>
            </a:r>
            <a:r>
              <a:rPr lang="en-US" dirty="0">
                <a:solidFill>
                  <a:srgbClr val="0070C0"/>
                </a:solidFill>
              </a:rPr>
              <a:t> TC375 or on Arduino MEGA</a:t>
            </a:r>
          </a:p>
        </p:txBody>
      </p:sp>
      <p:sp>
        <p:nvSpPr>
          <p:cNvPr id="5" name="TextBox 4"/>
          <p:cNvSpPr txBox="1"/>
          <p:nvPr/>
        </p:nvSpPr>
        <p:spPr>
          <a:xfrm>
            <a:off x="6383593" y="5358580"/>
            <a:ext cx="2521974" cy="1200329"/>
          </a:xfrm>
          <a:prstGeom prst="rect">
            <a:avLst/>
          </a:prstGeom>
          <a:noFill/>
          <a:ln>
            <a:solidFill>
              <a:schemeClr val="tx1"/>
            </a:solidFill>
          </a:ln>
        </p:spPr>
        <p:txBody>
          <a:bodyPr wrap="square" rtlCol="0">
            <a:spAutoFit/>
          </a:bodyPr>
          <a:lstStyle/>
          <a:p>
            <a:pPr algn="ctr"/>
            <a:endParaRPr lang="en-US" dirty="0" smtClean="0"/>
          </a:p>
          <a:p>
            <a:pPr algn="ctr"/>
            <a:r>
              <a:rPr lang="en-US" dirty="0" smtClean="0"/>
              <a:t>Motor control</a:t>
            </a:r>
          </a:p>
          <a:p>
            <a:pPr algn="ctr"/>
            <a:r>
              <a:rPr lang="en-US" dirty="0" smtClean="0"/>
              <a:t>With encoders</a:t>
            </a:r>
          </a:p>
          <a:p>
            <a:pPr algn="ctr"/>
            <a:endParaRPr lang="en-US" dirty="0"/>
          </a:p>
        </p:txBody>
      </p:sp>
      <p:cxnSp>
        <p:nvCxnSpPr>
          <p:cNvPr id="7" name="Straight Connector 6"/>
          <p:cNvCxnSpPr>
            <a:stCxn id="5" idx="0"/>
            <a:endCxn id="4" idx="2"/>
          </p:cNvCxnSpPr>
          <p:nvPr/>
        </p:nvCxnSpPr>
        <p:spPr>
          <a:xfrm flipV="1">
            <a:off x="7644580" y="4636703"/>
            <a:ext cx="0" cy="721877"/>
          </a:xfrm>
          <a:prstGeom prst="line">
            <a:avLst/>
          </a:prstGeom>
          <a:ln w="57150">
            <a:headEnd type="triangle"/>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6091084" y="678426"/>
            <a:ext cx="1292941" cy="923330"/>
          </a:xfrm>
          <a:prstGeom prst="rect">
            <a:avLst/>
          </a:prstGeom>
          <a:noFill/>
          <a:ln>
            <a:solidFill>
              <a:schemeClr val="tx1"/>
            </a:solidFill>
          </a:ln>
        </p:spPr>
        <p:txBody>
          <a:bodyPr wrap="square" rtlCol="0">
            <a:spAutoFit/>
          </a:bodyPr>
          <a:lstStyle/>
          <a:p>
            <a:pPr algn="ctr"/>
            <a:r>
              <a:rPr lang="en-US" dirty="0" smtClean="0"/>
              <a:t>Antenna</a:t>
            </a:r>
          </a:p>
          <a:p>
            <a:pPr algn="ctr"/>
            <a:r>
              <a:rPr lang="en-US" dirty="0" err="1">
                <a:solidFill>
                  <a:srgbClr val="0070C0"/>
                </a:solidFill>
              </a:rPr>
              <a:t>Tallysman</a:t>
            </a:r>
            <a:r>
              <a:rPr lang="en-US" dirty="0">
                <a:solidFill>
                  <a:srgbClr val="0070C0"/>
                </a:solidFill>
              </a:rPr>
              <a:t> </a:t>
            </a:r>
            <a:r>
              <a:rPr lang="en-US" dirty="0" smtClean="0">
                <a:solidFill>
                  <a:srgbClr val="0070C0"/>
                </a:solidFill>
              </a:rPr>
              <a:t>TW7972</a:t>
            </a:r>
            <a:endParaRPr lang="en-US" dirty="0">
              <a:solidFill>
                <a:srgbClr val="0070C0"/>
              </a:solidFill>
            </a:endParaRPr>
          </a:p>
        </p:txBody>
      </p:sp>
      <p:sp>
        <p:nvSpPr>
          <p:cNvPr id="10" name="TextBox 9"/>
          <p:cNvSpPr txBox="1"/>
          <p:nvPr/>
        </p:nvSpPr>
        <p:spPr>
          <a:xfrm>
            <a:off x="7924799" y="678426"/>
            <a:ext cx="1292941" cy="923330"/>
          </a:xfrm>
          <a:prstGeom prst="rect">
            <a:avLst/>
          </a:prstGeom>
          <a:noFill/>
          <a:ln>
            <a:solidFill>
              <a:schemeClr val="tx1"/>
            </a:solidFill>
          </a:ln>
        </p:spPr>
        <p:txBody>
          <a:bodyPr wrap="square" rtlCol="0">
            <a:spAutoFit/>
          </a:bodyPr>
          <a:lstStyle/>
          <a:p>
            <a:pPr algn="ctr"/>
            <a:r>
              <a:rPr lang="en-US" dirty="0"/>
              <a:t>Antenna</a:t>
            </a:r>
          </a:p>
          <a:p>
            <a:pPr algn="ctr"/>
            <a:r>
              <a:rPr lang="en-US" dirty="0" err="1">
                <a:solidFill>
                  <a:srgbClr val="0070C0"/>
                </a:solidFill>
              </a:rPr>
              <a:t>Tallysman</a:t>
            </a:r>
            <a:r>
              <a:rPr lang="en-US" dirty="0">
                <a:solidFill>
                  <a:srgbClr val="0070C0"/>
                </a:solidFill>
              </a:rPr>
              <a:t> </a:t>
            </a:r>
            <a:r>
              <a:rPr lang="en-US" dirty="0" smtClean="0">
                <a:solidFill>
                  <a:srgbClr val="0070C0"/>
                </a:solidFill>
              </a:rPr>
              <a:t>TW7972</a:t>
            </a:r>
            <a:endParaRPr lang="en-US" dirty="0">
              <a:solidFill>
                <a:srgbClr val="0070C0"/>
              </a:solidFill>
            </a:endParaRPr>
          </a:p>
        </p:txBody>
      </p:sp>
      <p:sp>
        <p:nvSpPr>
          <p:cNvPr id="11" name="TextBox 10"/>
          <p:cNvSpPr txBox="1"/>
          <p:nvPr/>
        </p:nvSpPr>
        <p:spPr>
          <a:xfrm>
            <a:off x="388373" y="3077496"/>
            <a:ext cx="2521974" cy="1200329"/>
          </a:xfrm>
          <a:prstGeom prst="rect">
            <a:avLst/>
          </a:prstGeom>
          <a:noFill/>
          <a:ln>
            <a:solidFill>
              <a:schemeClr val="tx1"/>
            </a:solidFill>
          </a:ln>
        </p:spPr>
        <p:txBody>
          <a:bodyPr wrap="square" rtlCol="0">
            <a:spAutoFit/>
          </a:bodyPr>
          <a:lstStyle/>
          <a:p>
            <a:pPr algn="ctr"/>
            <a:endParaRPr lang="en-US" dirty="0" smtClean="0"/>
          </a:p>
          <a:p>
            <a:pPr algn="ctr"/>
            <a:r>
              <a:rPr lang="en-US" dirty="0" smtClean="0"/>
              <a:t>Base station</a:t>
            </a:r>
          </a:p>
          <a:p>
            <a:pPr algn="ctr"/>
            <a:r>
              <a:rPr lang="en-US" dirty="0" smtClean="0">
                <a:solidFill>
                  <a:srgbClr val="0070C0"/>
                </a:solidFill>
              </a:rPr>
              <a:t>Can’t be xNAV650</a:t>
            </a:r>
          </a:p>
          <a:p>
            <a:pPr algn="ctr"/>
            <a:endParaRPr lang="en-US" dirty="0"/>
          </a:p>
        </p:txBody>
      </p:sp>
      <p:sp>
        <p:nvSpPr>
          <p:cNvPr id="12" name="TextBox 11"/>
          <p:cNvSpPr txBox="1"/>
          <p:nvPr/>
        </p:nvSpPr>
        <p:spPr>
          <a:xfrm>
            <a:off x="1002890" y="1601756"/>
            <a:ext cx="1292941" cy="923330"/>
          </a:xfrm>
          <a:prstGeom prst="rect">
            <a:avLst/>
          </a:prstGeom>
          <a:noFill/>
          <a:ln>
            <a:solidFill>
              <a:schemeClr val="tx1"/>
            </a:solidFill>
          </a:ln>
        </p:spPr>
        <p:txBody>
          <a:bodyPr wrap="square" rtlCol="0">
            <a:spAutoFit/>
          </a:bodyPr>
          <a:lstStyle/>
          <a:p>
            <a:pPr algn="ctr"/>
            <a:r>
              <a:rPr lang="en-US" dirty="0" smtClean="0"/>
              <a:t>Antenna</a:t>
            </a:r>
            <a:endParaRPr lang="en-US" dirty="0"/>
          </a:p>
          <a:p>
            <a:pPr algn="ctr"/>
            <a:r>
              <a:rPr lang="en-US" dirty="0" err="1">
                <a:solidFill>
                  <a:srgbClr val="0070C0"/>
                </a:solidFill>
              </a:rPr>
              <a:t>Tallysman</a:t>
            </a:r>
            <a:r>
              <a:rPr lang="en-US" dirty="0">
                <a:solidFill>
                  <a:srgbClr val="0070C0"/>
                </a:solidFill>
              </a:rPr>
              <a:t> </a:t>
            </a:r>
            <a:r>
              <a:rPr lang="en-US" dirty="0" smtClean="0">
                <a:solidFill>
                  <a:srgbClr val="0070C0"/>
                </a:solidFill>
              </a:rPr>
              <a:t>TW7972</a:t>
            </a:r>
            <a:endParaRPr lang="en-US" dirty="0"/>
          </a:p>
        </p:txBody>
      </p:sp>
      <p:cxnSp>
        <p:nvCxnSpPr>
          <p:cNvPr id="13" name="Straight Connector 12"/>
          <p:cNvCxnSpPr>
            <a:stCxn id="12" idx="2"/>
            <a:endCxn id="11" idx="0"/>
          </p:cNvCxnSpPr>
          <p:nvPr/>
        </p:nvCxnSpPr>
        <p:spPr>
          <a:xfrm flipH="1">
            <a:off x="1649360" y="2525086"/>
            <a:ext cx="1" cy="552410"/>
          </a:xfrm>
          <a:prstGeom prst="line">
            <a:avLst/>
          </a:prstGeom>
          <a:ln w="57150">
            <a:tailEnd type="triangle"/>
          </a:ln>
        </p:spPr>
        <p:style>
          <a:lnRef idx="1">
            <a:schemeClr val="dk1"/>
          </a:lnRef>
          <a:fillRef idx="0">
            <a:schemeClr val="dk1"/>
          </a:fillRef>
          <a:effectRef idx="0">
            <a:schemeClr val="dk1"/>
          </a:effectRef>
          <a:fontRef idx="minor">
            <a:schemeClr val="tx1"/>
          </a:fontRef>
        </p:style>
      </p:cxnSp>
      <p:sp>
        <p:nvSpPr>
          <p:cNvPr id="17" name="TextBox 16"/>
          <p:cNvSpPr txBox="1"/>
          <p:nvPr/>
        </p:nvSpPr>
        <p:spPr>
          <a:xfrm>
            <a:off x="1002889" y="4830235"/>
            <a:ext cx="1292941" cy="1200329"/>
          </a:xfrm>
          <a:prstGeom prst="rect">
            <a:avLst/>
          </a:prstGeom>
          <a:solidFill>
            <a:schemeClr val="accent1">
              <a:lumMod val="20000"/>
              <a:lumOff val="80000"/>
            </a:schemeClr>
          </a:solidFill>
          <a:ln>
            <a:solidFill>
              <a:schemeClr val="tx1"/>
            </a:solidFill>
          </a:ln>
        </p:spPr>
        <p:txBody>
          <a:bodyPr wrap="square" rtlCol="0">
            <a:spAutoFit/>
          </a:bodyPr>
          <a:lstStyle/>
          <a:p>
            <a:pPr algn="ctr"/>
            <a:r>
              <a:rPr lang="en-US" dirty="0" smtClean="0"/>
              <a:t>Radio</a:t>
            </a:r>
          </a:p>
          <a:p>
            <a:pPr algn="ctr"/>
            <a:r>
              <a:rPr lang="en-US" dirty="0" smtClean="0">
                <a:solidFill>
                  <a:srgbClr val="0070C0"/>
                </a:solidFill>
              </a:rPr>
              <a:t>not </a:t>
            </a:r>
            <a:r>
              <a:rPr lang="en-US" dirty="0">
                <a:solidFill>
                  <a:srgbClr val="0070C0"/>
                </a:solidFill>
              </a:rPr>
              <a:t>included in </a:t>
            </a:r>
            <a:r>
              <a:rPr lang="en-US" dirty="0" smtClean="0">
                <a:solidFill>
                  <a:srgbClr val="0070C0"/>
                </a:solidFill>
              </a:rPr>
              <a:t>xNAV650</a:t>
            </a:r>
            <a:endParaRPr lang="en-US" dirty="0">
              <a:solidFill>
                <a:srgbClr val="0070C0"/>
              </a:solidFill>
            </a:endParaRPr>
          </a:p>
        </p:txBody>
      </p:sp>
      <p:cxnSp>
        <p:nvCxnSpPr>
          <p:cNvPr id="18" name="Straight Connector 17"/>
          <p:cNvCxnSpPr>
            <a:stCxn id="11" idx="2"/>
            <a:endCxn id="17" idx="0"/>
          </p:cNvCxnSpPr>
          <p:nvPr/>
        </p:nvCxnSpPr>
        <p:spPr>
          <a:xfrm>
            <a:off x="1649360" y="4277825"/>
            <a:ext cx="0" cy="552410"/>
          </a:xfrm>
          <a:prstGeom prst="line">
            <a:avLst/>
          </a:prstGeom>
          <a:ln w="57150">
            <a:tailEnd type="triangle"/>
          </a:ln>
        </p:spPr>
        <p:style>
          <a:lnRef idx="1">
            <a:schemeClr val="dk1"/>
          </a:lnRef>
          <a:fillRef idx="0">
            <a:schemeClr val="dk1"/>
          </a:fillRef>
          <a:effectRef idx="0">
            <a:schemeClr val="dk1"/>
          </a:effectRef>
          <a:fontRef idx="minor">
            <a:schemeClr val="tx1"/>
          </a:fontRef>
        </p:style>
      </p:cxnSp>
      <p:sp>
        <p:nvSpPr>
          <p:cNvPr id="22" name="TextBox 21"/>
          <p:cNvSpPr txBox="1"/>
          <p:nvPr/>
        </p:nvSpPr>
        <p:spPr>
          <a:xfrm>
            <a:off x="4369208" y="1970066"/>
            <a:ext cx="1384506" cy="923330"/>
          </a:xfrm>
          <a:prstGeom prst="rect">
            <a:avLst/>
          </a:prstGeom>
          <a:solidFill>
            <a:schemeClr val="accent1">
              <a:lumMod val="20000"/>
              <a:lumOff val="80000"/>
            </a:schemeClr>
          </a:solidFill>
          <a:ln>
            <a:solidFill>
              <a:schemeClr val="tx1"/>
            </a:solidFill>
          </a:ln>
        </p:spPr>
        <p:txBody>
          <a:bodyPr wrap="square" rtlCol="0">
            <a:spAutoFit/>
          </a:bodyPr>
          <a:lstStyle/>
          <a:p>
            <a:pPr algn="ctr"/>
            <a:r>
              <a:rPr lang="en-US" dirty="0" smtClean="0"/>
              <a:t>Radio</a:t>
            </a:r>
          </a:p>
          <a:p>
            <a:pPr algn="ctr"/>
            <a:r>
              <a:rPr lang="en-US" dirty="0">
                <a:solidFill>
                  <a:srgbClr val="0070C0"/>
                </a:solidFill>
              </a:rPr>
              <a:t>n</a:t>
            </a:r>
            <a:r>
              <a:rPr lang="en-US" dirty="0" smtClean="0">
                <a:solidFill>
                  <a:srgbClr val="0070C0"/>
                </a:solidFill>
              </a:rPr>
              <a:t>ot included in xNAV650</a:t>
            </a:r>
            <a:endParaRPr lang="en-US" dirty="0">
              <a:solidFill>
                <a:srgbClr val="0070C0"/>
              </a:solidFill>
            </a:endParaRPr>
          </a:p>
        </p:txBody>
      </p:sp>
      <p:cxnSp>
        <p:nvCxnSpPr>
          <p:cNvPr id="23" name="Straight Connector 22"/>
          <p:cNvCxnSpPr>
            <a:stCxn id="22" idx="3"/>
            <a:endCxn id="28" idx="1"/>
          </p:cNvCxnSpPr>
          <p:nvPr/>
        </p:nvCxnSpPr>
        <p:spPr>
          <a:xfrm>
            <a:off x="5753714" y="2431731"/>
            <a:ext cx="661833" cy="5767"/>
          </a:xfrm>
          <a:prstGeom prst="line">
            <a:avLst/>
          </a:prstGeom>
          <a:ln w="57150">
            <a:tailEnd type="triangle"/>
          </a:ln>
        </p:spPr>
        <p:style>
          <a:lnRef idx="1">
            <a:schemeClr val="dk1"/>
          </a:lnRef>
          <a:fillRef idx="0">
            <a:schemeClr val="dk1"/>
          </a:fillRef>
          <a:effectRef idx="0">
            <a:schemeClr val="dk1"/>
          </a:effectRef>
          <a:fontRef idx="minor">
            <a:schemeClr val="tx1"/>
          </a:fontRef>
        </p:style>
      </p:cxnSp>
      <p:sp>
        <p:nvSpPr>
          <p:cNvPr id="28" name="TextBox 27"/>
          <p:cNvSpPr txBox="1"/>
          <p:nvPr/>
        </p:nvSpPr>
        <p:spPr>
          <a:xfrm>
            <a:off x="6415547" y="1975833"/>
            <a:ext cx="2521974" cy="923330"/>
          </a:xfrm>
          <a:prstGeom prst="rect">
            <a:avLst/>
          </a:prstGeom>
          <a:noFill/>
          <a:ln>
            <a:solidFill>
              <a:schemeClr val="tx1"/>
            </a:solidFill>
          </a:ln>
        </p:spPr>
        <p:txBody>
          <a:bodyPr wrap="square" rtlCol="0">
            <a:spAutoFit/>
          </a:bodyPr>
          <a:lstStyle/>
          <a:p>
            <a:pPr algn="ctr"/>
            <a:endParaRPr lang="en-US" dirty="0" smtClean="0"/>
          </a:p>
          <a:p>
            <a:pPr algn="r"/>
            <a:r>
              <a:rPr lang="en-US" dirty="0" smtClean="0"/>
              <a:t>GNSS+IMU</a:t>
            </a:r>
          </a:p>
          <a:p>
            <a:pPr algn="r"/>
            <a:r>
              <a:rPr lang="en-US" dirty="0" smtClean="0"/>
              <a:t>Multi band</a:t>
            </a:r>
            <a:endParaRPr lang="en-US" dirty="0"/>
          </a:p>
        </p:txBody>
      </p:sp>
      <p:cxnSp>
        <p:nvCxnSpPr>
          <p:cNvPr id="29" name="Straight Connector 28"/>
          <p:cNvCxnSpPr>
            <a:stCxn id="10" idx="2"/>
          </p:cNvCxnSpPr>
          <p:nvPr/>
        </p:nvCxnSpPr>
        <p:spPr>
          <a:xfrm>
            <a:off x="8571270" y="1601756"/>
            <a:ext cx="0" cy="374077"/>
          </a:xfrm>
          <a:prstGeom prst="line">
            <a:avLst/>
          </a:prstGeom>
          <a:ln w="57150">
            <a:tailEnd type="triangle"/>
          </a:ln>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flipH="1">
            <a:off x="6790401" y="1601756"/>
            <a:ext cx="1" cy="374077"/>
          </a:xfrm>
          <a:prstGeom prst="line">
            <a:avLst/>
          </a:prstGeom>
          <a:ln w="57150">
            <a:tailEnd type="triangle"/>
          </a:ln>
        </p:spPr>
        <p:style>
          <a:lnRef idx="1">
            <a:schemeClr val="dk1"/>
          </a:lnRef>
          <a:fillRef idx="0">
            <a:schemeClr val="dk1"/>
          </a:fillRef>
          <a:effectRef idx="0">
            <a:schemeClr val="dk1"/>
          </a:effectRef>
          <a:fontRef idx="minor">
            <a:schemeClr val="tx1"/>
          </a:fontRef>
        </p:style>
      </p:cxnSp>
      <p:cxnSp>
        <p:nvCxnSpPr>
          <p:cNvPr id="35" name="Straight Connector 34"/>
          <p:cNvCxnSpPr>
            <a:endCxn id="4" idx="0"/>
          </p:cNvCxnSpPr>
          <p:nvPr/>
        </p:nvCxnSpPr>
        <p:spPr>
          <a:xfrm flipH="1">
            <a:off x="7644580" y="2890457"/>
            <a:ext cx="2" cy="545917"/>
          </a:xfrm>
          <a:prstGeom prst="line">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81665" y="117987"/>
            <a:ext cx="1828800" cy="523220"/>
          </a:xfrm>
          <a:prstGeom prst="rect">
            <a:avLst/>
          </a:prstGeom>
          <a:noFill/>
        </p:spPr>
        <p:txBody>
          <a:bodyPr wrap="square" rtlCol="0">
            <a:spAutoFit/>
          </a:bodyPr>
          <a:lstStyle/>
          <a:p>
            <a:pPr algn="ctr"/>
            <a:r>
              <a:rPr lang="en-US" sz="2800" dirty="0" smtClean="0"/>
              <a:t>BASE</a:t>
            </a:r>
            <a:endParaRPr lang="en-US" sz="2800" dirty="0"/>
          </a:p>
        </p:txBody>
      </p:sp>
      <p:sp>
        <p:nvSpPr>
          <p:cNvPr id="38" name="TextBox 37"/>
          <p:cNvSpPr txBox="1"/>
          <p:nvPr/>
        </p:nvSpPr>
        <p:spPr>
          <a:xfrm>
            <a:off x="6730180" y="110961"/>
            <a:ext cx="1828800" cy="523220"/>
          </a:xfrm>
          <a:prstGeom prst="rect">
            <a:avLst/>
          </a:prstGeom>
          <a:noFill/>
        </p:spPr>
        <p:txBody>
          <a:bodyPr wrap="square" rtlCol="0">
            <a:spAutoFit/>
          </a:bodyPr>
          <a:lstStyle/>
          <a:p>
            <a:pPr algn="ctr"/>
            <a:r>
              <a:rPr lang="en-US" sz="2800" dirty="0" smtClean="0"/>
              <a:t>ROVER</a:t>
            </a:r>
            <a:endParaRPr lang="en-US" sz="2800" dirty="0"/>
          </a:p>
        </p:txBody>
      </p:sp>
      <p:sp>
        <p:nvSpPr>
          <p:cNvPr id="39" name="Left Arrow Callout 38"/>
          <p:cNvSpPr/>
          <p:nvPr/>
        </p:nvSpPr>
        <p:spPr>
          <a:xfrm>
            <a:off x="8711610" y="1672040"/>
            <a:ext cx="3515035" cy="2982750"/>
          </a:xfrm>
          <a:prstGeom prst="leftArrowCallout">
            <a:avLst>
              <a:gd name="adj1" fmla="val 12742"/>
              <a:gd name="adj2" fmla="val 11627"/>
              <a:gd name="adj3" fmla="val 9956"/>
              <a:gd name="adj4" fmla="val 79342"/>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How the navigation module can communicate to the MCU ?</a:t>
            </a:r>
          </a:p>
          <a:p>
            <a:pPr algn="ctr"/>
            <a:r>
              <a:rPr lang="en-US" dirty="0" smtClean="0">
                <a:solidFill>
                  <a:srgbClr val="0070C0"/>
                </a:solidFill>
              </a:rPr>
              <a:t>A: via </a:t>
            </a:r>
            <a:r>
              <a:rPr lang="en-US" dirty="0">
                <a:solidFill>
                  <a:srgbClr val="0070C0"/>
                </a:solidFill>
              </a:rPr>
              <a:t>a </a:t>
            </a:r>
            <a:r>
              <a:rPr lang="en-US" dirty="0" smtClean="0">
                <a:solidFill>
                  <a:srgbClr val="0070C0"/>
                </a:solidFill>
              </a:rPr>
              <a:t>RS232</a:t>
            </a:r>
            <a:br>
              <a:rPr lang="en-US" dirty="0" smtClean="0">
                <a:solidFill>
                  <a:srgbClr val="0070C0"/>
                </a:solidFill>
              </a:rPr>
            </a:br>
            <a:r>
              <a:rPr lang="en-US" dirty="0" smtClean="0">
                <a:solidFill>
                  <a:srgbClr val="0070C0"/>
                </a:solidFill>
              </a:rPr>
              <a:t>GPRMC NMEA</a:t>
            </a:r>
            <a:endParaRPr lang="en-US" dirty="0">
              <a:solidFill>
                <a:srgbClr val="0070C0"/>
              </a:solidFill>
            </a:endParaRPr>
          </a:p>
          <a:p>
            <a:pPr algn="ctr"/>
            <a:r>
              <a:rPr lang="en-US" dirty="0" smtClean="0">
                <a:solidFill>
                  <a:srgbClr val="0070C0"/>
                </a:solidFill>
              </a:rPr>
              <a:t>Like this: </a:t>
            </a:r>
            <a:r>
              <a:rPr lang="en-US" dirty="0">
                <a:solidFill>
                  <a:srgbClr val="0070C0"/>
                </a:solidFill>
              </a:rPr>
              <a:t>$GPRMC,001225,A,2832.1834,N,08101.0536,W,12,25,251211,1.2,E,A*03</a:t>
            </a:r>
          </a:p>
        </p:txBody>
      </p:sp>
      <p:cxnSp>
        <p:nvCxnSpPr>
          <p:cNvPr id="40" name="Straight Connector 39"/>
          <p:cNvCxnSpPr/>
          <p:nvPr/>
        </p:nvCxnSpPr>
        <p:spPr>
          <a:xfrm>
            <a:off x="7924799" y="4636703"/>
            <a:ext cx="0" cy="721877"/>
          </a:xfrm>
          <a:prstGeom prst="line">
            <a:avLst/>
          </a:prstGeom>
          <a:ln w="57150">
            <a:headEnd type="triangle"/>
          </a:ln>
        </p:spPr>
        <p:style>
          <a:lnRef idx="1">
            <a:schemeClr val="dk1"/>
          </a:lnRef>
          <a:fillRef idx="0">
            <a:schemeClr val="dk1"/>
          </a:fillRef>
          <a:effectRef idx="0">
            <a:schemeClr val="dk1"/>
          </a:effectRef>
          <a:fontRef idx="minor">
            <a:schemeClr val="tx1"/>
          </a:fontRef>
        </p:style>
      </p:cxnSp>
      <p:cxnSp>
        <p:nvCxnSpPr>
          <p:cNvPr id="50" name="Straight Connector 49"/>
          <p:cNvCxnSpPr/>
          <p:nvPr/>
        </p:nvCxnSpPr>
        <p:spPr>
          <a:xfrm flipV="1">
            <a:off x="1929579" y="4247941"/>
            <a:ext cx="1" cy="552410"/>
          </a:xfrm>
          <a:prstGeom prst="line">
            <a:avLst/>
          </a:prstGeom>
          <a:ln w="57150">
            <a:tailEnd type="triangle"/>
          </a:ln>
        </p:spPr>
        <p:style>
          <a:lnRef idx="1">
            <a:schemeClr val="dk1"/>
          </a:lnRef>
          <a:fillRef idx="0">
            <a:schemeClr val="dk1"/>
          </a:fillRef>
          <a:effectRef idx="0">
            <a:schemeClr val="dk1"/>
          </a:effectRef>
          <a:fontRef idx="minor">
            <a:schemeClr val="tx1"/>
          </a:fontRef>
        </p:style>
      </p:cxnSp>
      <p:pic>
        <p:nvPicPr>
          <p:cNvPr id="6" name="Picture 5"/>
          <p:cNvPicPr>
            <a:picLocks noChangeAspect="1"/>
          </p:cNvPicPr>
          <p:nvPr/>
        </p:nvPicPr>
        <p:blipFill>
          <a:blip r:embed="rId2"/>
          <a:stretch>
            <a:fillRect/>
          </a:stretch>
        </p:blipFill>
        <p:spPr>
          <a:xfrm>
            <a:off x="6548133" y="2017624"/>
            <a:ext cx="835892" cy="877273"/>
          </a:xfrm>
          <a:prstGeom prst="rect">
            <a:avLst/>
          </a:prstGeom>
        </p:spPr>
      </p:pic>
      <p:sp>
        <p:nvSpPr>
          <p:cNvPr id="24" name="TextBox 23"/>
          <p:cNvSpPr txBox="1"/>
          <p:nvPr/>
        </p:nvSpPr>
        <p:spPr>
          <a:xfrm>
            <a:off x="2371956" y="4989248"/>
            <a:ext cx="828514" cy="369332"/>
          </a:xfrm>
          <a:prstGeom prst="rect">
            <a:avLst/>
          </a:prstGeom>
          <a:noFill/>
        </p:spPr>
        <p:txBody>
          <a:bodyPr wrap="square" rtlCol="0">
            <a:spAutoFit/>
          </a:bodyPr>
          <a:lstStyle/>
          <a:p>
            <a:pPr algn="ctr"/>
            <a:r>
              <a:rPr lang="en-US" dirty="0" smtClean="0"/>
              <a:t>RTK</a:t>
            </a:r>
            <a:endParaRPr lang="en-US" dirty="0"/>
          </a:p>
        </p:txBody>
      </p:sp>
      <p:cxnSp>
        <p:nvCxnSpPr>
          <p:cNvPr id="36" name="Straight Connector 35"/>
          <p:cNvCxnSpPr/>
          <p:nvPr/>
        </p:nvCxnSpPr>
        <p:spPr>
          <a:xfrm flipV="1">
            <a:off x="2322255" y="5430399"/>
            <a:ext cx="789191" cy="172"/>
          </a:xfrm>
          <a:prstGeom prst="line">
            <a:avLst/>
          </a:prstGeom>
          <a:ln w="57150">
            <a:tailEnd type="triangle"/>
          </a:ln>
        </p:spPr>
        <p:style>
          <a:lnRef idx="1">
            <a:schemeClr val="dk1"/>
          </a:lnRef>
          <a:fillRef idx="0">
            <a:schemeClr val="dk1"/>
          </a:fillRef>
          <a:effectRef idx="0">
            <a:schemeClr val="dk1"/>
          </a:effectRef>
          <a:fontRef idx="minor">
            <a:schemeClr val="tx1"/>
          </a:fontRef>
        </p:style>
      </p:cxnSp>
      <p:cxnSp>
        <p:nvCxnSpPr>
          <p:cNvPr id="41" name="Straight Connector 40"/>
          <p:cNvCxnSpPr/>
          <p:nvPr/>
        </p:nvCxnSpPr>
        <p:spPr>
          <a:xfrm flipV="1">
            <a:off x="3525937" y="2525086"/>
            <a:ext cx="789191" cy="172"/>
          </a:xfrm>
          <a:prstGeom prst="line">
            <a:avLst/>
          </a:prstGeom>
          <a:ln w="57150">
            <a:tailEnd type="triangle"/>
          </a:ln>
        </p:spPr>
        <p:style>
          <a:lnRef idx="1">
            <a:schemeClr val="dk1"/>
          </a:lnRef>
          <a:fillRef idx="0">
            <a:schemeClr val="dk1"/>
          </a:fillRef>
          <a:effectRef idx="0">
            <a:schemeClr val="dk1"/>
          </a:effectRef>
          <a:fontRef idx="minor">
            <a:schemeClr val="tx1"/>
          </a:fontRef>
        </p:style>
      </p:cxnSp>
      <p:sp>
        <p:nvSpPr>
          <p:cNvPr id="42" name="TextBox 41"/>
          <p:cNvSpPr txBox="1"/>
          <p:nvPr/>
        </p:nvSpPr>
        <p:spPr>
          <a:xfrm>
            <a:off x="3388526" y="2155754"/>
            <a:ext cx="828514" cy="369332"/>
          </a:xfrm>
          <a:prstGeom prst="rect">
            <a:avLst/>
          </a:prstGeom>
          <a:noFill/>
        </p:spPr>
        <p:txBody>
          <a:bodyPr wrap="square" rtlCol="0">
            <a:spAutoFit/>
          </a:bodyPr>
          <a:lstStyle/>
          <a:p>
            <a:pPr algn="ctr"/>
            <a:r>
              <a:rPr lang="en-US" dirty="0" smtClean="0"/>
              <a:t>RTK</a:t>
            </a:r>
            <a:endParaRPr lang="en-US" dirty="0"/>
          </a:p>
        </p:txBody>
      </p:sp>
      <p:sp>
        <p:nvSpPr>
          <p:cNvPr id="30" name="Rounded Rectangular Callout 29"/>
          <p:cNvSpPr/>
          <p:nvPr/>
        </p:nvSpPr>
        <p:spPr>
          <a:xfrm>
            <a:off x="3945424" y="3627190"/>
            <a:ext cx="1989943" cy="2403374"/>
          </a:xfrm>
          <a:prstGeom prst="wedgeRoundRectCallout">
            <a:avLst>
              <a:gd name="adj1" fmla="val 56463"/>
              <a:gd name="adj2" fmla="val -81737"/>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How communicating ?</a:t>
            </a:r>
          </a:p>
          <a:p>
            <a:pPr algn="ctr"/>
            <a:endParaRPr lang="en-US" dirty="0">
              <a:solidFill>
                <a:srgbClr val="0070C0"/>
              </a:solidFill>
            </a:endParaRPr>
          </a:p>
          <a:p>
            <a:pPr algn="ctr"/>
            <a:r>
              <a:rPr lang="en-US" dirty="0">
                <a:solidFill>
                  <a:srgbClr val="0070C0"/>
                </a:solidFill>
              </a:rPr>
              <a:t>A: Using serial input on the </a:t>
            </a:r>
            <a:r>
              <a:rPr lang="en-US" dirty="0" err="1">
                <a:solidFill>
                  <a:srgbClr val="0070C0"/>
                </a:solidFill>
              </a:rPr>
              <a:t>xNAV</a:t>
            </a:r>
            <a:r>
              <a:rPr lang="en-US" dirty="0">
                <a:solidFill>
                  <a:srgbClr val="0070C0"/>
                </a:solidFill>
              </a:rPr>
              <a:t> and an independent radio receiver. </a:t>
            </a:r>
          </a:p>
        </p:txBody>
      </p:sp>
    </p:spTree>
    <p:extLst>
      <p:ext uri="{BB962C8B-B14F-4D97-AF65-F5344CB8AC3E}">
        <p14:creationId xmlns:p14="http://schemas.microsoft.com/office/powerpoint/2010/main" val="108063386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430287" y="349593"/>
          <a:ext cx="6283120" cy="2834640"/>
        </p:xfrm>
        <a:graphic>
          <a:graphicData uri="http://schemas.openxmlformats.org/drawingml/2006/table">
            <a:tbl>
              <a:tblPr/>
              <a:tblGrid>
                <a:gridCol w="1895959">
                  <a:extLst>
                    <a:ext uri="{9D8B030D-6E8A-4147-A177-3AD203B41FA5}">
                      <a16:colId xmlns:a16="http://schemas.microsoft.com/office/drawing/2014/main" val="2603184880"/>
                    </a:ext>
                  </a:extLst>
                </a:gridCol>
                <a:gridCol w="4387161">
                  <a:extLst>
                    <a:ext uri="{9D8B030D-6E8A-4147-A177-3AD203B41FA5}">
                      <a16:colId xmlns:a16="http://schemas.microsoft.com/office/drawing/2014/main" val="789613031"/>
                    </a:ext>
                  </a:extLst>
                </a:gridCol>
              </a:tblGrid>
              <a:tr h="0">
                <a:tc gridSpan="2">
                  <a:txBody>
                    <a:bodyPr/>
                    <a:lstStyle/>
                    <a:p>
                      <a:r>
                        <a:rPr lang="en-US"/>
                        <a:t>Decoding results</a:t>
                      </a:r>
                    </a:p>
                  </a:txBody>
                  <a:tcPr anchor="ctr">
                    <a:solidFill>
                      <a:srgbClr val="FFFFFF"/>
                    </a:solidFill>
                  </a:tcPr>
                </a:tc>
                <a:tc hMerge="1">
                  <a:txBody>
                    <a:bodyPr/>
                    <a:lstStyle/>
                    <a:p>
                      <a:endParaRPr lang="en-US"/>
                    </a:p>
                  </a:txBody>
                  <a:tcPr/>
                </a:tc>
                <a:extLst>
                  <a:ext uri="{0D108BD9-81ED-4DB2-BD59-A6C34878D82A}">
                    <a16:rowId xmlns:a16="http://schemas.microsoft.com/office/drawing/2014/main" val="240409808"/>
                  </a:ext>
                </a:extLst>
              </a:tr>
              <a:tr h="0">
                <a:tc>
                  <a:txBody>
                    <a:bodyPr/>
                    <a:lstStyle/>
                    <a:p>
                      <a:r>
                        <a:rPr lang="en-US">
                          <a:effectLst/>
                        </a:rPr>
                        <a:t>Position</a:t>
                      </a:r>
                    </a:p>
                  </a:txBody>
                  <a:tcPr anchor="ctr">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B w="4763" cap="flat" cmpd="sng" algn="ctr">
                      <a:solidFill>
                        <a:srgbClr val="CCCCCC"/>
                      </a:solidFill>
                      <a:prstDash val="solid"/>
                      <a:round/>
                      <a:headEnd type="none" w="med" len="med"/>
                      <a:tailEnd type="none" w="med" len="med"/>
                    </a:lnB>
                    <a:solidFill>
                      <a:srgbClr val="FFFFFF"/>
                    </a:solidFill>
                  </a:tcPr>
                </a:tc>
                <a:tc>
                  <a:txBody>
                    <a:bodyPr/>
                    <a:lstStyle/>
                    <a:p>
                      <a:r>
                        <a:rPr lang="en-US" dirty="0">
                          <a:solidFill>
                            <a:srgbClr val="FF0000"/>
                          </a:solidFill>
                          <a:effectLst/>
                        </a:rPr>
                        <a:t>28.536390°N</a:t>
                      </a:r>
                      <a:br>
                        <a:rPr lang="en-US" dirty="0">
                          <a:solidFill>
                            <a:srgbClr val="FF0000"/>
                          </a:solidFill>
                          <a:effectLst/>
                        </a:rPr>
                      </a:br>
                      <a:r>
                        <a:rPr lang="en-US" dirty="0">
                          <a:solidFill>
                            <a:srgbClr val="FF0000"/>
                          </a:solidFill>
                          <a:effectLst/>
                        </a:rPr>
                        <a:t>81.017560°W</a:t>
                      </a:r>
                    </a:p>
                  </a:txBody>
                  <a:tcPr anchor="ctr">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056408933"/>
                  </a:ext>
                </a:extLst>
              </a:tr>
              <a:tr h="0">
                <a:tc>
                  <a:txBody>
                    <a:bodyPr/>
                    <a:lstStyle/>
                    <a:p>
                      <a:r>
                        <a:rPr lang="en-US">
                          <a:effectLst/>
                        </a:rPr>
                        <a:t>Timestamp</a:t>
                      </a:r>
                    </a:p>
                  </a:txBody>
                  <a:tcPr anchor="ctr">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FEF8DD"/>
                    </a:solidFill>
                  </a:tcPr>
                </a:tc>
                <a:tc>
                  <a:txBody>
                    <a:bodyPr/>
                    <a:lstStyle/>
                    <a:p>
                      <a:r>
                        <a:rPr lang="en-US" dirty="0">
                          <a:solidFill>
                            <a:srgbClr val="FF0000"/>
                          </a:solidFill>
                          <a:effectLst/>
                        </a:rPr>
                        <a:t>Sun, 25 Dec 2011 00:12:25 UTC</a:t>
                      </a:r>
                    </a:p>
                  </a:txBody>
                  <a:tcPr anchor="ctr">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FEF8DD"/>
                    </a:solidFill>
                  </a:tcPr>
                </a:tc>
                <a:extLst>
                  <a:ext uri="{0D108BD9-81ED-4DB2-BD59-A6C34878D82A}">
                    <a16:rowId xmlns:a16="http://schemas.microsoft.com/office/drawing/2014/main" val="2726996491"/>
                  </a:ext>
                </a:extLst>
              </a:tr>
              <a:tr h="0">
                <a:tc>
                  <a:txBody>
                    <a:bodyPr/>
                    <a:lstStyle/>
                    <a:p>
                      <a:r>
                        <a:rPr lang="en-US">
                          <a:effectLst/>
                        </a:rPr>
                        <a:t>Movement</a:t>
                      </a:r>
                    </a:p>
                  </a:txBody>
                  <a:tcPr anchor="ctr">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FFFFFF"/>
                    </a:solidFill>
                  </a:tcPr>
                </a:tc>
                <a:tc>
                  <a:txBody>
                    <a:bodyPr/>
                    <a:lstStyle/>
                    <a:p>
                      <a:r>
                        <a:rPr lang="en-US" dirty="0">
                          <a:effectLst/>
                        </a:rPr>
                        <a:t>Speed 12.0 </a:t>
                      </a:r>
                      <a:r>
                        <a:rPr lang="en-US" dirty="0" err="1">
                          <a:effectLst/>
                        </a:rPr>
                        <a:t>kts</a:t>
                      </a:r>
                      <a:r>
                        <a:rPr lang="en-US" dirty="0">
                          <a:effectLst/>
                        </a:rPr>
                        <a:t>, </a:t>
                      </a:r>
                      <a:r>
                        <a:rPr lang="en-US" dirty="0">
                          <a:solidFill>
                            <a:srgbClr val="FF0000"/>
                          </a:solidFill>
                          <a:effectLst/>
                        </a:rPr>
                        <a:t>heading 25°</a:t>
                      </a:r>
                    </a:p>
                  </a:txBody>
                  <a:tcPr anchor="ctr">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4633211"/>
                  </a:ext>
                </a:extLst>
              </a:tr>
              <a:tr h="0">
                <a:tc>
                  <a:txBody>
                    <a:bodyPr/>
                    <a:lstStyle/>
                    <a:p>
                      <a:r>
                        <a:rPr lang="en-US">
                          <a:effectLst/>
                        </a:rPr>
                        <a:t>Close to</a:t>
                      </a:r>
                    </a:p>
                  </a:txBody>
                  <a:tcPr anchor="ctr">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FEF8DD"/>
                    </a:solidFill>
                  </a:tcPr>
                </a:tc>
                <a:tc>
                  <a:txBody>
                    <a:bodyPr/>
                    <a:lstStyle/>
                    <a:p>
                      <a:r>
                        <a:rPr lang="en-US">
                          <a:effectLst/>
                        </a:rPr>
                        <a:t>Christmas, United States</a:t>
                      </a:r>
                    </a:p>
                  </a:txBody>
                  <a:tcPr anchor="ctr">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FEF8DD"/>
                    </a:solidFill>
                  </a:tcPr>
                </a:tc>
                <a:extLst>
                  <a:ext uri="{0D108BD9-81ED-4DB2-BD59-A6C34878D82A}">
                    <a16:rowId xmlns:a16="http://schemas.microsoft.com/office/drawing/2014/main" val="2017942621"/>
                  </a:ext>
                </a:extLst>
              </a:tr>
              <a:tr h="0">
                <a:tc>
                  <a:txBody>
                    <a:bodyPr/>
                    <a:lstStyle/>
                    <a:p>
                      <a:r>
                        <a:rPr lang="en-US">
                          <a:effectLst/>
                        </a:rPr>
                        <a:t>Local time</a:t>
                      </a:r>
                    </a:p>
                  </a:txBody>
                  <a:tcPr anchor="ctr">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FFFFFF"/>
                    </a:solidFill>
                  </a:tcPr>
                </a:tc>
                <a:tc>
                  <a:txBody>
                    <a:bodyPr/>
                    <a:lstStyle/>
                    <a:p>
                      <a:r>
                        <a:rPr lang="en-US">
                          <a:effectLst/>
                        </a:rPr>
                        <a:t>Sat, 24 Dec 2011 19:12:25 EST</a:t>
                      </a:r>
                    </a:p>
                  </a:txBody>
                  <a:tcPr anchor="ctr">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25935799"/>
                  </a:ext>
                </a:extLst>
              </a:tr>
              <a:tr h="0">
                <a:tc>
                  <a:txBody>
                    <a:bodyPr/>
                    <a:lstStyle/>
                    <a:p>
                      <a:r>
                        <a:rPr lang="en-US">
                          <a:effectLst/>
                        </a:rPr>
                        <a:t>Timezone</a:t>
                      </a:r>
                    </a:p>
                  </a:txBody>
                  <a:tcPr anchor="ctr">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FEF8DD"/>
                    </a:solidFill>
                  </a:tcPr>
                </a:tc>
                <a:tc>
                  <a:txBody>
                    <a:bodyPr/>
                    <a:lstStyle/>
                    <a:p>
                      <a:r>
                        <a:rPr lang="en-US" dirty="0">
                          <a:effectLst/>
                        </a:rPr>
                        <a:t>America/</a:t>
                      </a:r>
                      <a:r>
                        <a:rPr lang="en-US" dirty="0" err="1">
                          <a:effectLst/>
                        </a:rPr>
                        <a:t>New_York</a:t>
                      </a:r>
                      <a:r>
                        <a:rPr lang="en-US" dirty="0">
                          <a:effectLst/>
                        </a:rPr>
                        <a:t> (UTC -0500)</a:t>
                      </a:r>
                    </a:p>
                  </a:txBody>
                  <a:tcPr anchor="ctr">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FEF8DD"/>
                    </a:solidFill>
                  </a:tcPr>
                </a:tc>
                <a:extLst>
                  <a:ext uri="{0D108BD9-81ED-4DB2-BD59-A6C34878D82A}">
                    <a16:rowId xmlns:a16="http://schemas.microsoft.com/office/drawing/2014/main" val="2419192728"/>
                  </a:ext>
                </a:extLst>
              </a:tr>
            </a:tbl>
          </a:graphicData>
        </a:graphic>
      </p:graphicFrame>
      <p:sp>
        <p:nvSpPr>
          <p:cNvPr id="5" name="Rectangle 4"/>
          <p:cNvSpPr/>
          <p:nvPr/>
        </p:nvSpPr>
        <p:spPr>
          <a:xfrm>
            <a:off x="1430287" y="3184233"/>
            <a:ext cx="2043221" cy="383769"/>
          </a:xfrm>
          <a:prstGeom prst="rect">
            <a:avLst/>
          </a:prstGeom>
        </p:spPr>
        <p:txBody>
          <a:bodyPr wrap="square">
            <a:spAutoFit/>
          </a:bodyPr>
          <a:lstStyle/>
          <a:p>
            <a:r>
              <a:rPr lang="en-US" dirty="0">
                <a:hlinkClick r:id="rId2"/>
              </a:rPr>
              <a:t>https://rl.se/gprmc</a:t>
            </a:r>
            <a:endParaRPr lang="en-US" dirty="0"/>
          </a:p>
        </p:txBody>
      </p:sp>
      <p:sp>
        <p:nvSpPr>
          <p:cNvPr id="2" name="Rectangle 1"/>
          <p:cNvSpPr/>
          <p:nvPr/>
        </p:nvSpPr>
        <p:spPr>
          <a:xfrm>
            <a:off x="3473508" y="3376117"/>
            <a:ext cx="9030929" cy="8125301"/>
          </a:xfrm>
          <a:prstGeom prst="rect">
            <a:avLst/>
          </a:prstGeom>
        </p:spPr>
        <p:txBody>
          <a:bodyPr wrap="square">
            <a:spAutoFit/>
          </a:bodyPr>
          <a:lstStyle/>
          <a:p>
            <a:r>
              <a:rPr lang="en-US" dirty="0"/>
              <a:t>Dear Customer Support,</a:t>
            </a:r>
          </a:p>
          <a:p>
            <a:endParaRPr lang="en-US" dirty="0"/>
          </a:p>
          <a:p>
            <a:r>
              <a:rPr lang="en-US" dirty="0"/>
              <a:t>I'm looking for moving base and robot rover setup for agricultural application in remote places.</a:t>
            </a:r>
          </a:p>
          <a:p>
            <a:r>
              <a:rPr lang="en-US" dirty="0"/>
              <a:t>My rover is using Arduino MEGA.</a:t>
            </a:r>
          </a:p>
          <a:p>
            <a:r>
              <a:rPr lang="en-US" dirty="0"/>
              <a:t>Base side MCU: still to be developed.</a:t>
            </a:r>
          </a:p>
          <a:p>
            <a:endParaRPr lang="en-US" dirty="0"/>
          </a:p>
          <a:p>
            <a:r>
              <a:rPr lang="en-US" dirty="0"/>
              <a:t>For Base – single rover configuration I'm searching for:</a:t>
            </a:r>
          </a:p>
          <a:p>
            <a:r>
              <a:rPr lang="en-US" dirty="0"/>
              <a:t>Base:</a:t>
            </a:r>
          </a:p>
          <a:p>
            <a:r>
              <a:rPr lang="en-US" dirty="0"/>
              <a:t>multi band GNSS receiver</a:t>
            </a:r>
          </a:p>
          <a:p>
            <a:r>
              <a:rPr lang="en-US" dirty="0"/>
              <a:t> + XBee (up to 10km </a:t>
            </a:r>
            <a:r>
              <a:rPr lang="en-US" dirty="0" err="1"/>
              <a:t>LoS</a:t>
            </a:r>
            <a:r>
              <a:rPr lang="en-US" dirty="0"/>
              <a:t>) send the RTK correction data to the rover</a:t>
            </a:r>
          </a:p>
          <a:p>
            <a:r>
              <a:rPr lang="en-US" dirty="0"/>
              <a:t> + 1 antenna</a:t>
            </a:r>
          </a:p>
          <a:p>
            <a:r>
              <a:rPr lang="en-US" dirty="0"/>
              <a:t>(The fix location of the base to be set after (10 min - 60 min) survey.)</a:t>
            </a:r>
          </a:p>
          <a:p>
            <a:endParaRPr lang="en-US" dirty="0"/>
          </a:p>
          <a:p>
            <a:r>
              <a:rPr lang="en-US" dirty="0"/>
              <a:t>Rover:</a:t>
            </a:r>
          </a:p>
          <a:p>
            <a:r>
              <a:rPr lang="en-US" dirty="0"/>
              <a:t>multi band GNSS receiver</a:t>
            </a:r>
          </a:p>
          <a:p>
            <a:r>
              <a:rPr lang="en-US" dirty="0"/>
              <a:t>+XBee (up to 10km </a:t>
            </a:r>
            <a:r>
              <a:rPr lang="en-US" dirty="0" err="1"/>
              <a:t>LoS</a:t>
            </a:r>
            <a:r>
              <a:rPr lang="en-US" dirty="0"/>
              <a:t>) to receive the RTK data from base</a:t>
            </a:r>
          </a:p>
          <a:p>
            <a:r>
              <a:rPr lang="en-US" dirty="0"/>
              <a:t>+ 1 or 2 antennas</a:t>
            </a:r>
          </a:p>
          <a:p>
            <a:r>
              <a:rPr lang="en-US" dirty="0"/>
              <a:t>+ IMU (for heading)</a:t>
            </a:r>
          </a:p>
          <a:p>
            <a:endParaRPr lang="en-US" dirty="0"/>
          </a:p>
          <a:p>
            <a:r>
              <a:rPr lang="en-US" dirty="0"/>
              <a:t>Please advise for system configuration.</a:t>
            </a:r>
          </a:p>
          <a:p>
            <a:endParaRPr lang="en-US" dirty="0"/>
          </a:p>
          <a:p>
            <a:r>
              <a:rPr lang="en-US" dirty="0"/>
              <a:t>I would highly appreciate, if You send a block diagram about the information flow as well :-).</a:t>
            </a:r>
          </a:p>
          <a:p>
            <a:r>
              <a:rPr lang="en-US" dirty="0"/>
              <a:t>In case of any questions, get it touch.</a:t>
            </a:r>
          </a:p>
          <a:p>
            <a:endParaRPr lang="en-US" dirty="0"/>
          </a:p>
          <a:p>
            <a:r>
              <a:rPr lang="en-US" dirty="0"/>
              <a:t>Thank You very much for Your help and support in advance.</a:t>
            </a:r>
          </a:p>
          <a:p>
            <a:r>
              <a:rPr lang="en-US" dirty="0"/>
              <a:t>Have a nice day ahead.</a:t>
            </a:r>
          </a:p>
          <a:p>
            <a:endParaRPr lang="en-US" dirty="0"/>
          </a:p>
          <a:p>
            <a:r>
              <a:rPr lang="en-US" dirty="0"/>
              <a:t>With Regards,</a:t>
            </a:r>
          </a:p>
          <a:p>
            <a:r>
              <a:rPr lang="en-US" dirty="0"/>
              <a:t>Andras</a:t>
            </a:r>
          </a:p>
        </p:txBody>
      </p:sp>
      <p:sp>
        <p:nvSpPr>
          <p:cNvPr id="3" name="Rectangle 2"/>
          <p:cNvSpPr/>
          <p:nvPr/>
        </p:nvSpPr>
        <p:spPr>
          <a:xfrm>
            <a:off x="-213005" y="4497947"/>
            <a:ext cx="3827971" cy="369332"/>
          </a:xfrm>
          <a:prstGeom prst="rect">
            <a:avLst/>
          </a:prstGeom>
        </p:spPr>
        <p:txBody>
          <a:bodyPr wrap="none">
            <a:spAutoFit/>
          </a:bodyPr>
          <a:lstStyle/>
          <a:p>
            <a:r>
              <a:rPr lang="en-US" dirty="0">
                <a:hlinkClick r:id="rId3"/>
              </a:rPr>
              <a:t>https://www.ardusimple.com/contact/</a:t>
            </a:r>
            <a:endParaRPr lang="en-US" dirty="0"/>
          </a:p>
        </p:txBody>
      </p:sp>
    </p:spTree>
    <p:extLst>
      <p:ext uri="{BB962C8B-B14F-4D97-AF65-F5344CB8AC3E}">
        <p14:creationId xmlns:p14="http://schemas.microsoft.com/office/powerpoint/2010/main" val="228669286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52474" y="0"/>
            <a:ext cx="9810587" cy="6858000"/>
          </a:xfrm>
          <a:prstGeom prst="rect">
            <a:avLst/>
          </a:prstGeom>
        </p:spPr>
      </p:pic>
    </p:spTree>
    <p:extLst>
      <p:ext uri="{BB962C8B-B14F-4D97-AF65-F5344CB8AC3E}">
        <p14:creationId xmlns:p14="http://schemas.microsoft.com/office/powerpoint/2010/main" val="397250199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62190" y="0"/>
            <a:ext cx="9895453" cy="6858000"/>
          </a:xfrm>
          <a:prstGeom prst="rect">
            <a:avLst/>
          </a:prstGeom>
        </p:spPr>
      </p:pic>
    </p:spTree>
    <p:extLst>
      <p:ext uri="{BB962C8B-B14F-4D97-AF65-F5344CB8AC3E}">
        <p14:creationId xmlns:p14="http://schemas.microsoft.com/office/powerpoint/2010/main" val="11963175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007106" y="1819275"/>
            <a:ext cx="7953375" cy="5038725"/>
          </a:xfrm>
          <a:prstGeom prst="rect">
            <a:avLst/>
          </a:prstGeom>
        </p:spPr>
      </p:pic>
      <p:sp>
        <p:nvSpPr>
          <p:cNvPr id="5" name="Rectangle 4"/>
          <p:cNvSpPr/>
          <p:nvPr/>
        </p:nvSpPr>
        <p:spPr>
          <a:xfrm>
            <a:off x="-201103" y="1417416"/>
            <a:ext cx="5554767" cy="3693319"/>
          </a:xfrm>
          <a:prstGeom prst="rect">
            <a:avLst/>
          </a:prstGeom>
        </p:spPr>
        <p:txBody>
          <a:bodyPr wrap="square">
            <a:spAutoFit/>
          </a:bodyPr>
          <a:lstStyle/>
          <a:p>
            <a:pPr marL="457200"/>
            <a:r>
              <a:rPr lang="en-US" dirty="0" smtClean="0">
                <a:solidFill>
                  <a:srgbClr val="000000"/>
                </a:solidFill>
                <a:latin typeface="Arial" panose="020B0604020202020204" pitchFamily="34" charset="0"/>
              </a:rPr>
              <a:t>1</a:t>
            </a:r>
            <a:r>
              <a:rPr lang="en-US" dirty="0">
                <a:solidFill>
                  <a:srgbClr val="000000"/>
                </a:solidFill>
                <a:latin typeface="Arial" panose="020B0604020202020204" pitchFamily="34" charset="0"/>
              </a:rPr>
              <a:t>   Time </a:t>
            </a:r>
            <a:r>
              <a:rPr lang="en-US" dirty="0" smtClean="0">
                <a:solidFill>
                  <a:srgbClr val="000000"/>
                </a:solidFill>
                <a:latin typeface="Arial" panose="020B0604020202020204" pitchFamily="34" charset="0"/>
              </a:rPr>
              <a:t>Stamp</a:t>
            </a:r>
            <a:endParaRPr lang="en-US" dirty="0" smtClean="0">
              <a:solidFill>
                <a:srgbClr val="555555"/>
              </a:solidFill>
              <a:latin typeface="Arial" panose="020B0604020202020204" pitchFamily="34" charset="0"/>
            </a:endParaRPr>
          </a:p>
          <a:p>
            <a:pPr marL="457200"/>
            <a:r>
              <a:rPr lang="en-US" dirty="0" smtClean="0">
                <a:solidFill>
                  <a:srgbClr val="000000"/>
                </a:solidFill>
                <a:latin typeface="Arial" panose="020B0604020202020204" pitchFamily="34" charset="0"/>
              </a:rPr>
              <a:t>2</a:t>
            </a:r>
            <a:r>
              <a:rPr lang="en-US" dirty="0">
                <a:solidFill>
                  <a:srgbClr val="000000"/>
                </a:solidFill>
                <a:latin typeface="Arial" panose="020B0604020202020204" pitchFamily="34" charset="0"/>
              </a:rPr>
              <a:t>   validity - </a:t>
            </a:r>
            <a:r>
              <a:rPr lang="en-US" dirty="0" err="1">
                <a:solidFill>
                  <a:srgbClr val="000000"/>
                </a:solidFill>
                <a:latin typeface="Arial" panose="020B0604020202020204" pitchFamily="34" charset="0"/>
              </a:rPr>
              <a:t>A-ok</a:t>
            </a:r>
            <a:r>
              <a:rPr lang="en-US" dirty="0">
                <a:solidFill>
                  <a:srgbClr val="000000"/>
                </a:solidFill>
                <a:latin typeface="Arial" panose="020B0604020202020204" pitchFamily="34" charset="0"/>
              </a:rPr>
              <a:t>, V-invalid</a:t>
            </a:r>
            <a:endParaRPr lang="en-US" dirty="0">
              <a:solidFill>
                <a:srgbClr val="555555"/>
              </a:solidFill>
              <a:latin typeface="Arial" panose="020B0604020202020204" pitchFamily="34" charset="0"/>
            </a:endParaRPr>
          </a:p>
          <a:p>
            <a:pPr marL="457200"/>
            <a:r>
              <a:rPr lang="en-US" dirty="0" smtClean="0">
                <a:solidFill>
                  <a:srgbClr val="000000"/>
                </a:solidFill>
                <a:latin typeface="Arial" panose="020B0604020202020204" pitchFamily="34" charset="0"/>
              </a:rPr>
              <a:t>3</a:t>
            </a:r>
            <a:r>
              <a:rPr lang="en-US" dirty="0">
                <a:solidFill>
                  <a:srgbClr val="000000"/>
                </a:solidFill>
                <a:latin typeface="Arial" panose="020B0604020202020204" pitchFamily="34" charset="0"/>
              </a:rPr>
              <a:t>   current Latitude</a:t>
            </a:r>
            <a:endParaRPr lang="en-US" dirty="0">
              <a:solidFill>
                <a:srgbClr val="555555"/>
              </a:solidFill>
              <a:latin typeface="Arial" panose="020B0604020202020204" pitchFamily="34" charset="0"/>
            </a:endParaRPr>
          </a:p>
          <a:p>
            <a:pPr marL="457200"/>
            <a:r>
              <a:rPr lang="en-US" dirty="0" smtClean="0">
                <a:solidFill>
                  <a:srgbClr val="000000"/>
                </a:solidFill>
                <a:latin typeface="Arial" panose="020B0604020202020204" pitchFamily="34" charset="0"/>
              </a:rPr>
              <a:t>4</a:t>
            </a:r>
            <a:r>
              <a:rPr lang="en-US" dirty="0">
                <a:solidFill>
                  <a:srgbClr val="000000"/>
                </a:solidFill>
                <a:latin typeface="Arial" panose="020B0604020202020204" pitchFamily="34" charset="0"/>
              </a:rPr>
              <a:t>   North/South</a:t>
            </a:r>
            <a:endParaRPr lang="en-US" dirty="0">
              <a:solidFill>
                <a:srgbClr val="555555"/>
              </a:solidFill>
              <a:latin typeface="Arial" panose="020B0604020202020204" pitchFamily="34" charset="0"/>
            </a:endParaRPr>
          </a:p>
          <a:p>
            <a:pPr marL="457200"/>
            <a:r>
              <a:rPr lang="en-US" dirty="0" smtClean="0">
                <a:solidFill>
                  <a:srgbClr val="000000"/>
                </a:solidFill>
                <a:latin typeface="Arial" panose="020B0604020202020204" pitchFamily="34" charset="0"/>
              </a:rPr>
              <a:t>5</a:t>
            </a:r>
            <a:r>
              <a:rPr lang="en-US" dirty="0">
                <a:solidFill>
                  <a:srgbClr val="000000"/>
                </a:solidFill>
                <a:latin typeface="Arial" panose="020B0604020202020204" pitchFamily="34" charset="0"/>
              </a:rPr>
              <a:t>   current Longitude</a:t>
            </a:r>
            <a:endParaRPr lang="en-US" dirty="0">
              <a:solidFill>
                <a:srgbClr val="555555"/>
              </a:solidFill>
              <a:latin typeface="Arial" panose="020B0604020202020204" pitchFamily="34" charset="0"/>
            </a:endParaRPr>
          </a:p>
          <a:p>
            <a:pPr marL="457200"/>
            <a:r>
              <a:rPr lang="en-US" dirty="0" smtClean="0">
                <a:solidFill>
                  <a:srgbClr val="000000"/>
                </a:solidFill>
                <a:latin typeface="Arial" panose="020B0604020202020204" pitchFamily="34" charset="0"/>
              </a:rPr>
              <a:t>6</a:t>
            </a:r>
            <a:r>
              <a:rPr lang="en-US" dirty="0">
                <a:solidFill>
                  <a:srgbClr val="000000"/>
                </a:solidFill>
                <a:latin typeface="Arial" panose="020B0604020202020204" pitchFamily="34" charset="0"/>
              </a:rPr>
              <a:t>   East/West</a:t>
            </a:r>
            <a:endParaRPr lang="en-US" dirty="0">
              <a:solidFill>
                <a:srgbClr val="555555"/>
              </a:solidFill>
              <a:latin typeface="Arial" panose="020B0604020202020204" pitchFamily="34" charset="0"/>
            </a:endParaRPr>
          </a:p>
          <a:p>
            <a:pPr marL="457200"/>
            <a:r>
              <a:rPr lang="en-US" dirty="0" smtClean="0">
                <a:solidFill>
                  <a:srgbClr val="000000"/>
                </a:solidFill>
                <a:latin typeface="Arial" panose="020B0604020202020204" pitchFamily="34" charset="0"/>
              </a:rPr>
              <a:t>7</a:t>
            </a:r>
            <a:r>
              <a:rPr lang="en-US" dirty="0">
                <a:solidFill>
                  <a:srgbClr val="000000"/>
                </a:solidFill>
                <a:latin typeface="Arial" panose="020B0604020202020204" pitchFamily="34" charset="0"/>
              </a:rPr>
              <a:t>   Speed in knots</a:t>
            </a:r>
            <a:endParaRPr lang="en-US" dirty="0">
              <a:solidFill>
                <a:srgbClr val="555555"/>
              </a:solidFill>
              <a:latin typeface="Arial" panose="020B0604020202020204" pitchFamily="34" charset="0"/>
            </a:endParaRPr>
          </a:p>
          <a:p>
            <a:pPr marL="457200"/>
            <a:r>
              <a:rPr lang="en-US" dirty="0" smtClean="0">
                <a:solidFill>
                  <a:srgbClr val="000000"/>
                </a:solidFill>
                <a:latin typeface="Arial" panose="020B0604020202020204" pitchFamily="34" charset="0"/>
              </a:rPr>
              <a:t>8</a:t>
            </a:r>
            <a:r>
              <a:rPr lang="en-US" dirty="0">
                <a:solidFill>
                  <a:srgbClr val="000000"/>
                </a:solidFill>
                <a:latin typeface="Arial" panose="020B0604020202020204" pitchFamily="34" charset="0"/>
              </a:rPr>
              <a:t>   True </a:t>
            </a:r>
            <a:r>
              <a:rPr lang="en-US" dirty="0" smtClean="0">
                <a:solidFill>
                  <a:srgbClr val="000000"/>
                </a:solidFill>
                <a:latin typeface="Arial" panose="020B0604020202020204" pitchFamily="34" charset="0"/>
              </a:rPr>
              <a:t>course – </a:t>
            </a:r>
            <a:r>
              <a:rPr lang="en-US" dirty="0" smtClean="0">
                <a:solidFill>
                  <a:srgbClr val="0070C0"/>
                </a:solidFill>
                <a:latin typeface="Arial" panose="020B0604020202020204" pitchFamily="34" charset="0"/>
              </a:rPr>
              <a:t>Is this the true heading id degree with 0.1° accuracy ??</a:t>
            </a:r>
            <a:endParaRPr lang="en-US" dirty="0">
              <a:solidFill>
                <a:srgbClr val="0070C0"/>
              </a:solidFill>
              <a:latin typeface="Arial" panose="020B0604020202020204" pitchFamily="34" charset="0"/>
            </a:endParaRPr>
          </a:p>
          <a:p>
            <a:pPr marL="457200"/>
            <a:r>
              <a:rPr lang="en-US" dirty="0" smtClean="0">
                <a:solidFill>
                  <a:srgbClr val="000000"/>
                </a:solidFill>
                <a:latin typeface="Arial" panose="020B0604020202020204" pitchFamily="34" charset="0"/>
              </a:rPr>
              <a:t>9</a:t>
            </a:r>
            <a:r>
              <a:rPr lang="en-US" dirty="0">
                <a:solidFill>
                  <a:srgbClr val="000000"/>
                </a:solidFill>
                <a:latin typeface="Arial" panose="020B0604020202020204" pitchFamily="34" charset="0"/>
              </a:rPr>
              <a:t>   Date Stamp</a:t>
            </a:r>
            <a:endParaRPr lang="en-US" dirty="0">
              <a:solidFill>
                <a:srgbClr val="555555"/>
              </a:solidFill>
              <a:latin typeface="Arial" panose="020B0604020202020204" pitchFamily="34" charset="0"/>
            </a:endParaRPr>
          </a:p>
          <a:p>
            <a:pPr marL="457200"/>
            <a:r>
              <a:rPr lang="en-US" dirty="0" smtClean="0">
                <a:solidFill>
                  <a:srgbClr val="000000"/>
                </a:solidFill>
                <a:latin typeface="Arial" panose="020B0604020202020204" pitchFamily="34" charset="0"/>
              </a:rPr>
              <a:t>10</a:t>
            </a:r>
            <a:r>
              <a:rPr lang="en-US" dirty="0">
                <a:solidFill>
                  <a:srgbClr val="000000"/>
                </a:solidFill>
                <a:latin typeface="Arial" panose="020B0604020202020204" pitchFamily="34" charset="0"/>
              </a:rPr>
              <a:t>  Variation</a:t>
            </a:r>
            <a:endParaRPr lang="en-US" dirty="0">
              <a:solidFill>
                <a:srgbClr val="555555"/>
              </a:solidFill>
              <a:latin typeface="Arial" panose="020B0604020202020204" pitchFamily="34" charset="0"/>
            </a:endParaRPr>
          </a:p>
          <a:p>
            <a:pPr marL="457200"/>
            <a:r>
              <a:rPr lang="en-US" dirty="0" smtClean="0">
                <a:solidFill>
                  <a:srgbClr val="000000"/>
                </a:solidFill>
                <a:latin typeface="Arial" panose="020B0604020202020204" pitchFamily="34" charset="0"/>
              </a:rPr>
              <a:t>11</a:t>
            </a:r>
            <a:r>
              <a:rPr lang="en-US" dirty="0">
                <a:solidFill>
                  <a:srgbClr val="000000"/>
                </a:solidFill>
                <a:latin typeface="Arial" panose="020B0604020202020204" pitchFamily="34" charset="0"/>
              </a:rPr>
              <a:t>  East/West</a:t>
            </a:r>
            <a:endParaRPr lang="en-US" dirty="0">
              <a:solidFill>
                <a:srgbClr val="555555"/>
              </a:solidFill>
              <a:latin typeface="Arial" panose="020B0604020202020204" pitchFamily="34" charset="0"/>
            </a:endParaRPr>
          </a:p>
          <a:p>
            <a:pPr marL="457200"/>
            <a:r>
              <a:rPr lang="en-US" dirty="0" smtClean="0">
                <a:solidFill>
                  <a:srgbClr val="000000"/>
                </a:solidFill>
                <a:latin typeface="Arial" panose="020B0604020202020204" pitchFamily="34" charset="0"/>
              </a:rPr>
              <a:t>12</a:t>
            </a:r>
            <a:r>
              <a:rPr lang="en-US" dirty="0">
                <a:solidFill>
                  <a:srgbClr val="000000"/>
                </a:solidFill>
                <a:latin typeface="Arial" panose="020B0604020202020204" pitchFamily="34" charset="0"/>
              </a:rPr>
              <a:t>  checksum</a:t>
            </a:r>
            <a:endParaRPr lang="en-US" b="0" i="0" dirty="0">
              <a:solidFill>
                <a:srgbClr val="555555"/>
              </a:solidFill>
              <a:effectLst/>
              <a:latin typeface="Arial" panose="020B0604020202020204" pitchFamily="34" charset="0"/>
            </a:endParaRPr>
          </a:p>
        </p:txBody>
      </p:sp>
      <p:sp>
        <p:nvSpPr>
          <p:cNvPr id="6" name="Right Arrow 5"/>
          <p:cNvSpPr/>
          <p:nvPr/>
        </p:nvSpPr>
        <p:spPr>
          <a:xfrm rot="3622373">
            <a:off x="9528023" y="2853502"/>
            <a:ext cx="897020" cy="4439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rot="19297878">
            <a:off x="8073914" y="3042120"/>
            <a:ext cx="441285" cy="4439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39213" y="162232"/>
            <a:ext cx="11852787" cy="923330"/>
          </a:xfrm>
          <a:prstGeom prst="rect">
            <a:avLst/>
          </a:prstGeom>
          <a:noFill/>
        </p:spPr>
        <p:txBody>
          <a:bodyPr wrap="square" rtlCol="0">
            <a:spAutoFit/>
          </a:bodyPr>
          <a:lstStyle/>
          <a:p>
            <a:r>
              <a:rPr lang="en-US" dirty="0" smtClean="0"/>
              <a:t>As per last r-mail:</a:t>
            </a:r>
          </a:p>
          <a:p>
            <a:r>
              <a:rPr lang="en-US" dirty="0"/>
              <a:t>That’s no problem if you don’t need the full NCOM data, you can also have NMEA data output over serial or </a:t>
            </a:r>
            <a:r>
              <a:rPr lang="en-US" dirty="0" err="1"/>
              <a:t>ethernet</a:t>
            </a:r>
            <a:r>
              <a:rPr lang="en-US" dirty="0"/>
              <a:t>. For example you can output GPRMC NMEA messages which contain</a:t>
            </a:r>
          </a:p>
        </p:txBody>
      </p:sp>
    </p:spTree>
    <p:extLst>
      <p:ext uri="{BB962C8B-B14F-4D97-AF65-F5344CB8AC3E}">
        <p14:creationId xmlns:p14="http://schemas.microsoft.com/office/powerpoint/2010/main" val="308933148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3288890" cy="6805012"/>
          </a:xfrm>
          <a:prstGeom prst="rect">
            <a:avLst/>
          </a:prstGeom>
        </p:spPr>
      </p:pic>
      <p:pic>
        <p:nvPicPr>
          <p:cNvPr id="5" name="Picture 4"/>
          <p:cNvPicPr>
            <a:picLocks noChangeAspect="1"/>
          </p:cNvPicPr>
          <p:nvPr/>
        </p:nvPicPr>
        <p:blipFill>
          <a:blip r:embed="rId3"/>
          <a:stretch>
            <a:fillRect/>
          </a:stretch>
        </p:blipFill>
        <p:spPr>
          <a:xfrm>
            <a:off x="-304800" y="-346065"/>
            <a:ext cx="3255553" cy="998527"/>
          </a:xfrm>
          <a:prstGeom prst="rect">
            <a:avLst/>
          </a:prstGeom>
        </p:spPr>
      </p:pic>
      <p:pic>
        <p:nvPicPr>
          <p:cNvPr id="6" name="Picture 5"/>
          <p:cNvPicPr>
            <a:picLocks noChangeAspect="1"/>
          </p:cNvPicPr>
          <p:nvPr/>
        </p:nvPicPr>
        <p:blipFill>
          <a:blip r:embed="rId4"/>
          <a:stretch>
            <a:fillRect/>
          </a:stretch>
        </p:blipFill>
        <p:spPr>
          <a:xfrm>
            <a:off x="3288890" y="0"/>
            <a:ext cx="3296501" cy="6579815"/>
          </a:xfrm>
          <a:prstGeom prst="rect">
            <a:avLst/>
          </a:prstGeom>
        </p:spPr>
      </p:pic>
      <p:pic>
        <p:nvPicPr>
          <p:cNvPr id="7" name="Picture 6"/>
          <p:cNvPicPr>
            <a:picLocks noChangeAspect="1"/>
          </p:cNvPicPr>
          <p:nvPr/>
        </p:nvPicPr>
        <p:blipFill>
          <a:blip r:embed="rId5"/>
          <a:stretch>
            <a:fillRect/>
          </a:stretch>
        </p:blipFill>
        <p:spPr>
          <a:xfrm>
            <a:off x="3288890" y="6579815"/>
            <a:ext cx="3588160" cy="1083923"/>
          </a:xfrm>
          <a:prstGeom prst="rect">
            <a:avLst/>
          </a:prstGeom>
        </p:spPr>
      </p:pic>
      <p:pic>
        <p:nvPicPr>
          <p:cNvPr id="8" name="Picture 7"/>
          <p:cNvPicPr>
            <a:picLocks noChangeAspect="1"/>
          </p:cNvPicPr>
          <p:nvPr/>
        </p:nvPicPr>
        <p:blipFill>
          <a:blip r:embed="rId6"/>
          <a:stretch>
            <a:fillRect/>
          </a:stretch>
        </p:blipFill>
        <p:spPr>
          <a:xfrm>
            <a:off x="6585391" y="0"/>
            <a:ext cx="3288890" cy="6747444"/>
          </a:xfrm>
          <a:prstGeom prst="rect">
            <a:avLst/>
          </a:prstGeom>
        </p:spPr>
      </p:pic>
      <p:pic>
        <p:nvPicPr>
          <p:cNvPr id="9" name="Picture 8"/>
          <p:cNvPicPr>
            <a:picLocks noChangeAspect="1"/>
          </p:cNvPicPr>
          <p:nvPr/>
        </p:nvPicPr>
        <p:blipFill>
          <a:blip r:embed="rId7"/>
          <a:stretch>
            <a:fillRect/>
          </a:stretch>
        </p:blipFill>
        <p:spPr>
          <a:xfrm>
            <a:off x="9874281" y="0"/>
            <a:ext cx="5305425" cy="1581150"/>
          </a:xfrm>
          <a:prstGeom prst="rect">
            <a:avLst/>
          </a:prstGeom>
        </p:spPr>
      </p:pic>
      <p:sp>
        <p:nvSpPr>
          <p:cNvPr id="10" name="Rectangle 9"/>
          <p:cNvSpPr/>
          <p:nvPr/>
        </p:nvSpPr>
        <p:spPr>
          <a:xfrm>
            <a:off x="3035150" y="-336906"/>
            <a:ext cx="7391254" cy="338554"/>
          </a:xfrm>
          <a:prstGeom prst="rect">
            <a:avLst/>
          </a:prstGeom>
        </p:spPr>
        <p:txBody>
          <a:bodyPr wrap="none">
            <a:spAutoFit/>
          </a:bodyPr>
          <a:lstStyle/>
          <a:p>
            <a:r>
              <a:rPr lang="en-US" sz="1600" dirty="0" smtClean="0">
                <a:solidFill>
                  <a:srgbClr val="3A3A3A"/>
                </a:solidFill>
                <a:latin typeface="-apple-system"/>
              </a:rPr>
              <a:t>ZED-F9K</a:t>
            </a:r>
            <a:r>
              <a:rPr lang="en-US" sz="1600" dirty="0"/>
              <a:t> </a:t>
            </a:r>
            <a:r>
              <a:rPr lang="en-US" sz="1600" dirty="0" smtClean="0"/>
              <a:t>&amp;</a:t>
            </a:r>
            <a:r>
              <a:rPr lang="en-US" sz="1600" dirty="0" smtClean="0">
                <a:solidFill>
                  <a:srgbClr val="3A3A3A"/>
                </a:solidFill>
                <a:latin typeface="-apple-system"/>
              </a:rPr>
              <a:t> </a:t>
            </a:r>
            <a:r>
              <a:rPr lang="en-US" sz="1600" dirty="0">
                <a:solidFill>
                  <a:srgbClr val="3A3A3A"/>
                </a:solidFill>
                <a:latin typeface="-apple-system"/>
              </a:rPr>
              <a:t>ZED-F9R has an </a:t>
            </a:r>
            <a:r>
              <a:rPr lang="en-US" sz="1600" dirty="0" smtClean="0">
                <a:solidFill>
                  <a:srgbClr val="3A3A3A"/>
                </a:solidFill>
                <a:latin typeface="-apple-system"/>
              </a:rPr>
              <a:t>IMU, </a:t>
            </a:r>
            <a:r>
              <a:rPr lang="en-US" sz="1600" b="1" dirty="0" smtClean="0">
                <a:solidFill>
                  <a:srgbClr val="FF0000"/>
                </a:solidFill>
                <a:latin typeface="-apple-system"/>
              </a:rPr>
              <a:t>but F9P no</a:t>
            </a:r>
            <a:r>
              <a:rPr lang="en-US" sz="1600" dirty="0" smtClean="0">
                <a:solidFill>
                  <a:srgbClr val="3A3A3A"/>
                </a:solidFill>
                <a:latin typeface="-apple-system"/>
              </a:rPr>
              <a:t>, because it can be base as well !</a:t>
            </a:r>
            <a:endParaRPr lang="en-US" sz="1600" dirty="0"/>
          </a:p>
        </p:txBody>
      </p:sp>
      <p:sp>
        <p:nvSpPr>
          <p:cNvPr id="11" name="Rectangular Callout 10"/>
          <p:cNvSpPr/>
          <p:nvPr/>
        </p:nvSpPr>
        <p:spPr>
          <a:xfrm>
            <a:off x="4732091" y="-8841"/>
            <a:ext cx="1190625" cy="457200"/>
          </a:xfrm>
          <a:prstGeom prst="wedgeRectCallout">
            <a:avLst>
              <a:gd name="adj1" fmla="val 67967"/>
              <a:gd name="adj2" fmla="val 854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Select for</a:t>
            </a:r>
          </a:p>
          <a:p>
            <a:pPr algn="ctr"/>
            <a:r>
              <a:rPr lang="en-US" sz="1400" dirty="0" smtClean="0"/>
              <a:t>rover</a:t>
            </a:r>
            <a:endParaRPr lang="en-US" sz="1400" dirty="0"/>
          </a:p>
        </p:txBody>
      </p:sp>
      <p:sp>
        <p:nvSpPr>
          <p:cNvPr id="12" name="Rectangular Callout 11"/>
          <p:cNvSpPr/>
          <p:nvPr/>
        </p:nvSpPr>
        <p:spPr>
          <a:xfrm>
            <a:off x="8074383" y="96074"/>
            <a:ext cx="1190625" cy="457200"/>
          </a:xfrm>
          <a:prstGeom prst="wedgeRectCallout">
            <a:avLst>
              <a:gd name="adj1" fmla="val 67967"/>
              <a:gd name="adj2" fmla="val 854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Select for base</a:t>
            </a:r>
            <a:endParaRPr lang="en-US" sz="1400" dirty="0"/>
          </a:p>
        </p:txBody>
      </p:sp>
      <p:pic>
        <p:nvPicPr>
          <p:cNvPr id="1026" name="Picture 2" descr="https://www.ardusimple.com/wp-content/uploads/2020/05/simpleRTK2B-v3-F9P.png"/>
          <p:cNvPicPr>
            <a:picLocks noChangeAspect="1" noChangeArrowheads="1"/>
          </p:cNvPicPr>
          <p:nvPr/>
        </p:nvPicPr>
        <p:blipFill rotWithShape="1">
          <a:blip r:embed="rId8">
            <a:extLst>
              <a:ext uri="{28A0092B-C50C-407E-A947-70E740481C1C}">
                <a14:useLocalDpi xmlns:a14="http://schemas.microsoft.com/office/drawing/2010/main" val="0"/>
              </a:ext>
            </a:extLst>
          </a:blip>
          <a:srcRect l="19104" t="6779" r="19037" b="6233"/>
          <a:stretch/>
        </p:blipFill>
        <p:spPr bwMode="auto">
          <a:xfrm>
            <a:off x="9906000" y="1581150"/>
            <a:ext cx="2286000" cy="3214687"/>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5082970" y="-567259"/>
            <a:ext cx="3425938" cy="369332"/>
          </a:xfrm>
          <a:prstGeom prst="rect">
            <a:avLst/>
          </a:prstGeom>
        </p:spPr>
        <p:txBody>
          <a:bodyPr wrap="none">
            <a:spAutoFit/>
          </a:bodyPr>
          <a:lstStyle/>
          <a:p>
            <a:r>
              <a:rPr lang="en-US" b="1" dirty="0">
                <a:solidFill>
                  <a:srgbClr val="FF0000"/>
                </a:solidFill>
                <a:latin typeface="Roboto" panose="02000000000000000000" pitchFamily="2" charset="0"/>
              </a:rPr>
              <a:t>simpleRTK2B is u-</a:t>
            </a:r>
            <a:r>
              <a:rPr lang="en-US" b="1" dirty="0" err="1">
                <a:solidFill>
                  <a:srgbClr val="FF0000"/>
                </a:solidFill>
                <a:latin typeface="Roboto" panose="02000000000000000000" pitchFamily="2" charset="0"/>
              </a:rPr>
              <a:t>blox</a:t>
            </a:r>
            <a:r>
              <a:rPr lang="en-US" b="1" dirty="0">
                <a:solidFill>
                  <a:srgbClr val="FF0000"/>
                </a:solidFill>
                <a:latin typeface="Roboto" panose="02000000000000000000" pitchFamily="2" charset="0"/>
              </a:rPr>
              <a:t> ZED-F9P</a:t>
            </a:r>
            <a:endParaRPr lang="en-US" b="1" dirty="0">
              <a:solidFill>
                <a:srgbClr val="FF0000"/>
              </a:solidFill>
            </a:endParaRPr>
          </a:p>
        </p:txBody>
      </p:sp>
    </p:spTree>
    <p:extLst>
      <p:ext uri="{BB962C8B-B14F-4D97-AF65-F5344CB8AC3E}">
        <p14:creationId xmlns:p14="http://schemas.microsoft.com/office/powerpoint/2010/main" val="134550304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10893" y="3436374"/>
            <a:ext cx="2521974" cy="923330"/>
          </a:xfrm>
          <a:prstGeom prst="rect">
            <a:avLst/>
          </a:prstGeom>
          <a:noFill/>
          <a:ln>
            <a:solidFill>
              <a:schemeClr val="tx1"/>
            </a:solidFill>
          </a:ln>
        </p:spPr>
        <p:txBody>
          <a:bodyPr wrap="square" rtlCol="0">
            <a:spAutoFit/>
          </a:bodyPr>
          <a:lstStyle/>
          <a:p>
            <a:pPr algn="ctr"/>
            <a:endParaRPr lang="en-US" dirty="0" smtClean="0">
              <a:solidFill>
                <a:srgbClr val="0070C0"/>
              </a:solidFill>
            </a:endParaRPr>
          </a:p>
          <a:p>
            <a:pPr algn="ctr"/>
            <a:r>
              <a:rPr lang="en-US" dirty="0" smtClean="0">
                <a:solidFill>
                  <a:srgbClr val="0070C0"/>
                </a:solidFill>
              </a:rPr>
              <a:t>Arduino MEGA</a:t>
            </a:r>
          </a:p>
          <a:p>
            <a:pPr algn="ctr"/>
            <a:endParaRPr lang="en-US" dirty="0">
              <a:solidFill>
                <a:srgbClr val="0070C0"/>
              </a:solidFill>
            </a:endParaRPr>
          </a:p>
        </p:txBody>
      </p:sp>
      <p:sp>
        <p:nvSpPr>
          <p:cNvPr id="5" name="TextBox 4"/>
          <p:cNvSpPr txBox="1"/>
          <p:nvPr/>
        </p:nvSpPr>
        <p:spPr>
          <a:xfrm>
            <a:off x="8910893" y="4827644"/>
            <a:ext cx="2521974" cy="1200329"/>
          </a:xfrm>
          <a:prstGeom prst="rect">
            <a:avLst/>
          </a:prstGeom>
          <a:noFill/>
          <a:ln>
            <a:solidFill>
              <a:schemeClr val="tx1"/>
            </a:solidFill>
          </a:ln>
        </p:spPr>
        <p:txBody>
          <a:bodyPr wrap="square" rtlCol="0">
            <a:spAutoFit/>
          </a:bodyPr>
          <a:lstStyle/>
          <a:p>
            <a:pPr algn="ctr"/>
            <a:endParaRPr lang="en-US" dirty="0" smtClean="0"/>
          </a:p>
          <a:p>
            <a:pPr algn="ctr"/>
            <a:r>
              <a:rPr lang="en-US" dirty="0" smtClean="0"/>
              <a:t>Motor control</a:t>
            </a:r>
          </a:p>
          <a:p>
            <a:pPr algn="ctr"/>
            <a:r>
              <a:rPr lang="en-US" dirty="0" smtClean="0"/>
              <a:t>With encoders</a:t>
            </a:r>
          </a:p>
          <a:p>
            <a:pPr algn="ctr"/>
            <a:endParaRPr lang="en-US" dirty="0"/>
          </a:p>
        </p:txBody>
      </p:sp>
      <p:cxnSp>
        <p:nvCxnSpPr>
          <p:cNvPr id="7" name="Straight Connector 6"/>
          <p:cNvCxnSpPr>
            <a:stCxn id="5" idx="0"/>
            <a:endCxn id="4" idx="2"/>
          </p:cNvCxnSpPr>
          <p:nvPr/>
        </p:nvCxnSpPr>
        <p:spPr>
          <a:xfrm flipV="1">
            <a:off x="10171880" y="4359704"/>
            <a:ext cx="0" cy="467940"/>
          </a:xfrm>
          <a:prstGeom prst="line">
            <a:avLst/>
          </a:prstGeom>
          <a:ln w="57150">
            <a:headEnd type="triangle"/>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9205451" y="832000"/>
            <a:ext cx="2544096" cy="646331"/>
          </a:xfrm>
          <a:prstGeom prst="rect">
            <a:avLst/>
          </a:prstGeom>
          <a:solidFill>
            <a:schemeClr val="accent2">
              <a:lumMod val="20000"/>
              <a:lumOff val="80000"/>
            </a:schemeClr>
          </a:solidFill>
          <a:ln>
            <a:solidFill>
              <a:schemeClr val="tx1"/>
            </a:solidFill>
          </a:ln>
        </p:spPr>
        <p:txBody>
          <a:bodyPr wrap="square" rtlCol="0">
            <a:spAutoFit/>
          </a:bodyPr>
          <a:lstStyle/>
          <a:p>
            <a:pPr fontAlgn="base"/>
            <a:r>
              <a:rPr lang="en-US" b="1" dirty="0"/>
              <a:t>Calibrated Survey GNSS Multiband antenna</a:t>
            </a:r>
          </a:p>
        </p:txBody>
      </p:sp>
      <p:sp>
        <p:nvSpPr>
          <p:cNvPr id="11" name="TextBox 10"/>
          <p:cNvSpPr txBox="1"/>
          <p:nvPr/>
        </p:nvSpPr>
        <p:spPr>
          <a:xfrm>
            <a:off x="1886972" y="2340896"/>
            <a:ext cx="2723073" cy="1200329"/>
          </a:xfrm>
          <a:prstGeom prst="rect">
            <a:avLst/>
          </a:prstGeom>
          <a:solidFill>
            <a:srgbClr val="FFFFCC"/>
          </a:solidFill>
          <a:ln>
            <a:solidFill>
              <a:schemeClr val="tx1"/>
            </a:solidFill>
          </a:ln>
        </p:spPr>
        <p:txBody>
          <a:bodyPr wrap="square" rtlCol="0">
            <a:spAutoFit/>
          </a:bodyPr>
          <a:lstStyle/>
          <a:p>
            <a:pPr algn="ctr"/>
            <a:endParaRPr lang="en-US" dirty="0" smtClean="0"/>
          </a:p>
          <a:p>
            <a:pPr algn="ctr"/>
            <a:r>
              <a:rPr lang="en-US" b="1" dirty="0" smtClean="0">
                <a:solidFill>
                  <a:srgbClr val="0070C0"/>
                </a:solidFill>
              </a:rPr>
              <a:t>simpleRTK2Blite </a:t>
            </a:r>
          </a:p>
          <a:p>
            <a:pPr algn="ctr"/>
            <a:r>
              <a:rPr lang="en-US" b="1" dirty="0" smtClean="0"/>
              <a:t>(ZED-F9P</a:t>
            </a:r>
            <a:r>
              <a:rPr lang="en-US" b="1" dirty="0"/>
              <a:t> </a:t>
            </a:r>
            <a:r>
              <a:rPr lang="en-US" b="1" dirty="0" smtClean="0"/>
              <a:t>)</a:t>
            </a:r>
            <a:endParaRPr lang="en-US" b="1" dirty="0">
              <a:solidFill>
                <a:srgbClr val="0070C0"/>
              </a:solidFill>
            </a:endParaRPr>
          </a:p>
          <a:p>
            <a:pPr algn="ctr"/>
            <a:endParaRPr lang="en-US" dirty="0"/>
          </a:p>
        </p:txBody>
      </p:sp>
      <p:sp>
        <p:nvSpPr>
          <p:cNvPr id="12" name="TextBox 11"/>
          <p:cNvSpPr txBox="1"/>
          <p:nvPr/>
        </p:nvSpPr>
        <p:spPr>
          <a:xfrm>
            <a:off x="2032278" y="837887"/>
            <a:ext cx="2463522" cy="646331"/>
          </a:xfrm>
          <a:prstGeom prst="rect">
            <a:avLst/>
          </a:prstGeom>
          <a:solidFill>
            <a:schemeClr val="accent2">
              <a:lumMod val="20000"/>
              <a:lumOff val="80000"/>
            </a:schemeClr>
          </a:solidFill>
          <a:ln>
            <a:solidFill>
              <a:schemeClr val="tx1"/>
            </a:solidFill>
          </a:ln>
        </p:spPr>
        <p:txBody>
          <a:bodyPr wrap="square" rtlCol="0">
            <a:spAutoFit/>
          </a:bodyPr>
          <a:lstStyle/>
          <a:p>
            <a:pPr fontAlgn="base"/>
            <a:r>
              <a:rPr lang="en-US" b="1" dirty="0" smtClean="0"/>
              <a:t>Calibrated </a:t>
            </a:r>
            <a:r>
              <a:rPr lang="en-US" b="1" dirty="0"/>
              <a:t>Survey GNSS Multiband antenna</a:t>
            </a:r>
          </a:p>
        </p:txBody>
      </p:sp>
      <p:cxnSp>
        <p:nvCxnSpPr>
          <p:cNvPr id="13" name="Straight Connector 12"/>
          <p:cNvCxnSpPr>
            <a:stCxn id="12" idx="2"/>
            <a:endCxn id="11" idx="0"/>
          </p:cNvCxnSpPr>
          <p:nvPr/>
        </p:nvCxnSpPr>
        <p:spPr>
          <a:xfrm flipH="1">
            <a:off x="3248509" y="1484218"/>
            <a:ext cx="15530" cy="856678"/>
          </a:xfrm>
          <a:prstGeom prst="line">
            <a:avLst/>
          </a:prstGeom>
          <a:ln w="57150">
            <a:tailEnd type="triangle"/>
          </a:ln>
        </p:spPr>
        <p:style>
          <a:lnRef idx="1">
            <a:schemeClr val="dk1"/>
          </a:lnRef>
          <a:fillRef idx="0">
            <a:schemeClr val="dk1"/>
          </a:fillRef>
          <a:effectRef idx="0">
            <a:schemeClr val="dk1"/>
          </a:effectRef>
          <a:fontRef idx="minor">
            <a:schemeClr val="tx1"/>
          </a:fontRef>
        </p:style>
      </p:cxnSp>
      <p:sp>
        <p:nvSpPr>
          <p:cNvPr id="17" name="TextBox 16"/>
          <p:cNvSpPr txBox="1"/>
          <p:nvPr/>
        </p:nvSpPr>
        <p:spPr>
          <a:xfrm>
            <a:off x="2593986" y="4106225"/>
            <a:ext cx="1292941" cy="646331"/>
          </a:xfrm>
          <a:prstGeom prst="rect">
            <a:avLst/>
          </a:prstGeom>
          <a:solidFill>
            <a:schemeClr val="accent1">
              <a:lumMod val="20000"/>
              <a:lumOff val="80000"/>
            </a:schemeClr>
          </a:solidFill>
          <a:ln>
            <a:solidFill>
              <a:schemeClr val="tx1"/>
            </a:solidFill>
          </a:ln>
        </p:spPr>
        <p:txBody>
          <a:bodyPr wrap="square" rtlCol="0">
            <a:spAutoFit/>
          </a:bodyPr>
          <a:lstStyle/>
          <a:p>
            <a:pPr algn="ctr"/>
            <a:r>
              <a:rPr lang="en-US" dirty="0" smtClean="0"/>
              <a:t>Radio</a:t>
            </a:r>
          </a:p>
          <a:p>
            <a:pPr algn="ctr"/>
            <a:r>
              <a:rPr lang="en-US" dirty="0" smtClean="0">
                <a:solidFill>
                  <a:srgbClr val="0070C0"/>
                </a:solidFill>
              </a:rPr>
              <a:t>XBee </a:t>
            </a:r>
            <a:r>
              <a:rPr lang="en-US" dirty="0">
                <a:solidFill>
                  <a:srgbClr val="0070C0"/>
                </a:solidFill>
              </a:rPr>
              <a:t>LR</a:t>
            </a:r>
          </a:p>
        </p:txBody>
      </p:sp>
      <p:cxnSp>
        <p:nvCxnSpPr>
          <p:cNvPr id="18" name="Straight Connector 17"/>
          <p:cNvCxnSpPr/>
          <p:nvPr/>
        </p:nvCxnSpPr>
        <p:spPr>
          <a:xfrm flipH="1">
            <a:off x="3025859" y="3541225"/>
            <a:ext cx="8052" cy="565000"/>
          </a:xfrm>
          <a:prstGeom prst="line">
            <a:avLst/>
          </a:prstGeom>
          <a:ln w="57150">
            <a:tailEnd type="triangle"/>
          </a:ln>
        </p:spPr>
        <p:style>
          <a:lnRef idx="1">
            <a:schemeClr val="dk1"/>
          </a:lnRef>
          <a:fillRef idx="0">
            <a:schemeClr val="dk1"/>
          </a:fillRef>
          <a:effectRef idx="0">
            <a:schemeClr val="dk1"/>
          </a:effectRef>
          <a:fontRef idx="minor">
            <a:schemeClr val="tx1"/>
          </a:fontRef>
        </p:style>
      </p:cxnSp>
      <p:sp>
        <p:nvSpPr>
          <p:cNvPr id="22" name="TextBox 21"/>
          <p:cNvSpPr txBox="1"/>
          <p:nvPr/>
        </p:nvSpPr>
        <p:spPr>
          <a:xfrm>
            <a:off x="6653151" y="2109587"/>
            <a:ext cx="1384506" cy="646331"/>
          </a:xfrm>
          <a:prstGeom prst="rect">
            <a:avLst/>
          </a:prstGeom>
          <a:solidFill>
            <a:schemeClr val="accent1">
              <a:lumMod val="20000"/>
              <a:lumOff val="80000"/>
            </a:schemeClr>
          </a:solidFill>
          <a:ln>
            <a:solidFill>
              <a:schemeClr val="tx1"/>
            </a:solidFill>
          </a:ln>
        </p:spPr>
        <p:txBody>
          <a:bodyPr wrap="square" rtlCol="0">
            <a:spAutoFit/>
          </a:bodyPr>
          <a:lstStyle/>
          <a:p>
            <a:pPr algn="ctr"/>
            <a:r>
              <a:rPr lang="en-US" dirty="0" smtClean="0"/>
              <a:t>Radio</a:t>
            </a:r>
          </a:p>
          <a:p>
            <a:pPr algn="ctr"/>
            <a:r>
              <a:rPr lang="en-US" dirty="0">
                <a:solidFill>
                  <a:srgbClr val="0070C0"/>
                </a:solidFill>
              </a:rPr>
              <a:t>X</a:t>
            </a:r>
            <a:r>
              <a:rPr lang="en-US" dirty="0" smtClean="0">
                <a:solidFill>
                  <a:srgbClr val="0070C0"/>
                </a:solidFill>
              </a:rPr>
              <a:t>Bee LR</a:t>
            </a:r>
            <a:endParaRPr lang="en-US" dirty="0">
              <a:solidFill>
                <a:srgbClr val="0070C0"/>
              </a:solidFill>
            </a:endParaRPr>
          </a:p>
        </p:txBody>
      </p:sp>
      <p:cxnSp>
        <p:nvCxnSpPr>
          <p:cNvPr id="23" name="Straight Connector 22"/>
          <p:cNvCxnSpPr>
            <a:stCxn id="22" idx="3"/>
            <a:endCxn id="28" idx="1"/>
          </p:cNvCxnSpPr>
          <p:nvPr/>
        </p:nvCxnSpPr>
        <p:spPr>
          <a:xfrm>
            <a:off x="8037657" y="2432753"/>
            <a:ext cx="905189" cy="4745"/>
          </a:xfrm>
          <a:prstGeom prst="line">
            <a:avLst/>
          </a:prstGeom>
          <a:ln w="57150">
            <a:tailEnd type="triangle"/>
          </a:ln>
        </p:spPr>
        <p:style>
          <a:lnRef idx="1">
            <a:schemeClr val="dk1"/>
          </a:lnRef>
          <a:fillRef idx="0">
            <a:schemeClr val="dk1"/>
          </a:fillRef>
          <a:effectRef idx="0">
            <a:schemeClr val="dk1"/>
          </a:effectRef>
          <a:fontRef idx="minor">
            <a:schemeClr val="tx1"/>
          </a:fontRef>
        </p:style>
      </p:cxnSp>
      <p:sp>
        <p:nvSpPr>
          <p:cNvPr id="28" name="TextBox 27"/>
          <p:cNvSpPr txBox="1"/>
          <p:nvPr/>
        </p:nvSpPr>
        <p:spPr>
          <a:xfrm>
            <a:off x="8942846" y="1975833"/>
            <a:ext cx="3045953" cy="923330"/>
          </a:xfrm>
          <a:prstGeom prst="rect">
            <a:avLst/>
          </a:prstGeom>
          <a:solidFill>
            <a:srgbClr val="FFFFCC"/>
          </a:solidFill>
          <a:ln>
            <a:solidFill>
              <a:schemeClr val="tx1"/>
            </a:solidFill>
          </a:ln>
        </p:spPr>
        <p:txBody>
          <a:bodyPr wrap="square" rtlCol="0">
            <a:spAutoFit/>
          </a:bodyPr>
          <a:lstStyle/>
          <a:p>
            <a:pPr fontAlgn="base"/>
            <a:r>
              <a:rPr lang="en-US" b="1" dirty="0" smtClean="0">
                <a:solidFill>
                  <a:srgbClr val="0070C0"/>
                </a:solidFill>
              </a:rPr>
              <a:t>RTK+INS </a:t>
            </a:r>
            <a:r>
              <a:rPr lang="en-US" b="1" dirty="0">
                <a:solidFill>
                  <a:srgbClr val="0070C0"/>
                </a:solidFill>
              </a:rPr>
              <a:t>simpleRTK2B-F9</a:t>
            </a:r>
            <a:r>
              <a:rPr lang="en-US" b="1" dirty="0">
                <a:solidFill>
                  <a:srgbClr val="FF0000"/>
                </a:solidFill>
              </a:rPr>
              <a:t>R</a:t>
            </a:r>
            <a:r>
              <a:rPr lang="en-US" b="1" dirty="0">
                <a:solidFill>
                  <a:srgbClr val="0070C0"/>
                </a:solidFill>
              </a:rPr>
              <a:t> </a:t>
            </a:r>
            <a:r>
              <a:rPr lang="en-US" b="1" dirty="0" smtClean="0">
                <a:solidFill>
                  <a:srgbClr val="0070C0"/>
                </a:solidFill>
              </a:rPr>
              <a:t>V3 </a:t>
            </a:r>
            <a:r>
              <a:rPr lang="en-US" b="1" dirty="0" smtClean="0"/>
              <a:t>shield in </a:t>
            </a:r>
            <a:r>
              <a:rPr lang="en-US" b="1" dirty="0">
                <a:solidFill>
                  <a:srgbClr val="0070C0"/>
                </a:solidFill>
              </a:rPr>
              <a:t>stand alone </a:t>
            </a:r>
            <a:r>
              <a:rPr lang="en-US" b="1" dirty="0" smtClean="0">
                <a:solidFill>
                  <a:srgbClr val="0070C0"/>
                </a:solidFill>
              </a:rPr>
              <a:t>mode</a:t>
            </a:r>
            <a:endParaRPr lang="en-US" b="1" dirty="0" smtClean="0"/>
          </a:p>
          <a:p>
            <a:pPr fontAlgn="base"/>
            <a:endParaRPr lang="en-US" b="1" dirty="0"/>
          </a:p>
        </p:txBody>
      </p:sp>
      <p:cxnSp>
        <p:nvCxnSpPr>
          <p:cNvPr id="29" name="Straight Connector 28"/>
          <p:cNvCxnSpPr>
            <a:stCxn id="10" idx="2"/>
            <a:endCxn id="28" idx="0"/>
          </p:cNvCxnSpPr>
          <p:nvPr/>
        </p:nvCxnSpPr>
        <p:spPr>
          <a:xfrm flipH="1">
            <a:off x="10465823" y="1478331"/>
            <a:ext cx="11676" cy="497502"/>
          </a:xfrm>
          <a:prstGeom prst="line">
            <a:avLst/>
          </a:prstGeom>
          <a:ln w="57150">
            <a:tailEnd type="triangle"/>
          </a:ln>
        </p:spPr>
        <p:style>
          <a:lnRef idx="1">
            <a:schemeClr val="dk1"/>
          </a:lnRef>
          <a:fillRef idx="0">
            <a:schemeClr val="dk1"/>
          </a:fillRef>
          <a:effectRef idx="0">
            <a:schemeClr val="dk1"/>
          </a:effectRef>
          <a:fontRef idx="minor">
            <a:schemeClr val="tx1"/>
          </a:fontRef>
        </p:style>
      </p:cxnSp>
      <p:cxnSp>
        <p:nvCxnSpPr>
          <p:cNvPr id="35" name="Straight Connector 34"/>
          <p:cNvCxnSpPr>
            <a:endCxn id="4" idx="0"/>
          </p:cNvCxnSpPr>
          <p:nvPr/>
        </p:nvCxnSpPr>
        <p:spPr>
          <a:xfrm flipH="1">
            <a:off x="10171880" y="2890457"/>
            <a:ext cx="2" cy="545917"/>
          </a:xfrm>
          <a:prstGeom prst="line">
            <a:avLst/>
          </a:prstGeom>
          <a:ln w="57150">
            <a:tailEnd type="triangle"/>
          </a:ln>
        </p:spPr>
        <p:style>
          <a:lnRef idx="1">
            <a:schemeClr val="dk1"/>
          </a:lnRef>
          <a:fillRef idx="0">
            <a:schemeClr val="dk1"/>
          </a:fillRef>
          <a:effectRef idx="0">
            <a:schemeClr val="dk1"/>
          </a:effectRef>
          <a:fontRef idx="minor">
            <a:schemeClr val="tx1"/>
          </a:fontRef>
        </p:style>
      </p:cxnSp>
      <p:sp>
        <p:nvSpPr>
          <p:cNvPr id="37" name="TextBox 36"/>
          <p:cNvSpPr txBox="1"/>
          <p:nvPr/>
        </p:nvSpPr>
        <p:spPr>
          <a:xfrm>
            <a:off x="2326056" y="83819"/>
            <a:ext cx="1828800" cy="523220"/>
          </a:xfrm>
          <a:prstGeom prst="rect">
            <a:avLst/>
          </a:prstGeom>
          <a:noFill/>
        </p:spPr>
        <p:txBody>
          <a:bodyPr wrap="square" rtlCol="0">
            <a:spAutoFit/>
          </a:bodyPr>
          <a:lstStyle/>
          <a:p>
            <a:pPr algn="ctr"/>
            <a:r>
              <a:rPr lang="en-US" sz="2800" b="1" dirty="0" smtClean="0"/>
              <a:t>BASE</a:t>
            </a:r>
            <a:endParaRPr lang="en-US" sz="2800" b="1" dirty="0"/>
          </a:p>
        </p:txBody>
      </p:sp>
      <p:sp>
        <p:nvSpPr>
          <p:cNvPr id="38" name="TextBox 37"/>
          <p:cNvSpPr txBox="1"/>
          <p:nvPr/>
        </p:nvSpPr>
        <p:spPr>
          <a:xfrm>
            <a:off x="9551422" y="108725"/>
            <a:ext cx="1828800" cy="523220"/>
          </a:xfrm>
          <a:prstGeom prst="rect">
            <a:avLst/>
          </a:prstGeom>
          <a:noFill/>
        </p:spPr>
        <p:txBody>
          <a:bodyPr wrap="square" rtlCol="0">
            <a:spAutoFit/>
          </a:bodyPr>
          <a:lstStyle/>
          <a:p>
            <a:pPr algn="ctr"/>
            <a:r>
              <a:rPr lang="en-US" sz="2800" b="1" dirty="0" smtClean="0"/>
              <a:t>ROVER</a:t>
            </a:r>
            <a:endParaRPr lang="en-US" sz="2800" b="1" dirty="0"/>
          </a:p>
        </p:txBody>
      </p:sp>
      <p:cxnSp>
        <p:nvCxnSpPr>
          <p:cNvPr id="40" name="Straight Connector 39"/>
          <p:cNvCxnSpPr/>
          <p:nvPr/>
        </p:nvCxnSpPr>
        <p:spPr>
          <a:xfrm flipH="1">
            <a:off x="10452099" y="4359704"/>
            <a:ext cx="13723" cy="467940"/>
          </a:xfrm>
          <a:prstGeom prst="line">
            <a:avLst/>
          </a:prstGeom>
          <a:ln w="57150">
            <a:headEnd type="triangle"/>
          </a:ln>
        </p:spPr>
        <p:style>
          <a:lnRef idx="1">
            <a:schemeClr val="dk1"/>
          </a:lnRef>
          <a:fillRef idx="0">
            <a:schemeClr val="dk1"/>
          </a:fillRef>
          <a:effectRef idx="0">
            <a:schemeClr val="dk1"/>
          </a:effectRef>
          <a:fontRef idx="minor">
            <a:schemeClr val="tx1"/>
          </a:fontRef>
        </p:style>
      </p:cxnSp>
      <p:cxnSp>
        <p:nvCxnSpPr>
          <p:cNvPr id="50" name="Straight Connector 49"/>
          <p:cNvCxnSpPr/>
          <p:nvPr/>
        </p:nvCxnSpPr>
        <p:spPr>
          <a:xfrm flipV="1">
            <a:off x="3428179" y="3511341"/>
            <a:ext cx="1" cy="552410"/>
          </a:xfrm>
          <a:prstGeom prst="line">
            <a:avLst/>
          </a:prstGeom>
          <a:ln w="5715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4" name="TextBox 23"/>
          <p:cNvSpPr txBox="1"/>
          <p:nvPr/>
        </p:nvSpPr>
        <p:spPr>
          <a:xfrm>
            <a:off x="4167145" y="3898039"/>
            <a:ext cx="828514" cy="369332"/>
          </a:xfrm>
          <a:prstGeom prst="rect">
            <a:avLst/>
          </a:prstGeom>
          <a:noFill/>
        </p:spPr>
        <p:txBody>
          <a:bodyPr wrap="square" rtlCol="0">
            <a:spAutoFit/>
          </a:bodyPr>
          <a:lstStyle/>
          <a:p>
            <a:pPr algn="ctr"/>
            <a:r>
              <a:rPr lang="en-US" dirty="0" smtClean="0"/>
              <a:t>RTK</a:t>
            </a:r>
            <a:endParaRPr lang="en-US" dirty="0"/>
          </a:p>
        </p:txBody>
      </p:sp>
      <p:cxnSp>
        <p:nvCxnSpPr>
          <p:cNvPr id="36" name="Straight Connector 35"/>
          <p:cNvCxnSpPr/>
          <p:nvPr/>
        </p:nvCxnSpPr>
        <p:spPr>
          <a:xfrm>
            <a:off x="3921668" y="4268543"/>
            <a:ext cx="777402" cy="14169"/>
          </a:xfrm>
          <a:prstGeom prst="line">
            <a:avLst/>
          </a:prstGeom>
          <a:ln w="57150">
            <a:tailEnd type="triangle"/>
          </a:ln>
        </p:spPr>
        <p:style>
          <a:lnRef idx="1">
            <a:schemeClr val="dk1"/>
          </a:lnRef>
          <a:fillRef idx="0">
            <a:schemeClr val="dk1"/>
          </a:fillRef>
          <a:effectRef idx="0">
            <a:schemeClr val="dk1"/>
          </a:effectRef>
          <a:fontRef idx="minor">
            <a:schemeClr val="tx1"/>
          </a:fontRef>
        </p:style>
      </p:cxnSp>
      <p:cxnSp>
        <p:nvCxnSpPr>
          <p:cNvPr id="41" name="Straight Connector 40"/>
          <p:cNvCxnSpPr/>
          <p:nvPr/>
        </p:nvCxnSpPr>
        <p:spPr>
          <a:xfrm flipV="1">
            <a:off x="5824637" y="2309186"/>
            <a:ext cx="789191" cy="172"/>
          </a:xfrm>
          <a:prstGeom prst="line">
            <a:avLst/>
          </a:prstGeom>
          <a:ln w="57150">
            <a:tailEnd type="triangle"/>
          </a:ln>
        </p:spPr>
        <p:style>
          <a:lnRef idx="1">
            <a:schemeClr val="dk1"/>
          </a:lnRef>
          <a:fillRef idx="0">
            <a:schemeClr val="dk1"/>
          </a:fillRef>
          <a:effectRef idx="0">
            <a:schemeClr val="dk1"/>
          </a:effectRef>
          <a:fontRef idx="minor">
            <a:schemeClr val="tx1"/>
          </a:fontRef>
        </p:style>
      </p:cxnSp>
      <p:sp>
        <p:nvSpPr>
          <p:cNvPr id="42" name="TextBox 41"/>
          <p:cNvSpPr txBox="1"/>
          <p:nvPr/>
        </p:nvSpPr>
        <p:spPr>
          <a:xfrm>
            <a:off x="5687226" y="1939854"/>
            <a:ext cx="828514" cy="369332"/>
          </a:xfrm>
          <a:prstGeom prst="rect">
            <a:avLst/>
          </a:prstGeom>
          <a:noFill/>
        </p:spPr>
        <p:txBody>
          <a:bodyPr wrap="square" rtlCol="0">
            <a:spAutoFit/>
          </a:bodyPr>
          <a:lstStyle/>
          <a:p>
            <a:pPr algn="ctr"/>
            <a:r>
              <a:rPr lang="en-US" dirty="0" smtClean="0"/>
              <a:t>RTK</a:t>
            </a:r>
            <a:endParaRPr lang="en-US" dirty="0"/>
          </a:p>
        </p:txBody>
      </p:sp>
      <p:sp>
        <p:nvSpPr>
          <p:cNvPr id="2" name="Rectangle 1"/>
          <p:cNvSpPr/>
          <p:nvPr/>
        </p:nvSpPr>
        <p:spPr>
          <a:xfrm>
            <a:off x="2744681" y="6060448"/>
            <a:ext cx="6096000" cy="646331"/>
          </a:xfrm>
          <a:prstGeom prst="rect">
            <a:avLst/>
          </a:prstGeom>
        </p:spPr>
        <p:txBody>
          <a:bodyPr>
            <a:spAutoFit/>
          </a:bodyPr>
          <a:lstStyle/>
          <a:p>
            <a:r>
              <a:rPr lang="en-US" dirty="0">
                <a:hlinkClick r:id="rId2"/>
              </a:rPr>
              <a:t>https://www.ardusimple.com/product/simplertk2b-heading-basic-starter-kit-ip67/</a:t>
            </a:r>
            <a:endParaRPr lang="en-US" dirty="0"/>
          </a:p>
        </p:txBody>
      </p:sp>
      <p:sp>
        <p:nvSpPr>
          <p:cNvPr id="3" name="Rectangle 2"/>
          <p:cNvSpPr/>
          <p:nvPr/>
        </p:nvSpPr>
        <p:spPr>
          <a:xfrm>
            <a:off x="9037615" y="2577473"/>
            <a:ext cx="3859262" cy="276999"/>
          </a:xfrm>
          <a:prstGeom prst="rect">
            <a:avLst/>
          </a:prstGeom>
        </p:spPr>
        <p:txBody>
          <a:bodyPr wrap="none">
            <a:spAutoFit/>
          </a:bodyPr>
          <a:lstStyle/>
          <a:p>
            <a:r>
              <a:rPr lang="en-US" sz="1200" dirty="0">
                <a:hlinkClick r:id="rId3"/>
              </a:rPr>
              <a:t>https://www.ardusimple.com/product/simplertk2b-f9r-v3/</a:t>
            </a:r>
            <a:endParaRPr lang="en-US" sz="1200" dirty="0"/>
          </a:p>
        </p:txBody>
      </p:sp>
      <p:sp>
        <p:nvSpPr>
          <p:cNvPr id="8" name="Rectangle 7"/>
          <p:cNvSpPr/>
          <p:nvPr/>
        </p:nvSpPr>
        <p:spPr>
          <a:xfrm>
            <a:off x="1948053" y="3198104"/>
            <a:ext cx="3637984" cy="276999"/>
          </a:xfrm>
          <a:prstGeom prst="rect">
            <a:avLst/>
          </a:prstGeom>
        </p:spPr>
        <p:txBody>
          <a:bodyPr wrap="none">
            <a:spAutoFit/>
          </a:bodyPr>
          <a:lstStyle/>
          <a:p>
            <a:r>
              <a:rPr lang="en-US" sz="1200" dirty="0">
                <a:hlinkClick r:id="rId4"/>
              </a:rPr>
              <a:t>https://www.ardusimple.com/product/simplertk2blite/</a:t>
            </a:r>
            <a:endParaRPr lang="en-US" sz="1200" dirty="0"/>
          </a:p>
        </p:txBody>
      </p:sp>
      <p:sp>
        <p:nvSpPr>
          <p:cNvPr id="6" name="TextBox 5"/>
          <p:cNvSpPr txBox="1"/>
          <p:nvPr/>
        </p:nvSpPr>
        <p:spPr>
          <a:xfrm>
            <a:off x="7981744" y="2036139"/>
            <a:ext cx="1047136" cy="369332"/>
          </a:xfrm>
          <a:prstGeom prst="rect">
            <a:avLst/>
          </a:prstGeom>
          <a:noFill/>
        </p:spPr>
        <p:txBody>
          <a:bodyPr wrap="square" rtlCol="0">
            <a:spAutoFit/>
          </a:bodyPr>
          <a:lstStyle/>
          <a:p>
            <a:r>
              <a:rPr lang="en-US" dirty="0" smtClean="0"/>
              <a:t>TX</a:t>
            </a:r>
            <a:r>
              <a:rPr lang="en-US" dirty="0" smtClean="0">
                <a:sym typeface="Wingdings" panose="05000000000000000000" pitchFamily="2" charset="2"/>
              </a:rPr>
              <a:t>RX</a:t>
            </a:r>
            <a:r>
              <a:rPr lang="en-US" dirty="0" smtClean="0"/>
              <a:t>2</a:t>
            </a:r>
            <a:endParaRPr lang="en-US" dirty="0"/>
          </a:p>
        </p:txBody>
      </p:sp>
      <p:sp>
        <p:nvSpPr>
          <p:cNvPr id="30" name="TextBox 29"/>
          <p:cNvSpPr txBox="1"/>
          <p:nvPr/>
        </p:nvSpPr>
        <p:spPr>
          <a:xfrm>
            <a:off x="10203833" y="2948178"/>
            <a:ext cx="2259547" cy="369332"/>
          </a:xfrm>
          <a:prstGeom prst="rect">
            <a:avLst/>
          </a:prstGeom>
          <a:noFill/>
        </p:spPr>
        <p:txBody>
          <a:bodyPr wrap="square" rtlCol="0">
            <a:spAutoFit/>
          </a:bodyPr>
          <a:lstStyle/>
          <a:p>
            <a:r>
              <a:rPr lang="en-US" dirty="0" smtClean="0"/>
              <a:t>TX1</a:t>
            </a:r>
            <a:r>
              <a:rPr lang="en-US" dirty="0" smtClean="0">
                <a:sym typeface="Wingdings" panose="05000000000000000000" pitchFamily="2" charset="2"/>
              </a:rPr>
              <a:t>R</a:t>
            </a:r>
            <a:r>
              <a:rPr lang="en-US" dirty="0" smtClean="0"/>
              <a:t>X0-3 (MEGA)</a:t>
            </a:r>
            <a:endParaRPr lang="en-US" dirty="0"/>
          </a:p>
        </p:txBody>
      </p:sp>
      <p:cxnSp>
        <p:nvCxnSpPr>
          <p:cNvPr id="34" name="Straight Connector 33"/>
          <p:cNvCxnSpPr/>
          <p:nvPr/>
        </p:nvCxnSpPr>
        <p:spPr>
          <a:xfrm flipH="1" flipV="1">
            <a:off x="8037658" y="2650550"/>
            <a:ext cx="826942" cy="16450"/>
          </a:xfrm>
          <a:prstGeom prst="line">
            <a:avLst/>
          </a:prstGeom>
          <a:ln w="5715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3" name="TextBox 42"/>
          <p:cNvSpPr txBox="1"/>
          <p:nvPr/>
        </p:nvSpPr>
        <p:spPr>
          <a:xfrm>
            <a:off x="7996491" y="2798436"/>
            <a:ext cx="1047136" cy="369332"/>
          </a:xfrm>
          <a:prstGeom prst="rect">
            <a:avLst/>
          </a:prstGeom>
          <a:noFill/>
        </p:spPr>
        <p:txBody>
          <a:bodyPr wrap="square" rtlCol="0">
            <a:spAutoFit/>
          </a:bodyPr>
          <a:lstStyle/>
          <a:p>
            <a:r>
              <a:rPr lang="en-US" dirty="0" smtClean="0">
                <a:solidFill>
                  <a:srgbClr val="FF0000"/>
                </a:solidFill>
                <a:sym typeface="Wingdings" panose="05000000000000000000" pitchFamily="2" charset="2"/>
              </a:rPr>
              <a:t>RXTX</a:t>
            </a:r>
            <a:r>
              <a:rPr lang="en-US" dirty="0" smtClean="0">
                <a:solidFill>
                  <a:srgbClr val="FF0000"/>
                </a:solidFill>
              </a:rPr>
              <a:t>2</a:t>
            </a:r>
            <a:endParaRPr lang="en-US" dirty="0">
              <a:solidFill>
                <a:srgbClr val="FF0000"/>
              </a:solidFill>
            </a:endParaRPr>
          </a:p>
        </p:txBody>
      </p:sp>
      <p:sp>
        <p:nvSpPr>
          <p:cNvPr id="44" name="TextBox 43"/>
          <p:cNvSpPr txBox="1"/>
          <p:nvPr/>
        </p:nvSpPr>
        <p:spPr>
          <a:xfrm>
            <a:off x="3476287" y="3615320"/>
            <a:ext cx="1047136" cy="369332"/>
          </a:xfrm>
          <a:prstGeom prst="rect">
            <a:avLst/>
          </a:prstGeom>
          <a:noFill/>
        </p:spPr>
        <p:txBody>
          <a:bodyPr wrap="square" rtlCol="0">
            <a:spAutoFit/>
          </a:bodyPr>
          <a:lstStyle/>
          <a:p>
            <a:r>
              <a:rPr lang="en-US" dirty="0" smtClean="0">
                <a:solidFill>
                  <a:srgbClr val="FF0000"/>
                </a:solidFill>
                <a:sym typeface="Wingdings" panose="05000000000000000000" pitchFamily="2" charset="2"/>
              </a:rPr>
              <a:t>TXRX2</a:t>
            </a:r>
            <a:endParaRPr lang="en-US" dirty="0">
              <a:solidFill>
                <a:srgbClr val="FF0000"/>
              </a:solidFill>
            </a:endParaRPr>
          </a:p>
        </p:txBody>
      </p:sp>
      <p:cxnSp>
        <p:nvCxnSpPr>
          <p:cNvPr id="45" name="Straight Connector 44"/>
          <p:cNvCxnSpPr/>
          <p:nvPr/>
        </p:nvCxnSpPr>
        <p:spPr>
          <a:xfrm flipH="1" flipV="1">
            <a:off x="5766502" y="2564269"/>
            <a:ext cx="826942" cy="16450"/>
          </a:xfrm>
          <a:prstGeom prst="line">
            <a:avLst/>
          </a:prstGeom>
          <a:ln w="5715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6" name="TextBox 45"/>
          <p:cNvSpPr txBox="1"/>
          <p:nvPr/>
        </p:nvSpPr>
        <p:spPr>
          <a:xfrm>
            <a:off x="5659881" y="2586590"/>
            <a:ext cx="1212411" cy="369332"/>
          </a:xfrm>
          <a:prstGeom prst="rect">
            <a:avLst/>
          </a:prstGeom>
          <a:noFill/>
        </p:spPr>
        <p:txBody>
          <a:bodyPr wrap="square" rtlCol="0">
            <a:spAutoFit/>
          </a:bodyPr>
          <a:lstStyle/>
          <a:p>
            <a:r>
              <a:rPr lang="en-US" dirty="0" smtClean="0">
                <a:solidFill>
                  <a:srgbClr val="FF0000"/>
                </a:solidFill>
                <a:sym typeface="Wingdings" panose="05000000000000000000" pitchFamily="2" charset="2"/>
              </a:rPr>
              <a:t>Rover pos.</a:t>
            </a:r>
            <a:endParaRPr lang="en-US" dirty="0">
              <a:solidFill>
                <a:srgbClr val="FF0000"/>
              </a:solidFill>
            </a:endParaRPr>
          </a:p>
        </p:txBody>
      </p:sp>
      <p:cxnSp>
        <p:nvCxnSpPr>
          <p:cNvPr id="47" name="Straight Connector 46"/>
          <p:cNvCxnSpPr/>
          <p:nvPr/>
        </p:nvCxnSpPr>
        <p:spPr>
          <a:xfrm flipH="1" flipV="1">
            <a:off x="3877726" y="4509409"/>
            <a:ext cx="826942" cy="16450"/>
          </a:xfrm>
          <a:prstGeom prst="line">
            <a:avLst/>
          </a:prstGeom>
          <a:ln w="5715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8" name="TextBox 47"/>
          <p:cNvSpPr txBox="1"/>
          <p:nvPr/>
        </p:nvSpPr>
        <p:spPr>
          <a:xfrm>
            <a:off x="3886927" y="4594193"/>
            <a:ext cx="1212411" cy="369332"/>
          </a:xfrm>
          <a:prstGeom prst="rect">
            <a:avLst/>
          </a:prstGeom>
          <a:noFill/>
        </p:spPr>
        <p:txBody>
          <a:bodyPr wrap="square" rtlCol="0">
            <a:spAutoFit/>
          </a:bodyPr>
          <a:lstStyle/>
          <a:p>
            <a:r>
              <a:rPr lang="en-US" dirty="0" smtClean="0">
                <a:solidFill>
                  <a:srgbClr val="FF0000"/>
                </a:solidFill>
                <a:sym typeface="Wingdings" panose="05000000000000000000" pitchFamily="2" charset="2"/>
              </a:rPr>
              <a:t>Rover pos.</a:t>
            </a:r>
            <a:endParaRPr lang="en-US" dirty="0">
              <a:solidFill>
                <a:srgbClr val="FF0000"/>
              </a:solidFill>
            </a:endParaRPr>
          </a:p>
        </p:txBody>
      </p:sp>
      <p:sp>
        <p:nvSpPr>
          <p:cNvPr id="49" name="TextBox 48"/>
          <p:cNvSpPr txBox="1"/>
          <p:nvPr/>
        </p:nvSpPr>
        <p:spPr>
          <a:xfrm>
            <a:off x="1962721" y="3617822"/>
            <a:ext cx="1047136" cy="369332"/>
          </a:xfrm>
          <a:prstGeom prst="rect">
            <a:avLst/>
          </a:prstGeom>
          <a:noFill/>
        </p:spPr>
        <p:txBody>
          <a:bodyPr wrap="square" rtlCol="0">
            <a:spAutoFit/>
          </a:bodyPr>
          <a:lstStyle/>
          <a:p>
            <a:r>
              <a:rPr lang="en-US" dirty="0" smtClean="0"/>
              <a:t>TX2</a:t>
            </a:r>
            <a:r>
              <a:rPr lang="en-US" dirty="0" smtClean="0">
                <a:sym typeface="Wingdings" panose="05000000000000000000" pitchFamily="2" charset="2"/>
              </a:rPr>
              <a:t>RX</a:t>
            </a:r>
            <a:endParaRPr lang="en-US" dirty="0"/>
          </a:p>
        </p:txBody>
      </p:sp>
      <p:sp>
        <p:nvSpPr>
          <p:cNvPr id="51" name="TextBox 50"/>
          <p:cNvSpPr txBox="1"/>
          <p:nvPr/>
        </p:nvSpPr>
        <p:spPr>
          <a:xfrm>
            <a:off x="51440" y="2479395"/>
            <a:ext cx="969102" cy="923330"/>
          </a:xfrm>
          <a:prstGeom prst="rect">
            <a:avLst/>
          </a:prstGeom>
          <a:noFill/>
          <a:ln>
            <a:solidFill>
              <a:schemeClr val="tx1"/>
            </a:solidFill>
          </a:ln>
        </p:spPr>
        <p:txBody>
          <a:bodyPr wrap="square" rtlCol="0">
            <a:spAutoFit/>
          </a:bodyPr>
          <a:lstStyle/>
          <a:p>
            <a:pPr algn="ctr"/>
            <a:endParaRPr lang="en-US" dirty="0" smtClean="0"/>
          </a:p>
          <a:p>
            <a:pPr algn="ctr"/>
            <a:r>
              <a:rPr lang="en-US" dirty="0" smtClean="0"/>
              <a:t>Laptop</a:t>
            </a:r>
            <a:endParaRPr lang="en-US" dirty="0">
              <a:solidFill>
                <a:srgbClr val="0070C0"/>
              </a:solidFill>
            </a:endParaRPr>
          </a:p>
          <a:p>
            <a:pPr algn="ctr"/>
            <a:endParaRPr lang="en-US" dirty="0"/>
          </a:p>
        </p:txBody>
      </p:sp>
      <p:cxnSp>
        <p:nvCxnSpPr>
          <p:cNvPr id="52" name="Straight Connector 51"/>
          <p:cNvCxnSpPr>
            <a:stCxn id="11" idx="1"/>
            <a:endCxn id="51" idx="3"/>
          </p:cNvCxnSpPr>
          <p:nvPr/>
        </p:nvCxnSpPr>
        <p:spPr>
          <a:xfrm flipH="1" flipV="1">
            <a:off x="1020542" y="2941060"/>
            <a:ext cx="866430" cy="1"/>
          </a:xfrm>
          <a:prstGeom prst="line">
            <a:avLst/>
          </a:prstGeom>
          <a:ln w="5715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3" name="TextBox 52"/>
          <p:cNvSpPr txBox="1"/>
          <p:nvPr/>
        </p:nvSpPr>
        <p:spPr>
          <a:xfrm>
            <a:off x="985142" y="2524225"/>
            <a:ext cx="1047136" cy="369332"/>
          </a:xfrm>
          <a:prstGeom prst="rect">
            <a:avLst/>
          </a:prstGeom>
          <a:noFill/>
        </p:spPr>
        <p:txBody>
          <a:bodyPr wrap="square" rtlCol="0">
            <a:spAutoFit/>
          </a:bodyPr>
          <a:lstStyle/>
          <a:p>
            <a:r>
              <a:rPr lang="en-US" dirty="0" smtClean="0">
                <a:solidFill>
                  <a:srgbClr val="FF0000"/>
                </a:solidFill>
                <a:sym typeface="Wingdings" panose="05000000000000000000" pitchFamily="2" charset="2"/>
              </a:rPr>
              <a:t>RX</a:t>
            </a:r>
            <a:r>
              <a:rPr lang="en-US" dirty="0" smtClean="0">
                <a:solidFill>
                  <a:srgbClr val="FF0000"/>
                </a:solidFill>
              </a:rPr>
              <a:t>TX1</a:t>
            </a:r>
            <a:endParaRPr lang="en-US" dirty="0">
              <a:solidFill>
                <a:srgbClr val="FF0000"/>
              </a:solidFill>
            </a:endParaRPr>
          </a:p>
        </p:txBody>
      </p:sp>
      <p:sp>
        <p:nvSpPr>
          <p:cNvPr id="54" name="TextBox 53"/>
          <p:cNvSpPr txBox="1"/>
          <p:nvPr/>
        </p:nvSpPr>
        <p:spPr>
          <a:xfrm>
            <a:off x="4409503" y="3609913"/>
            <a:ext cx="1415134" cy="307777"/>
          </a:xfrm>
          <a:prstGeom prst="rect">
            <a:avLst/>
          </a:prstGeom>
          <a:noFill/>
        </p:spPr>
        <p:txBody>
          <a:bodyPr wrap="square" rtlCol="0">
            <a:spAutoFit/>
          </a:bodyPr>
          <a:lstStyle/>
          <a:p>
            <a:r>
              <a:rPr lang="en-US" sz="1400" dirty="0" smtClean="0">
                <a:solidFill>
                  <a:srgbClr val="FF0000"/>
                </a:solidFill>
                <a:sym typeface="Wingdings" panose="05000000000000000000" pitchFamily="2" charset="2"/>
              </a:rPr>
              <a:t>(rover pos.)</a:t>
            </a:r>
            <a:endParaRPr lang="en-US" sz="1400" dirty="0">
              <a:solidFill>
                <a:srgbClr val="FF0000"/>
              </a:solidFill>
            </a:endParaRPr>
          </a:p>
        </p:txBody>
      </p:sp>
      <p:sp>
        <p:nvSpPr>
          <p:cNvPr id="55" name="TextBox 54"/>
          <p:cNvSpPr txBox="1"/>
          <p:nvPr/>
        </p:nvSpPr>
        <p:spPr>
          <a:xfrm>
            <a:off x="7961990" y="3003013"/>
            <a:ext cx="1415134" cy="307777"/>
          </a:xfrm>
          <a:prstGeom prst="rect">
            <a:avLst/>
          </a:prstGeom>
          <a:noFill/>
        </p:spPr>
        <p:txBody>
          <a:bodyPr wrap="square" rtlCol="0">
            <a:spAutoFit/>
          </a:bodyPr>
          <a:lstStyle/>
          <a:p>
            <a:r>
              <a:rPr lang="en-US" sz="1400" dirty="0" smtClean="0">
                <a:solidFill>
                  <a:srgbClr val="FF0000"/>
                </a:solidFill>
                <a:sym typeface="Wingdings" panose="05000000000000000000" pitchFamily="2" charset="2"/>
              </a:rPr>
              <a:t>(rover pos.)</a:t>
            </a:r>
            <a:endParaRPr lang="en-US" sz="1400" dirty="0">
              <a:solidFill>
                <a:srgbClr val="FF0000"/>
              </a:solidFill>
            </a:endParaRPr>
          </a:p>
        </p:txBody>
      </p:sp>
      <p:sp>
        <p:nvSpPr>
          <p:cNvPr id="56" name="TextBox 55"/>
          <p:cNvSpPr txBox="1"/>
          <p:nvPr/>
        </p:nvSpPr>
        <p:spPr>
          <a:xfrm>
            <a:off x="978951" y="3014761"/>
            <a:ext cx="1415134" cy="307777"/>
          </a:xfrm>
          <a:prstGeom prst="rect">
            <a:avLst/>
          </a:prstGeom>
          <a:noFill/>
        </p:spPr>
        <p:txBody>
          <a:bodyPr wrap="square" rtlCol="0">
            <a:spAutoFit/>
          </a:bodyPr>
          <a:lstStyle/>
          <a:p>
            <a:r>
              <a:rPr lang="en-US" sz="1400" dirty="0" smtClean="0">
                <a:solidFill>
                  <a:srgbClr val="FF0000"/>
                </a:solidFill>
                <a:sym typeface="Wingdings" panose="05000000000000000000" pitchFamily="2" charset="2"/>
              </a:rPr>
              <a:t>(rover pos.)</a:t>
            </a:r>
            <a:endParaRPr lang="en-US" sz="1400" dirty="0">
              <a:solidFill>
                <a:srgbClr val="FF0000"/>
              </a:solidFill>
            </a:endParaRPr>
          </a:p>
        </p:txBody>
      </p:sp>
      <p:sp>
        <p:nvSpPr>
          <p:cNvPr id="57" name="TextBox 56"/>
          <p:cNvSpPr txBox="1"/>
          <p:nvPr/>
        </p:nvSpPr>
        <p:spPr>
          <a:xfrm>
            <a:off x="1379788" y="3826555"/>
            <a:ext cx="1659481" cy="307777"/>
          </a:xfrm>
          <a:prstGeom prst="rect">
            <a:avLst/>
          </a:prstGeom>
          <a:noFill/>
        </p:spPr>
        <p:txBody>
          <a:bodyPr wrap="square" rtlCol="0">
            <a:spAutoFit/>
          </a:bodyPr>
          <a:lstStyle/>
          <a:p>
            <a:pPr algn="ctr"/>
            <a:r>
              <a:rPr lang="en-US" sz="1400" dirty="0" smtClean="0"/>
              <a:t>(RTCM corr. data)</a:t>
            </a:r>
            <a:endParaRPr lang="en-US" dirty="0"/>
          </a:p>
        </p:txBody>
      </p:sp>
      <p:sp>
        <p:nvSpPr>
          <p:cNvPr id="58" name="TextBox 57"/>
          <p:cNvSpPr txBox="1"/>
          <p:nvPr/>
        </p:nvSpPr>
        <p:spPr>
          <a:xfrm>
            <a:off x="4632452" y="3928158"/>
            <a:ext cx="1659481" cy="307777"/>
          </a:xfrm>
          <a:prstGeom prst="rect">
            <a:avLst/>
          </a:prstGeom>
          <a:noFill/>
        </p:spPr>
        <p:txBody>
          <a:bodyPr wrap="square" rtlCol="0">
            <a:spAutoFit/>
          </a:bodyPr>
          <a:lstStyle/>
          <a:p>
            <a:pPr algn="ctr"/>
            <a:r>
              <a:rPr lang="en-US" sz="1400" dirty="0" smtClean="0"/>
              <a:t>(RTCM corr. data)</a:t>
            </a:r>
            <a:endParaRPr lang="en-US" dirty="0"/>
          </a:p>
        </p:txBody>
      </p:sp>
      <p:sp>
        <p:nvSpPr>
          <p:cNvPr id="59" name="TextBox 58"/>
          <p:cNvSpPr txBox="1"/>
          <p:nvPr/>
        </p:nvSpPr>
        <p:spPr>
          <a:xfrm>
            <a:off x="5313761" y="1780823"/>
            <a:ext cx="1659481" cy="307777"/>
          </a:xfrm>
          <a:prstGeom prst="rect">
            <a:avLst/>
          </a:prstGeom>
          <a:noFill/>
        </p:spPr>
        <p:txBody>
          <a:bodyPr wrap="square" rtlCol="0">
            <a:spAutoFit/>
          </a:bodyPr>
          <a:lstStyle/>
          <a:p>
            <a:pPr algn="ctr"/>
            <a:r>
              <a:rPr lang="en-US" sz="1400" dirty="0" smtClean="0"/>
              <a:t>(RTCM corr. data)</a:t>
            </a:r>
            <a:endParaRPr lang="en-US" dirty="0"/>
          </a:p>
        </p:txBody>
      </p:sp>
      <p:sp>
        <p:nvSpPr>
          <p:cNvPr id="60" name="TextBox 59"/>
          <p:cNvSpPr txBox="1"/>
          <p:nvPr/>
        </p:nvSpPr>
        <p:spPr>
          <a:xfrm>
            <a:off x="7597999" y="1692377"/>
            <a:ext cx="1659481" cy="307777"/>
          </a:xfrm>
          <a:prstGeom prst="rect">
            <a:avLst/>
          </a:prstGeom>
          <a:noFill/>
        </p:spPr>
        <p:txBody>
          <a:bodyPr wrap="square" rtlCol="0">
            <a:spAutoFit/>
          </a:bodyPr>
          <a:lstStyle/>
          <a:p>
            <a:pPr algn="ctr"/>
            <a:r>
              <a:rPr lang="en-US" sz="1400" dirty="0" smtClean="0"/>
              <a:t>(RTCM corr. data)</a:t>
            </a:r>
            <a:endParaRPr lang="en-US" dirty="0"/>
          </a:p>
        </p:txBody>
      </p:sp>
    </p:spTree>
    <p:extLst>
      <p:ext uri="{BB962C8B-B14F-4D97-AF65-F5344CB8AC3E}">
        <p14:creationId xmlns:p14="http://schemas.microsoft.com/office/powerpoint/2010/main" val="379195695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58800" y="408444"/>
            <a:ext cx="8851900" cy="2862322"/>
          </a:xfrm>
          <a:prstGeom prst="rect">
            <a:avLst/>
          </a:prstGeom>
        </p:spPr>
        <p:txBody>
          <a:bodyPr wrap="square">
            <a:spAutoFit/>
          </a:bodyPr>
          <a:lstStyle/>
          <a:p>
            <a:r>
              <a:rPr lang="en-US" dirty="0"/>
              <a:t>simpleRTK2Blite						199,00€</a:t>
            </a:r>
          </a:p>
          <a:p>
            <a:r>
              <a:rPr lang="en-US" dirty="0"/>
              <a:t>RTK+INS simpleRTK2B-F9R V3				486,00€</a:t>
            </a:r>
          </a:p>
          <a:p>
            <a:r>
              <a:rPr lang="en-US" dirty="0"/>
              <a:t>headers							5,00€</a:t>
            </a:r>
          </a:p>
          <a:p>
            <a:r>
              <a:rPr lang="en-US" dirty="0" err="1"/>
              <a:t>Pixhawk</a:t>
            </a:r>
            <a:r>
              <a:rPr lang="en-US" dirty="0"/>
              <a:t> cable </a:t>
            </a:r>
            <a:r>
              <a:rPr lang="en-US" dirty="0" smtClean="0"/>
              <a:t>set						</a:t>
            </a:r>
            <a:r>
              <a:rPr lang="en-US" dirty="0"/>
              <a:t>15,00€</a:t>
            </a:r>
          </a:p>
          <a:p>
            <a:r>
              <a:rPr lang="en-US" dirty="0"/>
              <a:t>XBee (LR) + Antenna					116,00€</a:t>
            </a:r>
          </a:p>
          <a:p>
            <a:r>
              <a:rPr lang="en-US" dirty="0"/>
              <a:t>XBee (LR) + Antenna					116,00€</a:t>
            </a:r>
          </a:p>
          <a:p>
            <a:r>
              <a:rPr lang="en-US" dirty="0"/>
              <a:t>Calibrated Survey GNSS Multiband antenna (IP67)		149,00€</a:t>
            </a:r>
          </a:p>
          <a:p>
            <a:r>
              <a:rPr lang="en-US" dirty="0"/>
              <a:t>Calibrated Survey GNSS Multiband antenna (IP67)		149,00€</a:t>
            </a:r>
          </a:p>
          <a:p>
            <a:r>
              <a:rPr lang="en-US" dirty="0"/>
              <a:t>Stand for survey GNSS Multiband antenna			18,00€</a:t>
            </a:r>
          </a:p>
          <a:p>
            <a:r>
              <a:rPr lang="en-US" dirty="0"/>
              <a:t>Stand for survey GNSS Multiband antenna			18,00€</a:t>
            </a:r>
          </a:p>
        </p:txBody>
      </p:sp>
    </p:spTree>
    <p:extLst>
      <p:ext uri="{BB962C8B-B14F-4D97-AF65-F5344CB8AC3E}">
        <p14:creationId xmlns:p14="http://schemas.microsoft.com/office/powerpoint/2010/main" val="11690021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5050" y="292374"/>
            <a:ext cx="11295797" cy="646331"/>
          </a:xfrm>
          <a:prstGeom prst="rect">
            <a:avLst/>
          </a:prstGeom>
        </p:spPr>
        <p:txBody>
          <a:bodyPr wrap="square">
            <a:spAutoFit/>
          </a:bodyPr>
          <a:lstStyle/>
          <a:p>
            <a:r>
              <a:rPr lang="en-US" dirty="0">
                <a:hlinkClick r:id="rId2"/>
              </a:rPr>
              <a:t>https://www.ehitex.de/en/starter-kits/for-aurix/2693/hitex-shieldbuddytc375-aurix-powered-arduino-uno-r3-hardware-compatible-platform</a:t>
            </a:r>
            <a:endParaRPr lang="en-US" dirty="0"/>
          </a:p>
        </p:txBody>
      </p:sp>
      <p:pic>
        <p:nvPicPr>
          <p:cNvPr id="5" name="Picture 4"/>
          <p:cNvPicPr>
            <a:picLocks noChangeAspect="1"/>
          </p:cNvPicPr>
          <p:nvPr/>
        </p:nvPicPr>
        <p:blipFill>
          <a:blip r:embed="rId3"/>
          <a:stretch>
            <a:fillRect/>
          </a:stretch>
        </p:blipFill>
        <p:spPr>
          <a:xfrm>
            <a:off x="861515" y="1499832"/>
            <a:ext cx="9677400" cy="4076700"/>
          </a:xfrm>
          <a:prstGeom prst="rect">
            <a:avLst/>
          </a:prstGeom>
        </p:spPr>
      </p:pic>
    </p:spTree>
    <p:extLst>
      <p:ext uri="{BB962C8B-B14F-4D97-AF65-F5344CB8AC3E}">
        <p14:creationId xmlns:p14="http://schemas.microsoft.com/office/powerpoint/2010/main" val="302705225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ardusimple.com/wp-content/uploads/2020/05/simpleRTK2B_v3_Arduin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128" y="-390832"/>
            <a:ext cx="10138799" cy="7608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478722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2287" y="0"/>
            <a:ext cx="4409768" cy="923330"/>
          </a:xfrm>
          <a:prstGeom prst="rect">
            <a:avLst/>
          </a:prstGeom>
          <a:noFill/>
        </p:spPr>
        <p:txBody>
          <a:bodyPr wrap="square" rtlCol="0">
            <a:spAutoFit/>
          </a:bodyPr>
          <a:lstStyle/>
          <a:p>
            <a:r>
              <a:rPr lang="en-US" dirty="0" smtClean="0"/>
              <a:t>U-</a:t>
            </a:r>
            <a:r>
              <a:rPr lang="en-US" dirty="0" err="1" smtClean="0"/>
              <a:t>blox</a:t>
            </a:r>
            <a:r>
              <a:rPr lang="en-US" dirty="0" smtClean="0"/>
              <a:t> 6</a:t>
            </a:r>
          </a:p>
          <a:p>
            <a:r>
              <a:rPr lang="en-US" dirty="0" smtClean="0"/>
              <a:t>Receiver description</a:t>
            </a:r>
          </a:p>
          <a:p>
            <a:r>
              <a:rPr lang="en-US" dirty="0" smtClean="0"/>
              <a:t>Including protocol description</a:t>
            </a:r>
            <a:endParaRPr lang="en-US" dirty="0"/>
          </a:p>
        </p:txBody>
      </p:sp>
      <p:sp>
        <p:nvSpPr>
          <p:cNvPr id="5" name="Rectangle 4"/>
          <p:cNvSpPr/>
          <p:nvPr/>
        </p:nvSpPr>
        <p:spPr>
          <a:xfrm>
            <a:off x="232287" y="1025436"/>
            <a:ext cx="5207000" cy="3693319"/>
          </a:xfrm>
          <a:prstGeom prst="rect">
            <a:avLst/>
          </a:prstGeom>
        </p:spPr>
        <p:txBody>
          <a:bodyPr wrap="square">
            <a:spAutoFit/>
          </a:bodyPr>
          <a:lstStyle/>
          <a:p>
            <a:r>
              <a:rPr lang="en-US" dirty="0" err="1"/>
              <a:t>const</a:t>
            </a:r>
            <a:r>
              <a:rPr lang="en-US" dirty="0"/>
              <a:t> unsigned char UBX_HEADER[] = { 0xB5, 0x62 </a:t>
            </a:r>
            <a:r>
              <a:rPr lang="en-US" dirty="0" smtClean="0"/>
              <a:t>};</a:t>
            </a:r>
          </a:p>
          <a:p>
            <a:r>
              <a:rPr lang="en-US" dirty="0" err="1" smtClean="0"/>
              <a:t>struct</a:t>
            </a:r>
            <a:r>
              <a:rPr lang="en-US" dirty="0" smtClean="0"/>
              <a:t> </a:t>
            </a:r>
            <a:r>
              <a:rPr lang="en-US" dirty="0"/>
              <a:t>NAV_POSLLH </a:t>
            </a:r>
            <a:r>
              <a:rPr lang="en-US" dirty="0" smtClean="0"/>
              <a:t>{</a:t>
            </a:r>
          </a:p>
          <a:p>
            <a:r>
              <a:rPr lang="en-US" dirty="0" smtClean="0"/>
              <a:t>  </a:t>
            </a:r>
            <a:r>
              <a:rPr lang="en-US" dirty="0"/>
              <a:t>unsigned char </a:t>
            </a:r>
            <a:r>
              <a:rPr lang="en-US" dirty="0" err="1"/>
              <a:t>cls</a:t>
            </a:r>
            <a:r>
              <a:rPr lang="en-US" dirty="0" smtClean="0"/>
              <a:t>;</a:t>
            </a:r>
          </a:p>
          <a:p>
            <a:r>
              <a:rPr lang="en-US" dirty="0" smtClean="0"/>
              <a:t>  </a:t>
            </a:r>
            <a:r>
              <a:rPr lang="en-US" dirty="0"/>
              <a:t>unsigned char id</a:t>
            </a:r>
            <a:r>
              <a:rPr lang="en-US" dirty="0" smtClean="0"/>
              <a:t>;</a:t>
            </a:r>
          </a:p>
          <a:p>
            <a:r>
              <a:rPr lang="en-US" dirty="0" smtClean="0"/>
              <a:t>  </a:t>
            </a:r>
            <a:r>
              <a:rPr lang="en-US" dirty="0"/>
              <a:t>unsigned short </a:t>
            </a:r>
            <a:r>
              <a:rPr lang="en-US" dirty="0" err="1"/>
              <a:t>len</a:t>
            </a:r>
            <a:r>
              <a:rPr lang="en-US" dirty="0" smtClean="0"/>
              <a:t>;</a:t>
            </a:r>
          </a:p>
          <a:p>
            <a:r>
              <a:rPr lang="en-US" dirty="0" smtClean="0"/>
              <a:t>  </a:t>
            </a:r>
            <a:r>
              <a:rPr lang="en-US" dirty="0"/>
              <a:t>unsigned long </a:t>
            </a:r>
            <a:r>
              <a:rPr lang="en-US" dirty="0" err="1"/>
              <a:t>iTOW</a:t>
            </a:r>
            <a:r>
              <a:rPr lang="en-US" dirty="0" smtClean="0"/>
              <a:t>;</a:t>
            </a:r>
          </a:p>
          <a:p>
            <a:r>
              <a:rPr lang="en-US" dirty="0" smtClean="0"/>
              <a:t>  </a:t>
            </a:r>
            <a:r>
              <a:rPr lang="en-US" dirty="0"/>
              <a:t>long </a:t>
            </a:r>
            <a:r>
              <a:rPr lang="en-US" dirty="0" err="1"/>
              <a:t>lon</a:t>
            </a:r>
            <a:r>
              <a:rPr lang="en-US" dirty="0" smtClean="0"/>
              <a:t>;</a:t>
            </a:r>
          </a:p>
          <a:p>
            <a:r>
              <a:rPr lang="en-US" dirty="0" smtClean="0"/>
              <a:t>  </a:t>
            </a:r>
            <a:r>
              <a:rPr lang="en-US" dirty="0"/>
              <a:t>long </a:t>
            </a:r>
            <a:r>
              <a:rPr lang="en-US" dirty="0" err="1"/>
              <a:t>lat</a:t>
            </a:r>
            <a:r>
              <a:rPr lang="en-US" dirty="0" smtClean="0"/>
              <a:t>;</a:t>
            </a:r>
          </a:p>
          <a:p>
            <a:r>
              <a:rPr lang="en-US" dirty="0" smtClean="0"/>
              <a:t>  </a:t>
            </a:r>
            <a:r>
              <a:rPr lang="en-US" dirty="0"/>
              <a:t>long height</a:t>
            </a:r>
            <a:r>
              <a:rPr lang="en-US" dirty="0" smtClean="0"/>
              <a:t>;</a:t>
            </a:r>
          </a:p>
          <a:p>
            <a:r>
              <a:rPr lang="en-US" dirty="0" smtClean="0"/>
              <a:t>  </a:t>
            </a:r>
            <a:r>
              <a:rPr lang="en-US" dirty="0"/>
              <a:t>long </a:t>
            </a:r>
            <a:r>
              <a:rPr lang="en-US" dirty="0" err="1"/>
              <a:t>hMSL</a:t>
            </a:r>
            <a:r>
              <a:rPr lang="en-US" dirty="0" smtClean="0"/>
              <a:t>;</a:t>
            </a:r>
          </a:p>
          <a:p>
            <a:r>
              <a:rPr lang="en-US" dirty="0" smtClean="0"/>
              <a:t>  </a:t>
            </a:r>
            <a:r>
              <a:rPr lang="en-US" dirty="0"/>
              <a:t>unsigned long </a:t>
            </a:r>
            <a:r>
              <a:rPr lang="en-US" dirty="0" err="1"/>
              <a:t>hAcc</a:t>
            </a:r>
            <a:r>
              <a:rPr lang="en-US" dirty="0" smtClean="0"/>
              <a:t>;</a:t>
            </a:r>
          </a:p>
          <a:p>
            <a:r>
              <a:rPr lang="en-US" dirty="0" smtClean="0"/>
              <a:t>  </a:t>
            </a:r>
            <a:r>
              <a:rPr lang="en-US" dirty="0"/>
              <a:t>unsigned long </a:t>
            </a:r>
            <a:r>
              <a:rPr lang="en-US" dirty="0" err="1"/>
              <a:t>vAcc</a:t>
            </a:r>
            <a:r>
              <a:rPr lang="en-US" dirty="0" smtClean="0"/>
              <a:t>;</a:t>
            </a:r>
          </a:p>
          <a:p>
            <a:r>
              <a:rPr lang="en-US" dirty="0" smtClean="0"/>
              <a:t>};</a:t>
            </a:r>
            <a:endParaRPr lang="en-US" dirty="0"/>
          </a:p>
        </p:txBody>
      </p:sp>
      <p:pic>
        <p:nvPicPr>
          <p:cNvPr id="6" name="Picture 5"/>
          <p:cNvPicPr>
            <a:picLocks noChangeAspect="1"/>
          </p:cNvPicPr>
          <p:nvPr/>
        </p:nvPicPr>
        <p:blipFill>
          <a:blip r:embed="rId2"/>
          <a:stretch>
            <a:fillRect/>
          </a:stretch>
        </p:blipFill>
        <p:spPr>
          <a:xfrm>
            <a:off x="2643187" y="1667312"/>
            <a:ext cx="9631595" cy="3577788"/>
          </a:xfrm>
          <a:prstGeom prst="rect">
            <a:avLst/>
          </a:prstGeom>
        </p:spPr>
      </p:pic>
    </p:spTree>
    <p:extLst>
      <p:ext uri="{BB962C8B-B14F-4D97-AF65-F5344CB8AC3E}">
        <p14:creationId xmlns:p14="http://schemas.microsoft.com/office/powerpoint/2010/main" val="18946656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17071" y="144064"/>
            <a:ext cx="6775450" cy="7201972"/>
          </a:xfrm>
          <a:prstGeom prst="rect">
            <a:avLst/>
          </a:prstGeom>
        </p:spPr>
        <p:txBody>
          <a:bodyPr wrap="square">
            <a:spAutoFit/>
          </a:bodyPr>
          <a:lstStyle/>
          <a:p>
            <a:r>
              <a:rPr lang="en-US" sz="1400" dirty="0" err="1"/>
              <a:t>const</a:t>
            </a:r>
            <a:r>
              <a:rPr lang="en-US" sz="1400" dirty="0"/>
              <a:t> unsigned char UBX_HEADER[] = { 0xB5, 0x62 </a:t>
            </a:r>
            <a:r>
              <a:rPr lang="en-US" sz="1400" dirty="0" smtClean="0"/>
              <a:t>};</a:t>
            </a:r>
          </a:p>
          <a:p>
            <a:r>
              <a:rPr lang="en-US" sz="1400" dirty="0" err="1" smtClean="0"/>
              <a:t>struct</a:t>
            </a:r>
            <a:r>
              <a:rPr lang="en-US" sz="1400" dirty="0" smtClean="0"/>
              <a:t> </a:t>
            </a:r>
            <a:r>
              <a:rPr lang="en-US" sz="1400" dirty="0"/>
              <a:t>NAV_PVT </a:t>
            </a:r>
            <a:r>
              <a:rPr lang="en-US" sz="1400" dirty="0" smtClean="0"/>
              <a:t>{</a:t>
            </a:r>
          </a:p>
          <a:p>
            <a:r>
              <a:rPr lang="en-US" sz="1400" dirty="0" smtClean="0"/>
              <a:t>  </a:t>
            </a:r>
            <a:r>
              <a:rPr lang="en-US" sz="1400" dirty="0"/>
              <a:t>unsigned char </a:t>
            </a:r>
            <a:r>
              <a:rPr lang="en-US" sz="1400" dirty="0" err="1"/>
              <a:t>cls</a:t>
            </a:r>
            <a:r>
              <a:rPr lang="en-US" sz="1400" dirty="0" smtClean="0"/>
              <a:t>;</a:t>
            </a:r>
          </a:p>
          <a:p>
            <a:r>
              <a:rPr lang="en-US" sz="1400" dirty="0" smtClean="0"/>
              <a:t>  </a:t>
            </a:r>
            <a:r>
              <a:rPr lang="en-US" sz="1400" dirty="0"/>
              <a:t>unsigned char id</a:t>
            </a:r>
            <a:r>
              <a:rPr lang="en-US" sz="1400" dirty="0" smtClean="0"/>
              <a:t>;</a:t>
            </a:r>
          </a:p>
          <a:p>
            <a:r>
              <a:rPr lang="en-US" sz="1400" dirty="0" smtClean="0"/>
              <a:t>  </a:t>
            </a:r>
            <a:r>
              <a:rPr lang="en-US" sz="1400" dirty="0"/>
              <a:t>unsigned short </a:t>
            </a:r>
            <a:r>
              <a:rPr lang="en-US" sz="1400" dirty="0" err="1"/>
              <a:t>len</a:t>
            </a:r>
            <a:r>
              <a:rPr lang="en-US" sz="1400" dirty="0" smtClean="0"/>
              <a:t>;</a:t>
            </a:r>
          </a:p>
          <a:p>
            <a:r>
              <a:rPr lang="en-US" sz="1400" dirty="0" smtClean="0"/>
              <a:t>  </a:t>
            </a:r>
            <a:r>
              <a:rPr lang="en-US" sz="1400" dirty="0"/>
              <a:t>unsigned long </a:t>
            </a:r>
            <a:r>
              <a:rPr lang="en-US" sz="1400" dirty="0" err="1"/>
              <a:t>iTOW</a:t>
            </a:r>
            <a:r>
              <a:rPr lang="en-US" sz="1400" dirty="0"/>
              <a:t>;          // GPS time of week of the navigation epoch (</a:t>
            </a:r>
            <a:r>
              <a:rPr lang="en-US" sz="1400" dirty="0" err="1"/>
              <a:t>ms</a:t>
            </a:r>
            <a:r>
              <a:rPr lang="en-US" sz="1400" dirty="0" smtClean="0"/>
              <a:t>)</a:t>
            </a:r>
          </a:p>
          <a:p>
            <a:r>
              <a:rPr lang="en-US" sz="1400" dirty="0" smtClean="0"/>
              <a:t>  unsigned </a:t>
            </a:r>
            <a:r>
              <a:rPr lang="en-US" sz="1400" dirty="0"/>
              <a:t>short year;         // Year (UTC</a:t>
            </a:r>
            <a:r>
              <a:rPr lang="en-US" sz="1400" dirty="0" smtClean="0"/>
              <a:t>)</a:t>
            </a:r>
          </a:p>
          <a:p>
            <a:r>
              <a:rPr lang="en-US" sz="1400" dirty="0" smtClean="0"/>
              <a:t>   </a:t>
            </a:r>
            <a:r>
              <a:rPr lang="en-US" sz="1400" dirty="0"/>
              <a:t>unsigned char month;         // Month, range 1..12 (UTC</a:t>
            </a:r>
            <a:r>
              <a:rPr lang="en-US" sz="1400" dirty="0" smtClean="0"/>
              <a:t>)</a:t>
            </a:r>
          </a:p>
          <a:p>
            <a:r>
              <a:rPr lang="en-US" sz="1400" dirty="0" smtClean="0"/>
              <a:t>  </a:t>
            </a:r>
            <a:r>
              <a:rPr lang="en-US" sz="1400" dirty="0"/>
              <a:t>unsigned char day;           // Day of month, range 1..31 (UTC</a:t>
            </a:r>
            <a:r>
              <a:rPr lang="en-US" sz="1400" dirty="0" smtClean="0"/>
              <a:t>)</a:t>
            </a:r>
          </a:p>
          <a:p>
            <a:r>
              <a:rPr lang="en-US" sz="1400" dirty="0" smtClean="0"/>
              <a:t>  </a:t>
            </a:r>
            <a:r>
              <a:rPr lang="en-US" sz="1400" dirty="0"/>
              <a:t>unsigned char hour;          // Hour of day, range 0..23 (UTC</a:t>
            </a:r>
            <a:r>
              <a:rPr lang="en-US" sz="1400" dirty="0" smtClean="0"/>
              <a:t>)</a:t>
            </a:r>
          </a:p>
          <a:p>
            <a:r>
              <a:rPr lang="en-US" sz="1400" dirty="0" smtClean="0"/>
              <a:t>  </a:t>
            </a:r>
            <a:r>
              <a:rPr lang="en-US" sz="1400" dirty="0"/>
              <a:t>unsigned char minute;        // Minute of hour, range 0..59 (UTC</a:t>
            </a:r>
            <a:r>
              <a:rPr lang="en-US" sz="1400" dirty="0" smtClean="0"/>
              <a:t>)</a:t>
            </a:r>
          </a:p>
          <a:p>
            <a:r>
              <a:rPr lang="en-US" sz="1400" dirty="0" smtClean="0"/>
              <a:t>  </a:t>
            </a:r>
            <a:r>
              <a:rPr lang="en-US" sz="1400" dirty="0"/>
              <a:t>unsigned char second;        // Seconds of minute, range 0..60 (UTC</a:t>
            </a:r>
            <a:r>
              <a:rPr lang="en-US" sz="1400" dirty="0" smtClean="0"/>
              <a:t>)</a:t>
            </a:r>
          </a:p>
          <a:p>
            <a:r>
              <a:rPr lang="en-US" sz="1400" dirty="0" smtClean="0"/>
              <a:t>  </a:t>
            </a:r>
            <a:r>
              <a:rPr lang="en-US" sz="1400" dirty="0"/>
              <a:t>char valid;                  // Validity Flags (see graphic below</a:t>
            </a:r>
            <a:r>
              <a:rPr lang="en-US" sz="1400" dirty="0" smtClean="0"/>
              <a:t>)</a:t>
            </a:r>
          </a:p>
          <a:p>
            <a:r>
              <a:rPr lang="en-US" sz="1400" dirty="0" smtClean="0"/>
              <a:t>  </a:t>
            </a:r>
            <a:r>
              <a:rPr lang="en-US" sz="1400" dirty="0"/>
              <a:t>unsigned long </a:t>
            </a:r>
            <a:r>
              <a:rPr lang="en-US" sz="1400" dirty="0" err="1"/>
              <a:t>tAcc</a:t>
            </a:r>
            <a:r>
              <a:rPr lang="en-US" sz="1400" dirty="0"/>
              <a:t>;          // Time accuracy estimate (UTC) (ns</a:t>
            </a:r>
            <a:r>
              <a:rPr lang="en-US" sz="1400" dirty="0" smtClean="0"/>
              <a:t>)</a:t>
            </a:r>
          </a:p>
          <a:p>
            <a:r>
              <a:rPr lang="en-US" sz="1400" dirty="0" smtClean="0"/>
              <a:t>  </a:t>
            </a:r>
            <a:r>
              <a:rPr lang="en-US" sz="1400" dirty="0"/>
              <a:t>long </a:t>
            </a:r>
            <a:r>
              <a:rPr lang="en-US" sz="1400" dirty="0" err="1"/>
              <a:t>nano</a:t>
            </a:r>
            <a:r>
              <a:rPr lang="en-US" sz="1400" dirty="0"/>
              <a:t>;                   // Fraction of second, range -1e9 .. 1e9 (UTC) (ns</a:t>
            </a:r>
            <a:r>
              <a:rPr lang="en-US" sz="1400" dirty="0" smtClean="0"/>
              <a:t>)</a:t>
            </a:r>
          </a:p>
          <a:p>
            <a:r>
              <a:rPr lang="en-US" sz="1400" dirty="0" smtClean="0"/>
              <a:t>  </a:t>
            </a:r>
            <a:r>
              <a:rPr lang="en-US" sz="1400" dirty="0"/>
              <a:t>unsigned char </a:t>
            </a:r>
            <a:r>
              <a:rPr lang="en-US" sz="1400" dirty="0" err="1"/>
              <a:t>fixType</a:t>
            </a:r>
            <a:r>
              <a:rPr lang="en-US" sz="1400" dirty="0"/>
              <a:t>;       // </a:t>
            </a:r>
            <a:r>
              <a:rPr lang="en-US" sz="1400" dirty="0" err="1"/>
              <a:t>GNSSfix</a:t>
            </a:r>
            <a:r>
              <a:rPr lang="en-US" sz="1400" dirty="0"/>
              <a:t> Type, range 0..</a:t>
            </a:r>
            <a:r>
              <a:rPr lang="en-US" sz="1400" dirty="0" smtClean="0"/>
              <a:t>5</a:t>
            </a:r>
          </a:p>
          <a:p>
            <a:r>
              <a:rPr lang="en-US" sz="1400" dirty="0" smtClean="0"/>
              <a:t>  </a:t>
            </a:r>
            <a:r>
              <a:rPr lang="en-US" sz="1400" dirty="0"/>
              <a:t>char flags;                  // Fix Status </a:t>
            </a:r>
            <a:r>
              <a:rPr lang="en-US" sz="1400" dirty="0" smtClean="0"/>
              <a:t>Flags</a:t>
            </a:r>
          </a:p>
          <a:p>
            <a:r>
              <a:rPr lang="en-US" sz="1400" dirty="0" smtClean="0"/>
              <a:t>  </a:t>
            </a:r>
            <a:r>
              <a:rPr lang="en-US" sz="1400" dirty="0"/>
              <a:t>unsigned char reserved1;     // </a:t>
            </a:r>
            <a:r>
              <a:rPr lang="en-US" sz="1400" dirty="0" smtClean="0"/>
              <a:t>reserved</a:t>
            </a:r>
          </a:p>
          <a:p>
            <a:r>
              <a:rPr lang="en-US" sz="1400" dirty="0" smtClean="0"/>
              <a:t>  </a:t>
            </a:r>
            <a:r>
              <a:rPr lang="en-US" sz="1400" dirty="0"/>
              <a:t>unsigned char </a:t>
            </a:r>
            <a:r>
              <a:rPr lang="en-US" sz="1400" dirty="0" err="1"/>
              <a:t>numSV</a:t>
            </a:r>
            <a:r>
              <a:rPr lang="en-US" sz="1400" dirty="0"/>
              <a:t>;         // Number of </a:t>
            </a:r>
            <a:r>
              <a:rPr lang="en-US" sz="1400" dirty="0" smtClean="0"/>
              <a:t>satellites</a:t>
            </a:r>
          </a:p>
          <a:p>
            <a:r>
              <a:rPr lang="en-US" sz="1400" dirty="0" smtClean="0"/>
              <a:t> </a:t>
            </a:r>
            <a:r>
              <a:rPr lang="en-US" sz="1400" dirty="0"/>
              <a:t>used in </a:t>
            </a:r>
            <a:r>
              <a:rPr lang="en-US" sz="1400" dirty="0" err="1"/>
              <a:t>Nav</a:t>
            </a:r>
            <a:r>
              <a:rPr lang="en-US" sz="1400" dirty="0"/>
              <a:t> </a:t>
            </a:r>
            <a:r>
              <a:rPr lang="en-US" sz="1400" dirty="0" smtClean="0"/>
              <a:t>Solution</a:t>
            </a:r>
          </a:p>
          <a:p>
            <a:r>
              <a:rPr lang="en-US" sz="1400" dirty="0" smtClean="0"/>
              <a:t>    </a:t>
            </a:r>
            <a:r>
              <a:rPr lang="en-US" sz="1400" dirty="0"/>
              <a:t>long </a:t>
            </a:r>
            <a:r>
              <a:rPr lang="en-US" sz="1400" dirty="0" err="1"/>
              <a:t>lon</a:t>
            </a:r>
            <a:r>
              <a:rPr lang="en-US" sz="1400" dirty="0"/>
              <a:t>;                    // Longitude (</a:t>
            </a:r>
            <a:r>
              <a:rPr lang="en-US" sz="1400" dirty="0" err="1"/>
              <a:t>deg</a:t>
            </a:r>
            <a:r>
              <a:rPr lang="en-US" sz="1400" dirty="0" smtClean="0"/>
              <a:t>)</a:t>
            </a:r>
          </a:p>
          <a:p>
            <a:r>
              <a:rPr lang="en-US" sz="1400" dirty="0" smtClean="0"/>
              <a:t>  </a:t>
            </a:r>
            <a:r>
              <a:rPr lang="en-US" sz="1400" dirty="0"/>
              <a:t>long </a:t>
            </a:r>
            <a:r>
              <a:rPr lang="en-US" sz="1400" dirty="0" err="1"/>
              <a:t>lat</a:t>
            </a:r>
            <a:r>
              <a:rPr lang="en-US" sz="1400" dirty="0"/>
              <a:t>;                    // Latitude (</a:t>
            </a:r>
            <a:r>
              <a:rPr lang="en-US" sz="1400" dirty="0" err="1"/>
              <a:t>deg</a:t>
            </a:r>
            <a:r>
              <a:rPr lang="en-US" sz="1400" dirty="0" smtClean="0"/>
              <a:t>)</a:t>
            </a:r>
          </a:p>
          <a:p>
            <a:r>
              <a:rPr lang="en-US" sz="1400" dirty="0" smtClean="0"/>
              <a:t>  </a:t>
            </a:r>
            <a:r>
              <a:rPr lang="en-US" sz="1400" dirty="0"/>
              <a:t>long height;                 // Height above Ellipsoid (mm</a:t>
            </a:r>
            <a:r>
              <a:rPr lang="en-US" sz="1400" dirty="0" smtClean="0"/>
              <a:t>)</a:t>
            </a:r>
          </a:p>
          <a:p>
            <a:r>
              <a:rPr lang="en-US" sz="1400" dirty="0" smtClean="0"/>
              <a:t>  </a:t>
            </a:r>
            <a:r>
              <a:rPr lang="en-US" sz="1400" dirty="0"/>
              <a:t>long </a:t>
            </a:r>
            <a:r>
              <a:rPr lang="en-US" sz="1400" dirty="0" err="1"/>
              <a:t>hMSL</a:t>
            </a:r>
            <a:r>
              <a:rPr lang="en-US" sz="1400" dirty="0"/>
              <a:t>;                   // Height above mean sea level (mm</a:t>
            </a:r>
            <a:r>
              <a:rPr lang="en-US" sz="1400" dirty="0" smtClean="0"/>
              <a:t>)</a:t>
            </a:r>
          </a:p>
          <a:p>
            <a:r>
              <a:rPr lang="en-US" sz="1400" dirty="0" smtClean="0"/>
              <a:t>  </a:t>
            </a:r>
            <a:r>
              <a:rPr lang="en-US" sz="1400" dirty="0"/>
              <a:t>unsigned long </a:t>
            </a:r>
            <a:r>
              <a:rPr lang="en-US" sz="1400" dirty="0" err="1"/>
              <a:t>hAcc</a:t>
            </a:r>
            <a:r>
              <a:rPr lang="en-US" sz="1400" dirty="0"/>
              <a:t>;          // Horizontal Accuracy Estimate (mm</a:t>
            </a:r>
            <a:r>
              <a:rPr lang="en-US" sz="1400" dirty="0" smtClean="0"/>
              <a:t>)</a:t>
            </a:r>
          </a:p>
          <a:p>
            <a:r>
              <a:rPr lang="en-US" sz="1400" dirty="0" smtClean="0"/>
              <a:t>  </a:t>
            </a:r>
            <a:r>
              <a:rPr lang="en-US" sz="1400" dirty="0"/>
              <a:t>unsigned long </a:t>
            </a:r>
            <a:r>
              <a:rPr lang="en-US" sz="1400" dirty="0" err="1"/>
              <a:t>vAcc</a:t>
            </a:r>
            <a:r>
              <a:rPr lang="en-US" sz="1400" dirty="0"/>
              <a:t>;          // Vertical Accuracy Estimate (mm</a:t>
            </a:r>
            <a:r>
              <a:rPr lang="en-US" sz="1400" dirty="0" smtClean="0"/>
              <a:t>)</a:t>
            </a:r>
          </a:p>
          <a:p>
            <a:r>
              <a:rPr lang="en-US" sz="1400" dirty="0" smtClean="0"/>
              <a:t>    </a:t>
            </a:r>
            <a:r>
              <a:rPr lang="en-US" sz="1400" dirty="0"/>
              <a:t>long </a:t>
            </a:r>
            <a:r>
              <a:rPr lang="en-US" sz="1400" dirty="0" err="1"/>
              <a:t>velN</a:t>
            </a:r>
            <a:r>
              <a:rPr lang="en-US" sz="1400" dirty="0"/>
              <a:t>;                   // NED north velocity (mm/s</a:t>
            </a:r>
            <a:r>
              <a:rPr lang="en-US" sz="1400" dirty="0" smtClean="0"/>
              <a:t>)</a:t>
            </a:r>
          </a:p>
          <a:p>
            <a:r>
              <a:rPr lang="en-US" sz="1400" dirty="0" smtClean="0"/>
              <a:t>  </a:t>
            </a:r>
            <a:r>
              <a:rPr lang="en-US" sz="1400" dirty="0"/>
              <a:t>long </a:t>
            </a:r>
            <a:r>
              <a:rPr lang="en-US" sz="1400" dirty="0" err="1"/>
              <a:t>velE</a:t>
            </a:r>
            <a:r>
              <a:rPr lang="en-US" sz="1400" dirty="0"/>
              <a:t>;                   // NED east velocity (mm/s</a:t>
            </a:r>
            <a:r>
              <a:rPr lang="en-US" sz="1400" dirty="0" smtClean="0"/>
              <a:t>)</a:t>
            </a:r>
          </a:p>
          <a:p>
            <a:r>
              <a:rPr lang="en-US" sz="1400" dirty="0" smtClean="0"/>
              <a:t>  </a:t>
            </a:r>
            <a:r>
              <a:rPr lang="en-US" sz="1400" dirty="0"/>
              <a:t>long </a:t>
            </a:r>
            <a:r>
              <a:rPr lang="en-US" sz="1400" dirty="0" err="1"/>
              <a:t>velD</a:t>
            </a:r>
            <a:r>
              <a:rPr lang="en-US" sz="1400" dirty="0"/>
              <a:t>;                   // NED down velocity (mm/s</a:t>
            </a:r>
            <a:r>
              <a:rPr lang="en-US" sz="1400" dirty="0" smtClean="0"/>
              <a:t>)</a:t>
            </a:r>
          </a:p>
          <a:p>
            <a:r>
              <a:rPr lang="en-US" sz="1400" dirty="0" smtClean="0"/>
              <a:t>  </a:t>
            </a:r>
            <a:r>
              <a:rPr lang="en-US" sz="1400" dirty="0"/>
              <a:t>long </a:t>
            </a:r>
            <a:r>
              <a:rPr lang="en-US" sz="1400" dirty="0" err="1"/>
              <a:t>gSpeed</a:t>
            </a:r>
            <a:r>
              <a:rPr lang="en-US" sz="1400" dirty="0"/>
              <a:t>;                 // Ground Speed (2-D) (mm/s)  long heading;                // Heading of motion 2-D (</a:t>
            </a:r>
            <a:r>
              <a:rPr lang="en-US" sz="1400" dirty="0" err="1"/>
              <a:t>deg</a:t>
            </a:r>
            <a:r>
              <a:rPr lang="en-US" sz="1400" dirty="0"/>
              <a:t>)  unsigned long </a:t>
            </a:r>
            <a:r>
              <a:rPr lang="en-US" sz="1400" dirty="0" err="1"/>
              <a:t>sAcc</a:t>
            </a:r>
            <a:r>
              <a:rPr lang="en-US" sz="1400" dirty="0"/>
              <a:t>;          // Speed Accuracy Estimate  unsigned long </a:t>
            </a:r>
            <a:r>
              <a:rPr lang="en-US" sz="1400" dirty="0" err="1"/>
              <a:t>headingAcc</a:t>
            </a:r>
            <a:r>
              <a:rPr lang="en-US" sz="1400" dirty="0"/>
              <a:t>;    // Heading Accuracy Estimate  unsigned short </a:t>
            </a:r>
            <a:r>
              <a:rPr lang="en-US" sz="1400" dirty="0" err="1"/>
              <a:t>pDOP</a:t>
            </a:r>
            <a:r>
              <a:rPr lang="en-US" sz="1400" dirty="0"/>
              <a:t>;         // Position dilution of precision  short reserved2;             // Reserved  unsigned long reserved3;     // Reserved};</a:t>
            </a:r>
          </a:p>
        </p:txBody>
      </p:sp>
      <p:sp>
        <p:nvSpPr>
          <p:cNvPr id="6" name="Rectangle 5"/>
          <p:cNvSpPr/>
          <p:nvPr/>
        </p:nvSpPr>
        <p:spPr>
          <a:xfrm>
            <a:off x="6197600" y="2036890"/>
            <a:ext cx="6096000" cy="3416320"/>
          </a:xfrm>
          <a:prstGeom prst="rect">
            <a:avLst/>
          </a:prstGeom>
        </p:spPr>
        <p:txBody>
          <a:bodyPr>
            <a:spAutoFit/>
          </a:bodyPr>
          <a:lstStyle/>
          <a:p>
            <a:r>
              <a:rPr lang="en-US" dirty="0"/>
              <a:t>void loop() {  if ( </a:t>
            </a:r>
            <a:r>
              <a:rPr lang="en-US" dirty="0" err="1"/>
              <a:t>processGPS</a:t>
            </a:r>
            <a:r>
              <a:rPr lang="en-US" dirty="0"/>
              <a:t>() ) {    </a:t>
            </a:r>
            <a:r>
              <a:rPr lang="en-US" dirty="0" err="1"/>
              <a:t>Serial.print</a:t>
            </a:r>
            <a:r>
              <a:rPr lang="en-US" dirty="0"/>
              <a:t>("#SV: ");      </a:t>
            </a:r>
            <a:r>
              <a:rPr lang="en-US" dirty="0" err="1"/>
              <a:t>Serial.print</a:t>
            </a:r>
            <a:r>
              <a:rPr lang="en-US" dirty="0"/>
              <a:t>(</a:t>
            </a:r>
            <a:r>
              <a:rPr lang="en-US" dirty="0" err="1"/>
              <a:t>pvt.numSV</a:t>
            </a:r>
            <a:r>
              <a:rPr lang="en-US" dirty="0"/>
              <a:t>);    </a:t>
            </a:r>
            <a:r>
              <a:rPr lang="en-US" dirty="0" err="1"/>
              <a:t>Serial.print</a:t>
            </a:r>
            <a:r>
              <a:rPr lang="en-US" dirty="0"/>
              <a:t>(" </a:t>
            </a:r>
            <a:r>
              <a:rPr lang="en-US" dirty="0" err="1"/>
              <a:t>fixType</a:t>
            </a:r>
            <a:r>
              <a:rPr lang="en-US" dirty="0"/>
              <a:t>: "); </a:t>
            </a:r>
            <a:r>
              <a:rPr lang="en-US" dirty="0" err="1"/>
              <a:t>Serial.print</a:t>
            </a:r>
            <a:r>
              <a:rPr lang="en-US" dirty="0"/>
              <a:t>(</a:t>
            </a:r>
            <a:r>
              <a:rPr lang="en-US" dirty="0" err="1"/>
              <a:t>pvt.fixType</a:t>
            </a:r>
            <a:r>
              <a:rPr lang="en-US" dirty="0"/>
              <a:t>);    </a:t>
            </a:r>
            <a:r>
              <a:rPr lang="en-US" dirty="0" err="1"/>
              <a:t>Serial.print</a:t>
            </a:r>
            <a:r>
              <a:rPr lang="en-US" dirty="0"/>
              <a:t>(" Date:");     </a:t>
            </a:r>
            <a:r>
              <a:rPr lang="en-US" dirty="0" err="1"/>
              <a:t>Serial.print</a:t>
            </a:r>
            <a:r>
              <a:rPr lang="en-US" dirty="0"/>
              <a:t>(</a:t>
            </a:r>
            <a:r>
              <a:rPr lang="en-US" dirty="0" err="1"/>
              <a:t>pvt.year</a:t>
            </a:r>
            <a:r>
              <a:rPr lang="en-US" dirty="0"/>
              <a:t>); </a:t>
            </a:r>
            <a:r>
              <a:rPr lang="en-US" dirty="0" err="1"/>
              <a:t>Serial.print</a:t>
            </a:r>
            <a:r>
              <a:rPr lang="en-US" dirty="0"/>
              <a:t>("/"); </a:t>
            </a:r>
            <a:r>
              <a:rPr lang="en-US" dirty="0" err="1"/>
              <a:t>Serial.print</a:t>
            </a:r>
            <a:r>
              <a:rPr lang="en-US" dirty="0"/>
              <a:t>(</a:t>
            </a:r>
            <a:r>
              <a:rPr lang="en-US" dirty="0" err="1"/>
              <a:t>pvt.month</a:t>
            </a:r>
            <a:r>
              <a:rPr lang="en-US" dirty="0"/>
              <a:t>); </a:t>
            </a:r>
            <a:r>
              <a:rPr lang="en-US" dirty="0" err="1"/>
              <a:t>Serial.print</a:t>
            </a:r>
            <a:r>
              <a:rPr lang="en-US" dirty="0"/>
              <a:t>("/"); </a:t>
            </a:r>
            <a:r>
              <a:rPr lang="en-US" dirty="0" err="1"/>
              <a:t>Serial.print</a:t>
            </a:r>
            <a:r>
              <a:rPr lang="en-US" dirty="0"/>
              <a:t>(</a:t>
            </a:r>
            <a:r>
              <a:rPr lang="en-US" dirty="0" err="1"/>
              <a:t>pvt.day</a:t>
            </a:r>
            <a:r>
              <a:rPr lang="en-US" dirty="0"/>
              <a:t>); </a:t>
            </a:r>
            <a:r>
              <a:rPr lang="en-US" dirty="0" err="1"/>
              <a:t>Serial.print</a:t>
            </a:r>
            <a:r>
              <a:rPr lang="en-US" dirty="0"/>
              <a:t>(" "); </a:t>
            </a:r>
            <a:r>
              <a:rPr lang="en-US" dirty="0" err="1"/>
              <a:t>Serial.print</a:t>
            </a:r>
            <a:r>
              <a:rPr lang="en-US" dirty="0"/>
              <a:t>(</a:t>
            </a:r>
            <a:r>
              <a:rPr lang="en-US" dirty="0" err="1"/>
              <a:t>pvt.hour</a:t>
            </a:r>
            <a:r>
              <a:rPr lang="en-US" dirty="0"/>
              <a:t>); </a:t>
            </a:r>
            <a:r>
              <a:rPr lang="en-US" dirty="0" err="1"/>
              <a:t>Serial.print</a:t>
            </a:r>
            <a:r>
              <a:rPr lang="en-US" dirty="0"/>
              <a:t>(":"); </a:t>
            </a:r>
            <a:r>
              <a:rPr lang="en-US" dirty="0" err="1"/>
              <a:t>Serial.print</a:t>
            </a:r>
            <a:r>
              <a:rPr lang="en-US" dirty="0"/>
              <a:t>(</a:t>
            </a:r>
            <a:r>
              <a:rPr lang="en-US" dirty="0" err="1"/>
              <a:t>pvt.minute</a:t>
            </a:r>
            <a:r>
              <a:rPr lang="en-US" dirty="0"/>
              <a:t>); </a:t>
            </a:r>
            <a:r>
              <a:rPr lang="en-US" dirty="0" err="1"/>
              <a:t>Serial.print</a:t>
            </a:r>
            <a:r>
              <a:rPr lang="en-US" dirty="0"/>
              <a:t>(":"); </a:t>
            </a:r>
            <a:r>
              <a:rPr lang="en-US" dirty="0" err="1"/>
              <a:t>Serial.print</a:t>
            </a:r>
            <a:r>
              <a:rPr lang="en-US" dirty="0"/>
              <a:t>(</a:t>
            </a:r>
            <a:r>
              <a:rPr lang="en-US" dirty="0" err="1"/>
              <a:t>pvt.second</a:t>
            </a:r>
            <a:r>
              <a:rPr lang="en-US" dirty="0"/>
              <a:t>);    </a:t>
            </a:r>
            <a:r>
              <a:rPr lang="en-US" dirty="0" err="1"/>
              <a:t>Serial.print</a:t>
            </a:r>
            <a:r>
              <a:rPr lang="en-US" dirty="0"/>
              <a:t>(" </a:t>
            </a:r>
            <a:r>
              <a:rPr lang="en-US" dirty="0" err="1"/>
              <a:t>lat</a:t>
            </a:r>
            <a:r>
              <a:rPr lang="en-US" dirty="0"/>
              <a:t>/</a:t>
            </a:r>
            <a:r>
              <a:rPr lang="en-US" dirty="0" err="1"/>
              <a:t>lon</a:t>
            </a:r>
            <a:r>
              <a:rPr lang="en-US" dirty="0"/>
              <a:t>: "); </a:t>
            </a:r>
            <a:r>
              <a:rPr lang="en-US" dirty="0" err="1"/>
              <a:t>Serial.print</a:t>
            </a:r>
            <a:r>
              <a:rPr lang="en-US" dirty="0"/>
              <a:t>(</a:t>
            </a:r>
            <a:r>
              <a:rPr lang="en-US" dirty="0" err="1"/>
              <a:t>pvt.lat</a:t>
            </a:r>
            <a:r>
              <a:rPr lang="en-US" dirty="0"/>
              <a:t>/10000000.0f); </a:t>
            </a:r>
            <a:r>
              <a:rPr lang="en-US" dirty="0" err="1"/>
              <a:t>Serial.print</a:t>
            </a:r>
            <a:r>
              <a:rPr lang="en-US" dirty="0"/>
              <a:t>(","); </a:t>
            </a:r>
            <a:r>
              <a:rPr lang="en-US" dirty="0" err="1"/>
              <a:t>Serial.print</a:t>
            </a:r>
            <a:r>
              <a:rPr lang="en-US" dirty="0"/>
              <a:t>(</a:t>
            </a:r>
            <a:r>
              <a:rPr lang="en-US" dirty="0" err="1"/>
              <a:t>pvt.lon</a:t>
            </a:r>
            <a:r>
              <a:rPr lang="en-US" dirty="0"/>
              <a:t>/10000000.0f);    </a:t>
            </a:r>
            <a:r>
              <a:rPr lang="en-US" dirty="0" err="1"/>
              <a:t>Serial.print</a:t>
            </a:r>
            <a:r>
              <a:rPr lang="en-US" dirty="0"/>
              <a:t>(" </a:t>
            </a:r>
            <a:r>
              <a:rPr lang="en-US" dirty="0" err="1"/>
              <a:t>gSpeed</a:t>
            </a:r>
            <a:r>
              <a:rPr lang="en-US" dirty="0"/>
              <a:t>: ");  </a:t>
            </a:r>
            <a:r>
              <a:rPr lang="en-US" dirty="0" err="1"/>
              <a:t>Serial.print</a:t>
            </a:r>
            <a:r>
              <a:rPr lang="en-US" dirty="0"/>
              <a:t>(</a:t>
            </a:r>
            <a:r>
              <a:rPr lang="en-US" dirty="0" err="1"/>
              <a:t>pvt.gSpeed</a:t>
            </a:r>
            <a:r>
              <a:rPr lang="en-US" dirty="0"/>
              <a:t>/1000.0f);    </a:t>
            </a:r>
            <a:r>
              <a:rPr lang="en-US" dirty="0" err="1"/>
              <a:t>Serial.print</a:t>
            </a:r>
            <a:r>
              <a:rPr lang="en-US" dirty="0"/>
              <a:t>(" heading: "); </a:t>
            </a:r>
            <a:r>
              <a:rPr lang="en-US" dirty="0" err="1"/>
              <a:t>Serial.print</a:t>
            </a:r>
            <a:r>
              <a:rPr lang="en-US" dirty="0"/>
              <a:t>(</a:t>
            </a:r>
            <a:r>
              <a:rPr lang="en-US" dirty="0" err="1"/>
              <a:t>pvt.heading</a:t>
            </a:r>
            <a:r>
              <a:rPr lang="en-US" dirty="0"/>
              <a:t>/100000.0f);    </a:t>
            </a:r>
            <a:r>
              <a:rPr lang="en-US" dirty="0" err="1"/>
              <a:t>Serial.print</a:t>
            </a:r>
            <a:r>
              <a:rPr lang="en-US" dirty="0"/>
              <a:t>(" </a:t>
            </a:r>
            <a:r>
              <a:rPr lang="en-US" dirty="0" err="1"/>
              <a:t>hAcc</a:t>
            </a:r>
            <a:r>
              <a:rPr lang="en-US" dirty="0"/>
              <a:t>: ");    </a:t>
            </a:r>
            <a:r>
              <a:rPr lang="en-US" dirty="0" err="1"/>
              <a:t>Serial.print</a:t>
            </a:r>
            <a:r>
              <a:rPr lang="en-US" dirty="0"/>
              <a:t>(</a:t>
            </a:r>
            <a:r>
              <a:rPr lang="en-US" dirty="0" err="1"/>
              <a:t>pvt.hAcc</a:t>
            </a:r>
            <a:r>
              <a:rPr lang="en-US" dirty="0"/>
              <a:t>/1000.0f);    </a:t>
            </a:r>
            <a:r>
              <a:rPr lang="en-US" dirty="0" err="1"/>
              <a:t>Serial.println</a:t>
            </a:r>
            <a:r>
              <a:rPr lang="en-US" dirty="0"/>
              <a:t>();  }}</a:t>
            </a:r>
          </a:p>
        </p:txBody>
      </p:sp>
    </p:spTree>
    <p:extLst>
      <p:ext uri="{BB962C8B-B14F-4D97-AF65-F5344CB8AC3E}">
        <p14:creationId xmlns:p14="http://schemas.microsoft.com/office/powerpoint/2010/main" val="47076328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5852206" cy="4151857"/>
          </a:xfrm>
          <a:prstGeom prst="rect">
            <a:avLst/>
          </a:prstGeom>
        </p:spPr>
      </p:pic>
      <p:pic>
        <p:nvPicPr>
          <p:cNvPr id="5" name="Picture 4"/>
          <p:cNvPicPr>
            <a:picLocks noChangeAspect="1"/>
          </p:cNvPicPr>
          <p:nvPr/>
        </p:nvPicPr>
        <p:blipFill>
          <a:blip r:embed="rId3"/>
          <a:stretch>
            <a:fillRect/>
          </a:stretch>
        </p:blipFill>
        <p:spPr>
          <a:xfrm>
            <a:off x="5961743" y="101162"/>
            <a:ext cx="5838371" cy="4124038"/>
          </a:xfrm>
          <a:prstGeom prst="rect">
            <a:avLst/>
          </a:prstGeom>
        </p:spPr>
      </p:pic>
      <p:pic>
        <p:nvPicPr>
          <p:cNvPr id="6" name="Picture 5"/>
          <p:cNvPicPr>
            <a:picLocks noChangeAspect="1"/>
          </p:cNvPicPr>
          <p:nvPr/>
        </p:nvPicPr>
        <p:blipFill>
          <a:blip r:embed="rId4"/>
          <a:stretch>
            <a:fillRect/>
          </a:stretch>
        </p:blipFill>
        <p:spPr>
          <a:xfrm>
            <a:off x="6034540" y="4151857"/>
            <a:ext cx="5692775" cy="2406431"/>
          </a:xfrm>
          <a:prstGeom prst="rect">
            <a:avLst/>
          </a:prstGeom>
        </p:spPr>
      </p:pic>
      <p:pic>
        <p:nvPicPr>
          <p:cNvPr id="7" name="Picture 6"/>
          <p:cNvPicPr>
            <a:picLocks noChangeAspect="1"/>
          </p:cNvPicPr>
          <p:nvPr/>
        </p:nvPicPr>
        <p:blipFill>
          <a:blip r:embed="rId5"/>
          <a:stretch>
            <a:fillRect/>
          </a:stretch>
        </p:blipFill>
        <p:spPr>
          <a:xfrm>
            <a:off x="3941988" y="5734050"/>
            <a:ext cx="8001000" cy="1123950"/>
          </a:xfrm>
          <a:prstGeom prst="rect">
            <a:avLst/>
          </a:prstGeom>
        </p:spPr>
      </p:pic>
    </p:spTree>
    <p:extLst>
      <p:ext uri="{BB962C8B-B14F-4D97-AF65-F5344CB8AC3E}">
        <p14:creationId xmlns:p14="http://schemas.microsoft.com/office/powerpoint/2010/main" val="119605996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85800" y="14287"/>
            <a:ext cx="10820400" cy="6829425"/>
          </a:xfrm>
          <a:prstGeom prst="rect">
            <a:avLst/>
          </a:prstGeom>
        </p:spPr>
      </p:pic>
    </p:spTree>
    <p:extLst>
      <p:ext uri="{BB962C8B-B14F-4D97-AF65-F5344CB8AC3E}">
        <p14:creationId xmlns:p14="http://schemas.microsoft.com/office/powerpoint/2010/main" val="32135007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URIXâ¢ TC2xx Product Naming"/>
          <p:cNvPicPr>
            <a:picLocks noChangeAspect="1" noChangeArrowheads="1"/>
          </p:cNvPicPr>
          <p:nvPr/>
        </p:nvPicPr>
        <p:blipFill rotWithShape="1">
          <a:blip r:embed="rId2">
            <a:extLst>
              <a:ext uri="{28A0092B-C50C-407E-A947-70E740481C1C}">
                <a14:useLocalDpi xmlns:a14="http://schemas.microsoft.com/office/drawing/2010/main" val="0"/>
              </a:ext>
            </a:extLst>
          </a:blip>
          <a:srcRect l="9582" t="5598" r="9597" b="5844"/>
          <a:stretch/>
        </p:blipFill>
        <p:spPr bwMode="auto">
          <a:xfrm>
            <a:off x="1009934" y="341195"/>
            <a:ext cx="9853683" cy="607325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73419" y="0"/>
            <a:ext cx="4326762" cy="369332"/>
          </a:xfrm>
          <a:prstGeom prst="rect">
            <a:avLst/>
          </a:prstGeom>
        </p:spPr>
        <p:txBody>
          <a:bodyPr wrap="none">
            <a:spAutoFit/>
          </a:bodyPr>
          <a:lstStyle/>
          <a:p>
            <a:r>
              <a:rPr lang="en-US" dirty="0">
                <a:hlinkClick r:id="rId3"/>
              </a:rPr>
              <a:t>https://free-entry-toolchain.hightec-rt.com/</a:t>
            </a:r>
            <a:endParaRPr lang="en-US" dirty="0"/>
          </a:p>
        </p:txBody>
      </p:sp>
    </p:spTree>
    <p:extLst>
      <p:ext uri="{BB962C8B-B14F-4D97-AF65-F5344CB8AC3E}">
        <p14:creationId xmlns:p14="http://schemas.microsoft.com/office/powerpoint/2010/main" val="19781079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24025471"/>
              </p:ext>
            </p:extLst>
          </p:nvPr>
        </p:nvGraphicFramePr>
        <p:xfrm>
          <a:off x="0" y="0"/>
          <a:ext cx="12192004" cy="7589520"/>
        </p:xfrm>
        <a:graphic>
          <a:graphicData uri="http://schemas.openxmlformats.org/drawingml/2006/table">
            <a:tbl>
              <a:tblPr firstRow="1" bandRow="1">
                <a:tableStyleId>{5C22544A-7EE6-4342-B048-85BDC9FD1C3A}</a:tableStyleId>
              </a:tblPr>
              <a:tblGrid>
                <a:gridCol w="1826377">
                  <a:extLst>
                    <a:ext uri="{9D8B030D-6E8A-4147-A177-3AD203B41FA5}">
                      <a16:colId xmlns:a16="http://schemas.microsoft.com/office/drawing/2014/main" val="3063991238"/>
                    </a:ext>
                  </a:extLst>
                </a:gridCol>
                <a:gridCol w="1346886">
                  <a:extLst>
                    <a:ext uri="{9D8B030D-6E8A-4147-A177-3AD203B41FA5}">
                      <a16:colId xmlns:a16="http://schemas.microsoft.com/office/drawing/2014/main" val="2279215575"/>
                    </a:ext>
                  </a:extLst>
                </a:gridCol>
                <a:gridCol w="1614721">
                  <a:extLst>
                    <a:ext uri="{9D8B030D-6E8A-4147-A177-3AD203B41FA5}">
                      <a16:colId xmlns:a16="http://schemas.microsoft.com/office/drawing/2014/main" val="1911942041"/>
                    </a:ext>
                  </a:extLst>
                </a:gridCol>
                <a:gridCol w="1480804">
                  <a:extLst>
                    <a:ext uri="{9D8B030D-6E8A-4147-A177-3AD203B41FA5}">
                      <a16:colId xmlns:a16="http://schemas.microsoft.com/office/drawing/2014/main" val="1023118243"/>
                    </a:ext>
                  </a:extLst>
                </a:gridCol>
                <a:gridCol w="1480804">
                  <a:extLst>
                    <a:ext uri="{9D8B030D-6E8A-4147-A177-3AD203B41FA5}">
                      <a16:colId xmlns:a16="http://schemas.microsoft.com/office/drawing/2014/main" val="732383179"/>
                    </a:ext>
                  </a:extLst>
                </a:gridCol>
                <a:gridCol w="1480804">
                  <a:extLst>
                    <a:ext uri="{9D8B030D-6E8A-4147-A177-3AD203B41FA5}">
                      <a16:colId xmlns:a16="http://schemas.microsoft.com/office/drawing/2014/main" val="2799987915"/>
                    </a:ext>
                  </a:extLst>
                </a:gridCol>
                <a:gridCol w="1480804">
                  <a:extLst>
                    <a:ext uri="{9D8B030D-6E8A-4147-A177-3AD203B41FA5}">
                      <a16:colId xmlns:a16="http://schemas.microsoft.com/office/drawing/2014/main" val="3708018914"/>
                    </a:ext>
                  </a:extLst>
                </a:gridCol>
                <a:gridCol w="1480804">
                  <a:extLst>
                    <a:ext uri="{9D8B030D-6E8A-4147-A177-3AD203B41FA5}">
                      <a16:colId xmlns:a16="http://schemas.microsoft.com/office/drawing/2014/main" val="2682013188"/>
                    </a:ext>
                  </a:extLst>
                </a:gridCol>
              </a:tblGrid>
              <a:tr h="370840">
                <a:tc>
                  <a:txBody>
                    <a:bodyPr/>
                    <a:lstStyle/>
                    <a:p>
                      <a:endParaRPr lang="en-US" sz="1400" dirty="0"/>
                    </a:p>
                  </a:txBody>
                  <a:tcPr/>
                </a:tc>
                <a:tc>
                  <a:txBody>
                    <a:bodyPr/>
                    <a:lstStyle/>
                    <a:p>
                      <a:r>
                        <a:rPr lang="en-US" sz="1400" dirty="0" smtClean="0"/>
                        <a:t>MEGA</a:t>
                      </a:r>
                      <a:endParaRPr lang="en-US" sz="1400" dirty="0"/>
                    </a:p>
                  </a:txBody>
                  <a:tcPr/>
                </a:tc>
                <a:tc>
                  <a:txBody>
                    <a:bodyPr/>
                    <a:lstStyle/>
                    <a:p>
                      <a:r>
                        <a:rPr lang="en-US" sz="1400" dirty="0" smtClean="0"/>
                        <a:t>Due</a:t>
                      </a:r>
                      <a:endParaRPr lang="en-US" sz="1400" dirty="0"/>
                    </a:p>
                  </a:txBody>
                  <a:tcPr/>
                </a:tc>
                <a:tc>
                  <a:txBody>
                    <a:bodyPr/>
                    <a:lstStyle/>
                    <a:p>
                      <a:r>
                        <a:rPr lang="en-US" sz="1400" dirty="0" smtClean="0"/>
                        <a:t>Keyestudio MEGA 2560  Advanced</a:t>
                      </a:r>
                      <a:endParaRPr lang="en-US" sz="1400" dirty="0"/>
                    </a:p>
                  </a:txBody>
                  <a:tcPr/>
                </a:tc>
                <a:tc>
                  <a:txBody>
                    <a:bodyPr/>
                    <a:lstStyle/>
                    <a:p>
                      <a:r>
                        <a:rPr lang="en-US" sz="1400" b="1" kern="1200" dirty="0" smtClean="0">
                          <a:solidFill>
                            <a:schemeClr val="lt1"/>
                          </a:solidFill>
                          <a:latin typeface="+mn-lt"/>
                          <a:ea typeface="+mn-ea"/>
                          <a:cs typeface="+mn-cs"/>
                        </a:rPr>
                        <a:t>Grand Central M4 Express </a:t>
                      </a:r>
                      <a:endParaRPr lang="en-US" sz="1400" b="1" kern="1200" dirty="0">
                        <a:solidFill>
                          <a:schemeClr val="lt1"/>
                        </a:solidFill>
                        <a:latin typeface="+mn-lt"/>
                        <a:ea typeface="+mn-ea"/>
                        <a:cs typeface="+mn-cs"/>
                      </a:endParaRPr>
                    </a:p>
                  </a:txBody>
                  <a:tcPr/>
                </a:tc>
                <a:tc>
                  <a:txBody>
                    <a:bodyPr/>
                    <a:lstStyle/>
                    <a:p>
                      <a:r>
                        <a:rPr lang="en-US" sz="1400" dirty="0" smtClean="0"/>
                        <a:t>Hitex ShieldBuddy TC275</a:t>
                      </a:r>
                      <a:endParaRPr lang="en-US" sz="1400" dirty="0"/>
                    </a:p>
                  </a:txBody>
                  <a:tcPr/>
                </a:tc>
                <a:tc>
                  <a:txBody>
                    <a:bodyPr/>
                    <a:lstStyle/>
                    <a:p>
                      <a:r>
                        <a:rPr lang="en-US" sz="1400" b="1" kern="1200" dirty="0" smtClean="0">
                          <a:solidFill>
                            <a:schemeClr val="lt1"/>
                          </a:solidFill>
                          <a:latin typeface="+mn-lt"/>
                          <a:ea typeface="+mn-ea"/>
                          <a:cs typeface="+mn-cs"/>
                        </a:rPr>
                        <a:t>ESP32</a:t>
                      </a:r>
                      <a:endParaRPr lang="en-US" sz="1400" b="1" kern="1200" dirty="0">
                        <a:solidFill>
                          <a:schemeClr val="lt1"/>
                        </a:solidFill>
                        <a:latin typeface="+mn-lt"/>
                        <a:ea typeface="+mn-ea"/>
                        <a:cs typeface="+mn-cs"/>
                      </a:endParaRPr>
                    </a:p>
                  </a:txBody>
                  <a:tcPr/>
                </a:tc>
                <a:tc>
                  <a:txBody>
                    <a:bodyPr/>
                    <a:lstStyle/>
                    <a:p>
                      <a:r>
                        <a:rPr lang="en-US" sz="1400" b="1" kern="1200" dirty="0" smtClean="0">
                          <a:solidFill>
                            <a:schemeClr val="lt1"/>
                          </a:solidFill>
                          <a:latin typeface="+mn-lt"/>
                          <a:ea typeface="+mn-ea"/>
                          <a:cs typeface="+mn-cs"/>
                        </a:rPr>
                        <a:t>Teensy 4.1</a:t>
                      </a:r>
                      <a:endParaRPr lang="en-US" sz="1400" b="1" kern="1200" dirty="0">
                        <a:solidFill>
                          <a:schemeClr val="lt1"/>
                        </a:solidFill>
                        <a:latin typeface="+mn-lt"/>
                        <a:ea typeface="+mn-ea"/>
                        <a:cs typeface="+mn-cs"/>
                      </a:endParaRPr>
                    </a:p>
                  </a:txBody>
                  <a:tcPr/>
                </a:tc>
                <a:extLst>
                  <a:ext uri="{0D108BD9-81ED-4DB2-BD59-A6C34878D82A}">
                    <a16:rowId xmlns:a16="http://schemas.microsoft.com/office/drawing/2014/main" val="919180671"/>
                  </a:ext>
                </a:extLst>
              </a:tr>
              <a:tr h="274320">
                <a:tc>
                  <a:txBody>
                    <a:bodyPr/>
                    <a:lstStyle/>
                    <a:p>
                      <a:r>
                        <a:rPr lang="en-US" sz="1400" dirty="0" smtClean="0"/>
                        <a:t>CPU</a:t>
                      </a:r>
                      <a:endParaRPr lang="en-US" sz="1400" dirty="0"/>
                    </a:p>
                  </a:txBody>
                  <a:tcPr/>
                </a:tc>
                <a:tc>
                  <a:txBody>
                    <a:bodyPr/>
                    <a:lstStyle/>
                    <a:p>
                      <a:r>
                        <a:rPr lang="en-US" sz="1200" b="0" i="0" kern="1200" dirty="0" smtClean="0">
                          <a:solidFill>
                            <a:schemeClr val="dk1"/>
                          </a:solidFill>
                          <a:effectLst/>
                          <a:latin typeface="+mn-lt"/>
                          <a:ea typeface="+mn-ea"/>
                          <a:cs typeface="+mn-cs"/>
                        </a:rPr>
                        <a:t>ATMEGA2560-16AU</a:t>
                      </a:r>
                      <a:endParaRPr lang="en-US" sz="1100" dirty="0"/>
                    </a:p>
                  </a:txBody>
                  <a:tcPr/>
                </a:tc>
                <a:tc>
                  <a:txBody>
                    <a:bodyPr/>
                    <a:lstStyle/>
                    <a:p>
                      <a:r>
                        <a:rPr lang="en-US" sz="1200" dirty="0" smtClean="0"/>
                        <a:t>Atmel SAM3X8E ARM Cortex-M3</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dk1"/>
                          </a:solidFill>
                          <a:effectLst/>
                          <a:latin typeface="+mn-lt"/>
                          <a:ea typeface="+mn-ea"/>
                          <a:cs typeface="+mn-cs"/>
                        </a:rPr>
                        <a:t>ATMEGA2560-16AU</a:t>
                      </a:r>
                      <a:endParaRPr lang="en-US" sz="1100" dirty="0" smtClean="0"/>
                    </a:p>
                  </a:txBody>
                  <a:tcPr/>
                </a:tc>
                <a:tc>
                  <a:txBody>
                    <a:bodyPr/>
                    <a:lstStyle/>
                    <a:p>
                      <a:r>
                        <a:rPr lang="en-US" sz="1400" b="0" i="0" kern="1200" dirty="0" smtClean="0">
                          <a:solidFill>
                            <a:schemeClr val="dk1"/>
                          </a:solidFill>
                          <a:effectLst/>
                          <a:latin typeface="+mn-lt"/>
                          <a:ea typeface="+mn-ea"/>
                          <a:cs typeface="+mn-cs"/>
                        </a:rPr>
                        <a:t>Cortex M4 SAMD51</a:t>
                      </a:r>
                      <a:endParaRPr lang="en-US" sz="1400" dirty="0"/>
                    </a:p>
                  </a:txBody>
                  <a:tcPr/>
                </a:tc>
                <a:tc>
                  <a:txBody>
                    <a:bodyPr/>
                    <a:lstStyle/>
                    <a:p>
                      <a:r>
                        <a:rPr lang="en-US" sz="1400" dirty="0" smtClean="0"/>
                        <a:t>AURIX TC275</a:t>
                      </a:r>
                    </a:p>
                  </a:txBody>
                  <a:tcPr/>
                </a:tc>
                <a:tc>
                  <a:txBody>
                    <a:bodyPr/>
                    <a:lstStyle/>
                    <a:p>
                      <a:r>
                        <a:rPr lang="en-US" sz="1400" kern="1200" dirty="0" err="1" smtClean="0">
                          <a:solidFill>
                            <a:schemeClr val="dk1"/>
                          </a:solidFill>
                          <a:latin typeface="+mn-lt"/>
                          <a:ea typeface="+mn-ea"/>
                          <a:cs typeface="+mn-cs"/>
                        </a:rPr>
                        <a:t>Xtensa</a:t>
                      </a:r>
                      <a:endParaRPr lang="en-US" sz="1400" kern="1200" dirty="0">
                        <a:solidFill>
                          <a:schemeClr val="dk1"/>
                        </a:solidFill>
                        <a:latin typeface="+mn-lt"/>
                        <a:ea typeface="+mn-ea"/>
                        <a:cs typeface="+mn-cs"/>
                      </a:endParaRPr>
                    </a:p>
                  </a:txBody>
                  <a:tcPr/>
                </a:tc>
                <a:tc>
                  <a:txBody>
                    <a:bodyPr/>
                    <a:lstStyle/>
                    <a:p>
                      <a:r>
                        <a:rPr lang="en-US" sz="1400" b="0" i="0" kern="1200" dirty="0" smtClean="0">
                          <a:solidFill>
                            <a:schemeClr val="dk1"/>
                          </a:solidFill>
                          <a:effectLst/>
                          <a:latin typeface="+mn-lt"/>
                          <a:ea typeface="+mn-ea"/>
                          <a:cs typeface="+mn-cs"/>
                        </a:rPr>
                        <a:t>Cortex-M7</a:t>
                      </a:r>
                      <a:endParaRPr 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947151815"/>
                  </a:ext>
                </a:extLst>
              </a:tr>
              <a:tr h="274320">
                <a:tc>
                  <a:txBody>
                    <a:bodyPr/>
                    <a:lstStyle/>
                    <a:p>
                      <a:r>
                        <a:rPr lang="en-US" sz="1400" dirty="0" smtClean="0"/>
                        <a:t>CPU speed</a:t>
                      </a:r>
                      <a:endParaRPr lang="en-US" sz="1400" dirty="0"/>
                    </a:p>
                  </a:txBody>
                  <a:tcPr/>
                </a:tc>
                <a:tc>
                  <a:txBody>
                    <a:bodyPr/>
                    <a:lstStyle/>
                    <a:p>
                      <a:r>
                        <a:rPr lang="en-US" sz="1400" dirty="0" smtClean="0"/>
                        <a:t>16 MHz</a:t>
                      </a:r>
                      <a:endParaRPr lang="en-US" sz="1400" dirty="0"/>
                    </a:p>
                  </a:txBody>
                  <a:tcPr/>
                </a:tc>
                <a:tc>
                  <a:txBody>
                    <a:bodyPr/>
                    <a:lstStyle/>
                    <a:p>
                      <a:r>
                        <a:rPr lang="en-US" sz="1400" dirty="0" smtClean="0"/>
                        <a:t>84 MHz</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t>16 MHz</a:t>
                      </a:r>
                    </a:p>
                  </a:txBody>
                  <a:tcPr/>
                </a:tc>
                <a:tc>
                  <a:txBody>
                    <a:bodyPr/>
                    <a:lstStyle/>
                    <a:p>
                      <a:r>
                        <a:rPr lang="en-US" sz="1400" dirty="0" smtClean="0"/>
                        <a:t>120 MHz</a:t>
                      </a:r>
                      <a:endParaRPr lang="en-US" sz="1400" dirty="0"/>
                    </a:p>
                  </a:txBody>
                  <a:tcPr/>
                </a:tc>
                <a:tc>
                  <a:txBody>
                    <a:bodyPr/>
                    <a:lstStyle/>
                    <a:p>
                      <a:r>
                        <a:rPr lang="en-US" sz="1400" kern="1200" dirty="0" smtClean="0">
                          <a:solidFill>
                            <a:schemeClr val="dk1"/>
                          </a:solidFill>
                          <a:latin typeface="+mn-lt"/>
                          <a:ea typeface="+mn-ea"/>
                          <a:cs typeface="+mn-cs"/>
                        </a:rPr>
                        <a:t>200 MHz</a:t>
                      </a:r>
                      <a:br>
                        <a:rPr lang="en-US" sz="1400" kern="1200" dirty="0" smtClean="0">
                          <a:solidFill>
                            <a:schemeClr val="dk1"/>
                          </a:solidFill>
                          <a:latin typeface="+mn-lt"/>
                          <a:ea typeface="+mn-ea"/>
                          <a:cs typeface="+mn-cs"/>
                        </a:rPr>
                      </a:br>
                      <a:r>
                        <a:rPr lang="en-US" sz="1400" kern="1200" dirty="0" smtClean="0">
                          <a:solidFill>
                            <a:schemeClr val="dk1"/>
                          </a:solidFill>
                          <a:latin typeface="+mn-lt"/>
                          <a:ea typeface="+mn-ea"/>
                          <a:cs typeface="+mn-cs"/>
                        </a:rPr>
                        <a:t>(each core </a:t>
                      </a:r>
                      <a:r>
                        <a:rPr lang="en-US" sz="1400" kern="1200" dirty="0" err="1" smtClean="0">
                          <a:solidFill>
                            <a:schemeClr val="dk1"/>
                          </a:solidFill>
                          <a:latin typeface="+mn-lt"/>
                          <a:ea typeface="+mn-ea"/>
                          <a:cs typeface="+mn-cs"/>
                        </a:rPr>
                        <a:t>sep.</a:t>
                      </a:r>
                      <a:r>
                        <a:rPr lang="en-US" sz="1400" kern="1200" dirty="0" smtClean="0">
                          <a:solidFill>
                            <a:schemeClr val="dk1"/>
                          </a:solidFill>
                          <a:latin typeface="+mn-lt"/>
                          <a:ea typeface="+mn-ea"/>
                          <a:cs typeface="+mn-cs"/>
                        </a:rPr>
                        <a:t>)</a:t>
                      </a:r>
                      <a:endParaRPr lang="en-US" sz="1400" kern="1200" dirty="0">
                        <a:solidFill>
                          <a:schemeClr val="dk1"/>
                        </a:solidFill>
                        <a:latin typeface="+mn-lt"/>
                        <a:ea typeface="+mn-ea"/>
                        <a:cs typeface="+mn-cs"/>
                      </a:endParaRPr>
                    </a:p>
                  </a:txBody>
                  <a:tcPr/>
                </a:tc>
                <a:tc>
                  <a:txBody>
                    <a:bodyPr/>
                    <a:lstStyle/>
                    <a:p>
                      <a:r>
                        <a:rPr lang="en-US" sz="1400" kern="1200" dirty="0" smtClean="0">
                          <a:solidFill>
                            <a:schemeClr val="dk1"/>
                          </a:solidFill>
                          <a:latin typeface="+mn-lt"/>
                          <a:ea typeface="+mn-ea"/>
                          <a:cs typeface="+mn-cs"/>
                        </a:rPr>
                        <a:t>160 or 240 MHz</a:t>
                      </a:r>
                      <a:endParaRPr lang="en-US" sz="1400" kern="1200" dirty="0">
                        <a:solidFill>
                          <a:schemeClr val="dk1"/>
                        </a:solidFill>
                        <a:latin typeface="+mn-lt"/>
                        <a:ea typeface="+mn-ea"/>
                        <a:cs typeface="+mn-cs"/>
                      </a:endParaRPr>
                    </a:p>
                  </a:txBody>
                  <a:tcPr/>
                </a:tc>
                <a:tc>
                  <a:txBody>
                    <a:bodyPr/>
                    <a:lstStyle/>
                    <a:p>
                      <a:r>
                        <a:rPr lang="en-US" sz="1400" b="0" i="0" kern="1200" dirty="0" smtClean="0">
                          <a:solidFill>
                            <a:schemeClr val="dk1"/>
                          </a:solidFill>
                          <a:effectLst/>
                          <a:latin typeface="+mn-lt"/>
                          <a:ea typeface="+mn-ea"/>
                          <a:cs typeface="+mn-cs"/>
                        </a:rPr>
                        <a:t>600 MHz</a:t>
                      </a:r>
                      <a:endParaRPr 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2659922600"/>
                  </a:ext>
                </a:extLst>
              </a:tr>
              <a:tr h="274320">
                <a:tc>
                  <a:txBody>
                    <a:bodyPr/>
                    <a:lstStyle/>
                    <a:p>
                      <a:r>
                        <a:rPr lang="en-US" sz="1400" dirty="0" smtClean="0"/>
                        <a:t>Bit</a:t>
                      </a:r>
                      <a:endParaRPr lang="en-US" sz="1400" dirty="0"/>
                    </a:p>
                  </a:txBody>
                  <a:tcPr/>
                </a:tc>
                <a:tc>
                  <a:txBody>
                    <a:bodyPr/>
                    <a:lstStyle/>
                    <a:p>
                      <a:r>
                        <a:rPr lang="en-US" sz="1400" dirty="0" smtClean="0"/>
                        <a:t>8</a:t>
                      </a:r>
                      <a:endParaRPr lang="en-US" sz="1400" dirty="0"/>
                    </a:p>
                  </a:txBody>
                  <a:tcPr/>
                </a:tc>
                <a:tc>
                  <a:txBody>
                    <a:bodyPr/>
                    <a:lstStyle/>
                    <a:p>
                      <a:r>
                        <a:rPr lang="en-US" sz="1400" dirty="0" smtClean="0"/>
                        <a:t>32</a:t>
                      </a:r>
                      <a:endParaRPr lang="en-US" sz="1400" dirty="0"/>
                    </a:p>
                  </a:txBody>
                  <a:tcPr/>
                </a:tc>
                <a:tc>
                  <a:txBody>
                    <a:bodyPr/>
                    <a:lstStyle/>
                    <a:p>
                      <a:r>
                        <a:rPr lang="en-US" sz="1400" dirty="0" smtClean="0"/>
                        <a:t>8</a:t>
                      </a:r>
                      <a:endParaRPr lang="en-US" sz="1400" dirty="0"/>
                    </a:p>
                  </a:txBody>
                  <a:tcPr/>
                </a:tc>
                <a:tc>
                  <a:txBody>
                    <a:bodyPr/>
                    <a:lstStyle/>
                    <a:p>
                      <a:r>
                        <a:rPr lang="en-US" sz="1400" dirty="0" smtClean="0"/>
                        <a:t>32</a:t>
                      </a:r>
                      <a:endParaRPr lang="en-US" sz="1400" dirty="0"/>
                    </a:p>
                  </a:txBody>
                  <a:tcPr/>
                </a:tc>
                <a:tc>
                  <a:txBody>
                    <a:bodyPr/>
                    <a:lstStyle/>
                    <a:p>
                      <a:r>
                        <a:rPr lang="en-US" sz="1400" kern="1200" dirty="0" smtClean="0">
                          <a:solidFill>
                            <a:schemeClr val="dk1"/>
                          </a:solidFill>
                          <a:latin typeface="+mn-lt"/>
                          <a:ea typeface="+mn-ea"/>
                          <a:cs typeface="+mn-cs"/>
                        </a:rPr>
                        <a:t>32</a:t>
                      </a:r>
                      <a:endParaRPr lang="en-US" sz="1400" kern="1200" dirty="0">
                        <a:solidFill>
                          <a:schemeClr val="dk1"/>
                        </a:solidFill>
                        <a:latin typeface="+mn-lt"/>
                        <a:ea typeface="+mn-ea"/>
                        <a:cs typeface="+mn-cs"/>
                      </a:endParaRPr>
                    </a:p>
                  </a:txBody>
                  <a:tcPr/>
                </a:tc>
                <a:tc>
                  <a:txBody>
                    <a:bodyPr/>
                    <a:lstStyle/>
                    <a:p>
                      <a:r>
                        <a:rPr lang="en-US" sz="1400" kern="1200" dirty="0" smtClean="0">
                          <a:solidFill>
                            <a:schemeClr val="dk1"/>
                          </a:solidFill>
                          <a:latin typeface="+mn-lt"/>
                          <a:ea typeface="+mn-ea"/>
                          <a:cs typeface="+mn-cs"/>
                        </a:rPr>
                        <a:t>32</a:t>
                      </a:r>
                      <a:endParaRPr lang="en-US" sz="1400" kern="1200" dirty="0">
                        <a:solidFill>
                          <a:schemeClr val="dk1"/>
                        </a:solidFill>
                        <a:latin typeface="+mn-lt"/>
                        <a:ea typeface="+mn-ea"/>
                        <a:cs typeface="+mn-cs"/>
                      </a:endParaRPr>
                    </a:p>
                  </a:txBody>
                  <a:tcPr/>
                </a:tc>
                <a:tc>
                  <a:txBody>
                    <a:bodyPr/>
                    <a:lstStyle/>
                    <a:p>
                      <a:r>
                        <a:rPr lang="en-US" sz="1400" dirty="0" smtClean="0"/>
                        <a:t>32</a:t>
                      </a:r>
                      <a:endParaRPr lang="en-US" sz="1400" dirty="0"/>
                    </a:p>
                  </a:txBody>
                  <a:tcPr/>
                </a:tc>
                <a:extLst>
                  <a:ext uri="{0D108BD9-81ED-4DB2-BD59-A6C34878D82A}">
                    <a16:rowId xmlns:a16="http://schemas.microsoft.com/office/drawing/2014/main" val="655994715"/>
                  </a:ext>
                </a:extLst>
              </a:tr>
              <a:tr h="274320">
                <a:tc>
                  <a:txBody>
                    <a:bodyPr/>
                    <a:lstStyle/>
                    <a:p>
                      <a:r>
                        <a:rPr lang="en-US" sz="1400" dirty="0" smtClean="0"/>
                        <a:t>Core</a:t>
                      </a:r>
                      <a:endParaRPr lang="en-US" sz="1400" dirty="0"/>
                    </a:p>
                  </a:txBody>
                  <a:tcPr/>
                </a:tc>
                <a:tc>
                  <a:txBody>
                    <a:bodyPr/>
                    <a:lstStyle/>
                    <a:p>
                      <a:r>
                        <a:rPr lang="en-US" sz="1400" dirty="0" smtClean="0"/>
                        <a:t>1</a:t>
                      </a:r>
                      <a:endParaRPr lang="en-US" sz="1400" dirty="0"/>
                    </a:p>
                  </a:txBody>
                  <a:tcPr/>
                </a:tc>
                <a:tc>
                  <a:txBody>
                    <a:bodyPr/>
                    <a:lstStyle/>
                    <a:p>
                      <a:r>
                        <a:rPr lang="en-US" sz="1400" dirty="0" smtClean="0"/>
                        <a:t>1</a:t>
                      </a:r>
                      <a:endParaRPr lang="en-US" sz="1400" dirty="0"/>
                    </a:p>
                  </a:txBody>
                  <a:tcPr/>
                </a:tc>
                <a:tc>
                  <a:txBody>
                    <a:bodyPr/>
                    <a:lstStyle/>
                    <a:p>
                      <a:r>
                        <a:rPr lang="en-US" sz="1400" dirty="0" smtClean="0"/>
                        <a:t>1</a:t>
                      </a:r>
                      <a:endParaRPr lang="en-US" sz="1400" dirty="0"/>
                    </a:p>
                  </a:txBody>
                  <a:tcPr/>
                </a:tc>
                <a:tc>
                  <a:txBody>
                    <a:bodyPr/>
                    <a:lstStyle/>
                    <a:p>
                      <a:r>
                        <a:rPr lang="en-US" sz="1400" dirty="0" smtClean="0"/>
                        <a:t>1</a:t>
                      </a:r>
                      <a:endParaRPr lang="en-US" sz="1400" dirty="0"/>
                    </a:p>
                  </a:txBody>
                  <a:tcPr/>
                </a:tc>
                <a:tc>
                  <a:txBody>
                    <a:bodyPr/>
                    <a:lstStyle/>
                    <a:p>
                      <a:r>
                        <a:rPr lang="en-US" sz="1400" kern="1200" dirty="0" smtClean="0">
                          <a:solidFill>
                            <a:schemeClr val="dk1"/>
                          </a:solidFill>
                          <a:latin typeface="+mn-lt"/>
                          <a:ea typeface="+mn-ea"/>
                          <a:cs typeface="+mn-cs"/>
                        </a:rPr>
                        <a:t>3</a:t>
                      </a:r>
                      <a:endParaRPr lang="en-US" sz="1400" kern="1200" dirty="0">
                        <a:solidFill>
                          <a:schemeClr val="dk1"/>
                        </a:solidFill>
                        <a:latin typeface="+mn-lt"/>
                        <a:ea typeface="+mn-ea"/>
                        <a:cs typeface="+mn-cs"/>
                      </a:endParaRPr>
                    </a:p>
                  </a:txBody>
                  <a:tcPr/>
                </a:tc>
                <a:tc>
                  <a:txBody>
                    <a:bodyPr/>
                    <a:lstStyle/>
                    <a:p>
                      <a:r>
                        <a:rPr lang="en-US" sz="1400" kern="1200" smtClean="0">
                          <a:solidFill>
                            <a:schemeClr val="dk1"/>
                          </a:solidFill>
                          <a:latin typeface="+mn-lt"/>
                          <a:ea typeface="+mn-ea"/>
                          <a:cs typeface="+mn-cs"/>
                        </a:rPr>
                        <a:t>1/2</a:t>
                      </a:r>
                      <a:endParaRPr lang="en-US" sz="1400" kern="1200" dirty="0">
                        <a:solidFill>
                          <a:schemeClr val="dk1"/>
                        </a:solidFill>
                        <a:latin typeface="+mn-lt"/>
                        <a:ea typeface="+mn-ea"/>
                        <a:cs typeface="+mn-cs"/>
                      </a:endParaRPr>
                    </a:p>
                  </a:txBody>
                  <a:tcPr/>
                </a:tc>
                <a:tc>
                  <a:txBody>
                    <a:bodyPr/>
                    <a:lstStyle/>
                    <a:p>
                      <a:r>
                        <a:rPr lang="en-US" sz="1400" dirty="0" smtClean="0"/>
                        <a:t>1</a:t>
                      </a:r>
                      <a:endParaRPr lang="en-US" sz="1400" dirty="0"/>
                    </a:p>
                  </a:txBody>
                  <a:tcPr/>
                </a:tc>
                <a:extLst>
                  <a:ext uri="{0D108BD9-81ED-4DB2-BD59-A6C34878D82A}">
                    <a16:rowId xmlns:a16="http://schemas.microsoft.com/office/drawing/2014/main" val="677386376"/>
                  </a:ext>
                </a:extLst>
              </a:tr>
              <a:tr h="274320">
                <a:tc>
                  <a:txBody>
                    <a:bodyPr/>
                    <a:lstStyle/>
                    <a:p>
                      <a:r>
                        <a:rPr lang="en-US" sz="1400" dirty="0" err="1" smtClean="0"/>
                        <a:t>Prog</a:t>
                      </a:r>
                      <a:r>
                        <a:rPr lang="en-US" sz="1400" dirty="0" smtClean="0"/>
                        <a:t>. Flash</a:t>
                      </a:r>
                      <a:endParaRPr lang="en-US" sz="1400" dirty="0"/>
                    </a:p>
                  </a:txBody>
                  <a:tcPr/>
                </a:tc>
                <a:tc>
                  <a:txBody>
                    <a:bodyPr/>
                    <a:lstStyle/>
                    <a:p>
                      <a:r>
                        <a:rPr lang="en-US" sz="1400" dirty="0" smtClean="0"/>
                        <a:t>256 kB</a:t>
                      </a:r>
                      <a:endParaRPr lang="en-US" sz="1400" dirty="0"/>
                    </a:p>
                  </a:txBody>
                  <a:tcPr/>
                </a:tc>
                <a:tc>
                  <a:txBody>
                    <a:bodyPr/>
                    <a:lstStyle/>
                    <a:p>
                      <a:r>
                        <a:rPr lang="en-US" sz="1400" dirty="0" smtClean="0"/>
                        <a:t>512 kB</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t>256 kB</a:t>
                      </a:r>
                    </a:p>
                  </a:txBody>
                  <a:tcPr/>
                </a:tc>
                <a:tc>
                  <a:txBody>
                    <a:bodyPr/>
                    <a:lstStyle/>
                    <a:p>
                      <a:r>
                        <a:rPr lang="en-US" sz="1400" dirty="0" smtClean="0"/>
                        <a:t>1 MB</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t>4 MB</a:t>
                      </a:r>
                    </a:p>
                  </a:txBody>
                  <a:tcPr/>
                </a:tc>
                <a:tc>
                  <a:txBody>
                    <a:bodyPr/>
                    <a:lstStyle/>
                    <a:p>
                      <a:r>
                        <a:rPr lang="en-US" sz="1400" dirty="0" smtClean="0"/>
                        <a:t>520 kB</a:t>
                      </a:r>
                      <a:endParaRPr lang="en-US" sz="1400" dirty="0"/>
                    </a:p>
                  </a:txBody>
                  <a:tcPr/>
                </a:tc>
                <a:tc>
                  <a:txBody>
                    <a:bodyPr/>
                    <a:lstStyle/>
                    <a:p>
                      <a:r>
                        <a:rPr lang="en-US" sz="1400" dirty="0" smtClean="0"/>
                        <a:t>8</a:t>
                      </a:r>
                      <a:r>
                        <a:rPr lang="en-US" sz="1400" baseline="0" dirty="0" smtClean="0"/>
                        <a:t> MB</a:t>
                      </a:r>
                      <a:endParaRPr lang="en-US" sz="1400" dirty="0"/>
                    </a:p>
                  </a:txBody>
                  <a:tcPr/>
                </a:tc>
                <a:extLst>
                  <a:ext uri="{0D108BD9-81ED-4DB2-BD59-A6C34878D82A}">
                    <a16:rowId xmlns:a16="http://schemas.microsoft.com/office/drawing/2014/main" val="3002922398"/>
                  </a:ext>
                </a:extLst>
              </a:tr>
              <a:tr h="274320">
                <a:tc>
                  <a:txBody>
                    <a:bodyPr/>
                    <a:lstStyle/>
                    <a:p>
                      <a:r>
                        <a:rPr lang="en-US" sz="1400" dirty="0" smtClean="0"/>
                        <a:t>RAM/Data Flash</a:t>
                      </a:r>
                      <a:endParaRPr lang="en-US" sz="1400" dirty="0"/>
                    </a:p>
                  </a:txBody>
                  <a:tcPr/>
                </a:tc>
                <a:tc>
                  <a:txBody>
                    <a:bodyPr/>
                    <a:lstStyle/>
                    <a:p>
                      <a:r>
                        <a:rPr lang="en-US" sz="1400" dirty="0" smtClean="0"/>
                        <a:t>8</a:t>
                      </a:r>
                      <a:r>
                        <a:rPr lang="en-US" sz="1400" baseline="0" dirty="0" smtClean="0"/>
                        <a:t> kB</a:t>
                      </a:r>
                      <a:endParaRPr lang="en-US" sz="1400" dirty="0"/>
                    </a:p>
                  </a:txBody>
                  <a:tcPr/>
                </a:tc>
                <a:tc>
                  <a:txBody>
                    <a:bodyPr/>
                    <a:lstStyle/>
                    <a:p>
                      <a:r>
                        <a:rPr lang="en-US" sz="1400" dirty="0" smtClean="0"/>
                        <a:t>96 kB</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t>8</a:t>
                      </a:r>
                      <a:r>
                        <a:rPr lang="en-US" sz="1400" baseline="0" dirty="0" smtClean="0"/>
                        <a:t> kB</a:t>
                      </a:r>
                      <a:endParaRPr lang="en-US" sz="1400" dirty="0" smtClean="0"/>
                    </a:p>
                  </a:txBody>
                  <a:tcPr/>
                </a:tc>
                <a:tc>
                  <a:txBody>
                    <a:bodyPr/>
                    <a:lstStyle/>
                    <a:p>
                      <a:r>
                        <a:rPr lang="en-US" sz="1400" dirty="0" smtClean="0"/>
                        <a:t>256 kB</a:t>
                      </a:r>
                      <a:endParaRPr lang="en-US" sz="1400" dirty="0"/>
                    </a:p>
                  </a:txBody>
                  <a:tcPr/>
                </a:tc>
                <a:tc>
                  <a:txBody>
                    <a:bodyPr/>
                    <a:lstStyle/>
                    <a:p>
                      <a:r>
                        <a:rPr lang="en-US" sz="1400" dirty="0" smtClean="0"/>
                        <a:t>384 kB</a:t>
                      </a:r>
                      <a:endParaRPr lang="en-US" sz="1400" dirty="0"/>
                    </a:p>
                  </a:txBody>
                  <a:tcPr/>
                </a:tc>
                <a:tc>
                  <a:txBody>
                    <a:bodyPr/>
                    <a:lstStyle/>
                    <a:p>
                      <a:endParaRPr lang="en-US" sz="1400" dirty="0"/>
                    </a:p>
                  </a:txBody>
                  <a:tcPr/>
                </a:tc>
                <a:tc>
                  <a:txBody>
                    <a:bodyPr/>
                    <a:lstStyle/>
                    <a:p>
                      <a:r>
                        <a:rPr lang="en-US" sz="1400" dirty="0" smtClean="0"/>
                        <a:t>1 MB</a:t>
                      </a:r>
                      <a:endParaRPr lang="en-US" sz="1400" dirty="0"/>
                    </a:p>
                  </a:txBody>
                  <a:tcPr/>
                </a:tc>
                <a:extLst>
                  <a:ext uri="{0D108BD9-81ED-4DB2-BD59-A6C34878D82A}">
                    <a16:rowId xmlns:a16="http://schemas.microsoft.com/office/drawing/2014/main" val="3352546095"/>
                  </a:ext>
                </a:extLst>
              </a:tr>
              <a:tr h="274320">
                <a:tc>
                  <a:txBody>
                    <a:bodyPr/>
                    <a:lstStyle/>
                    <a:p>
                      <a:r>
                        <a:rPr lang="en-US" sz="1400" dirty="0" smtClean="0"/>
                        <a:t>QSPI Flash</a:t>
                      </a:r>
                      <a:endParaRPr lang="en-US" sz="1400" dirty="0"/>
                    </a:p>
                  </a:txBody>
                  <a:tcPr/>
                </a:tc>
                <a:tc>
                  <a:txBody>
                    <a:bodyPr/>
                    <a:lstStyle/>
                    <a:p>
                      <a:endParaRPr lang="en-US" sz="1400" dirty="0">
                        <a:solidFill>
                          <a:schemeClr val="tx1"/>
                        </a:solidFill>
                      </a:endParaRPr>
                    </a:p>
                  </a:txBody>
                  <a:tcPr/>
                </a:tc>
                <a:tc>
                  <a:txBody>
                    <a:bodyPr/>
                    <a:lstStyle/>
                    <a:p>
                      <a:endParaRPr lang="en-US" sz="1400" b="1" dirty="0">
                        <a:solidFill>
                          <a:schemeClr val="tx1"/>
                        </a:solidFill>
                      </a:endParaRPr>
                    </a:p>
                  </a:txBody>
                  <a:tcPr/>
                </a:tc>
                <a:tc>
                  <a:txBody>
                    <a:bodyPr/>
                    <a:lstStyle/>
                    <a:p>
                      <a:endParaRPr lang="en-US" sz="1400" b="0" dirty="0">
                        <a:solidFill>
                          <a:schemeClr val="tx1"/>
                        </a:solidFill>
                      </a:endParaRPr>
                    </a:p>
                  </a:txBody>
                  <a:tcPr/>
                </a:tc>
                <a:tc>
                  <a:txBody>
                    <a:bodyPr/>
                    <a:lstStyle/>
                    <a:p>
                      <a:r>
                        <a:rPr lang="en-US" sz="1400" b="0" dirty="0" smtClean="0">
                          <a:solidFill>
                            <a:schemeClr val="tx1"/>
                          </a:solidFill>
                        </a:rPr>
                        <a:t>8 MB</a:t>
                      </a:r>
                      <a:endParaRPr lang="en-US" sz="1400" b="0" dirty="0">
                        <a:solidFill>
                          <a:schemeClr val="tx1"/>
                        </a:solidFill>
                      </a:endParaRPr>
                    </a:p>
                  </a:txBody>
                  <a:tcPr/>
                </a:tc>
                <a:tc>
                  <a:txBody>
                    <a:bodyPr/>
                    <a:lstStyle/>
                    <a:p>
                      <a:endParaRPr lang="en-US" sz="1400" dirty="0">
                        <a:solidFill>
                          <a:schemeClr val="tx1"/>
                        </a:solidFill>
                      </a:endParaRPr>
                    </a:p>
                  </a:txBody>
                  <a:tcPr/>
                </a:tc>
                <a:tc>
                  <a:txBody>
                    <a:bodyPr/>
                    <a:lstStyle/>
                    <a:p>
                      <a:endParaRPr lang="en-US" sz="1400" dirty="0">
                        <a:solidFill>
                          <a:schemeClr val="tx1"/>
                        </a:solidFill>
                      </a:endParaRPr>
                    </a:p>
                  </a:txBody>
                  <a:tcPr/>
                </a:tc>
                <a:tc>
                  <a:txBody>
                    <a:bodyPr/>
                    <a:lstStyle/>
                    <a:p>
                      <a:endParaRPr lang="en-US" sz="1400" dirty="0">
                        <a:solidFill>
                          <a:schemeClr val="tx1"/>
                        </a:solidFill>
                      </a:endParaRPr>
                    </a:p>
                  </a:txBody>
                  <a:tcPr/>
                </a:tc>
                <a:extLst>
                  <a:ext uri="{0D108BD9-81ED-4DB2-BD59-A6C34878D82A}">
                    <a16:rowId xmlns:a16="http://schemas.microsoft.com/office/drawing/2014/main" val="3898952283"/>
                  </a:ext>
                </a:extLst>
              </a:tr>
              <a:tr h="274320">
                <a:tc>
                  <a:txBody>
                    <a:bodyPr/>
                    <a:lstStyle/>
                    <a:p>
                      <a:r>
                        <a:rPr lang="en-US" sz="1400" dirty="0" smtClean="0"/>
                        <a:t>Logic level</a:t>
                      </a:r>
                      <a:endParaRPr lang="en-US" sz="1400" dirty="0"/>
                    </a:p>
                  </a:txBody>
                  <a:tcPr/>
                </a:tc>
                <a:tc>
                  <a:txBody>
                    <a:bodyPr/>
                    <a:lstStyle/>
                    <a:p>
                      <a:r>
                        <a:rPr lang="en-US" sz="1400" dirty="0" smtClean="0"/>
                        <a:t>5 V</a:t>
                      </a:r>
                      <a:endParaRPr lang="en-US" sz="1400" dirty="0"/>
                    </a:p>
                  </a:txBody>
                  <a:tcPr/>
                </a:tc>
                <a:tc>
                  <a:txBody>
                    <a:bodyPr/>
                    <a:lstStyle/>
                    <a:p>
                      <a:r>
                        <a:rPr lang="en-US" sz="1400" b="1" dirty="0" smtClean="0">
                          <a:solidFill>
                            <a:srgbClr val="0070C0"/>
                          </a:solidFill>
                        </a:rPr>
                        <a:t>3.3V</a:t>
                      </a:r>
                      <a:endParaRPr lang="en-US" sz="1400" b="1" dirty="0">
                        <a:solidFill>
                          <a:srgbClr val="0070C0"/>
                        </a:solidFill>
                      </a:endParaRPr>
                    </a:p>
                  </a:txBody>
                  <a:tcPr/>
                </a:tc>
                <a:tc>
                  <a:txBody>
                    <a:bodyPr/>
                    <a:lstStyle/>
                    <a:p>
                      <a:r>
                        <a:rPr lang="en-US" sz="1400" dirty="0" smtClean="0"/>
                        <a:t>5V</a:t>
                      </a:r>
                      <a:endParaRPr lang="en-US" sz="1400" dirty="0"/>
                    </a:p>
                  </a:txBody>
                  <a:tcPr/>
                </a:tc>
                <a:tc>
                  <a:txBody>
                    <a:bodyPr/>
                    <a:lstStyle/>
                    <a:p>
                      <a:r>
                        <a:rPr lang="en-US" sz="1400" b="1" dirty="0" smtClean="0">
                          <a:solidFill>
                            <a:srgbClr val="0070C0"/>
                          </a:solidFill>
                        </a:rPr>
                        <a:t>3.3V</a:t>
                      </a:r>
                      <a:endParaRPr lang="en-US" sz="1400" b="1" dirty="0">
                        <a:solidFill>
                          <a:srgbClr val="0070C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t>5V</a:t>
                      </a:r>
                    </a:p>
                  </a:txBody>
                  <a:tcPr/>
                </a:tc>
                <a:tc>
                  <a:txBody>
                    <a:bodyPr/>
                    <a:lstStyle/>
                    <a:p>
                      <a:endParaRPr lang="en-US" sz="1400" dirty="0"/>
                    </a:p>
                  </a:txBody>
                  <a:tcPr/>
                </a:tc>
                <a:tc>
                  <a:txBody>
                    <a:bodyPr/>
                    <a:lstStyle/>
                    <a:p>
                      <a:r>
                        <a:rPr lang="en-US" sz="1400" b="1" dirty="0" smtClean="0">
                          <a:solidFill>
                            <a:srgbClr val="0070C0"/>
                          </a:solidFill>
                        </a:rPr>
                        <a:t>3.3V</a:t>
                      </a:r>
                      <a:endParaRPr lang="en-US" sz="1400" dirty="0"/>
                    </a:p>
                  </a:txBody>
                  <a:tcPr/>
                </a:tc>
                <a:extLst>
                  <a:ext uri="{0D108BD9-81ED-4DB2-BD59-A6C34878D82A}">
                    <a16:rowId xmlns:a16="http://schemas.microsoft.com/office/drawing/2014/main" val="3118813058"/>
                  </a:ext>
                </a:extLst>
              </a:tr>
              <a:tr h="274320">
                <a:tc>
                  <a:txBody>
                    <a:bodyPr/>
                    <a:lstStyle/>
                    <a:p>
                      <a:r>
                        <a:rPr lang="it-IT" sz="1400" b="0" i="0" kern="1200" dirty="0" smtClean="0">
                          <a:solidFill>
                            <a:schemeClr val="dk1"/>
                          </a:solidFill>
                          <a:effectLst/>
                          <a:latin typeface="+mn-lt"/>
                          <a:ea typeface="+mn-ea"/>
                          <a:cs typeface="+mn-cs"/>
                        </a:rPr>
                        <a:t>DC Current per I/O Pin</a:t>
                      </a:r>
                      <a:endParaRPr lang="en-US" sz="1400" b="0" i="0" kern="1200" dirty="0">
                        <a:solidFill>
                          <a:schemeClr val="dk1"/>
                        </a:solidFill>
                        <a:effectLst/>
                        <a:latin typeface="+mn-lt"/>
                        <a:ea typeface="+mn-ea"/>
                        <a:cs typeface="+mn-cs"/>
                      </a:endParaRPr>
                    </a:p>
                  </a:txBody>
                  <a:tcPr/>
                </a:tc>
                <a:tc>
                  <a:txBody>
                    <a:bodyPr/>
                    <a:lstStyle/>
                    <a:p>
                      <a:r>
                        <a:rPr lang="en-US" sz="1400" b="0" i="0" kern="1200" dirty="0" smtClean="0">
                          <a:solidFill>
                            <a:schemeClr val="dk1"/>
                          </a:solidFill>
                          <a:effectLst/>
                          <a:latin typeface="+mn-lt"/>
                          <a:ea typeface="+mn-ea"/>
                          <a:cs typeface="+mn-cs"/>
                        </a:rPr>
                        <a:t>20 mA</a:t>
                      </a:r>
                      <a:endParaRPr lang="en-US" sz="1400" b="0" i="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smtClean="0">
                          <a:solidFill>
                            <a:schemeClr val="dk1"/>
                          </a:solidFill>
                          <a:effectLst/>
                          <a:latin typeface="+mn-lt"/>
                          <a:ea typeface="+mn-ea"/>
                          <a:cs typeface="+mn-cs"/>
                        </a:rPr>
                        <a:t>130 mA (all I/O lines)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smtClean="0">
                          <a:solidFill>
                            <a:schemeClr val="dk1"/>
                          </a:solidFill>
                          <a:effectLst/>
                          <a:latin typeface="+mn-lt"/>
                          <a:ea typeface="+mn-ea"/>
                          <a:cs typeface="+mn-cs"/>
                        </a:rPr>
                        <a:t>20 mA</a:t>
                      </a:r>
                    </a:p>
                  </a:txBody>
                  <a:tcPr/>
                </a:tc>
                <a:tc>
                  <a:txBody>
                    <a:bodyPr/>
                    <a:lstStyle/>
                    <a:p>
                      <a:endParaRPr lang="en-US" sz="1400" dirty="0"/>
                    </a:p>
                  </a:txBody>
                  <a:tcPr/>
                </a:tc>
                <a:tc>
                  <a:txBody>
                    <a:bodyPr/>
                    <a:lstStyle/>
                    <a:p>
                      <a:endParaRPr lang="en-US" sz="1400" kern="1200" dirty="0">
                        <a:solidFill>
                          <a:schemeClr val="dk1"/>
                        </a:solidFill>
                        <a:latin typeface="+mn-lt"/>
                        <a:ea typeface="+mn-ea"/>
                        <a:cs typeface="+mn-cs"/>
                      </a:endParaRPr>
                    </a:p>
                  </a:txBody>
                  <a:tcPr/>
                </a:tc>
                <a:tc>
                  <a:txBody>
                    <a:bodyPr/>
                    <a:lstStyle/>
                    <a:p>
                      <a:endParaRPr lang="en-US" sz="1400" kern="1200" dirty="0">
                        <a:solidFill>
                          <a:schemeClr val="dk1"/>
                        </a:solidFill>
                        <a:latin typeface="+mn-lt"/>
                        <a:ea typeface="+mn-ea"/>
                        <a:cs typeface="+mn-cs"/>
                      </a:endParaRPr>
                    </a:p>
                  </a:txBody>
                  <a:tcPr/>
                </a:tc>
                <a:tc>
                  <a:txBody>
                    <a:bodyPr/>
                    <a:lstStyle/>
                    <a:p>
                      <a:r>
                        <a:rPr lang="en-US" sz="1400" kern="1200" dirty="0" smtClean="0">
                          <a:solidFill>
                            <a:schemeClr val="dk1"/>
                          </a:solidFill>
                          <a:latin typeface="+mn-lt"/>
                          <a:ea typeface="+mn-ea"/>
                          <a:cs typeface="+mn-cs"/>
                        </a:rPr>
                        <a:t>4mA</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1715267041"/>
                  </a:ext>
                </a:extLst>
              </a:tr>
              <a:tr h="274320">
                <a:tc>
                  <a:txBody>
                    <a:bodyPr/>
                    <a:lstStyle/>
                    <a:p>
                      <a:r>
                        <a:rPr lang="en-US" sz="1400" b="0" i="0" kern="1200" dirty="0" smtClean="0">
                          <a:solidFill>
                            <a:schemeClr val="dk1"/>
                          </a:solidFill>
                          <a:effectLst/>
                          <a:latin typeface="+mn-lt"/>
                          <a:ea typeface="+mn-ea"/>
                          <a:cs typeface="+mn-cs"/>
                        </a:rPr>
                        <a:t>DC </a:t>
                      </a:r>
                      <a:r>
                        <a:rPr lang="en-US" sz="1400" b="0" i="0" kern="1200" dirty="0" err="1" smtClean="0">
                          <a:solidFill>
                            <a:schemeClr val="dk1"/>
                          </a:solidFill>
                          <a:effectLst/>
                          <a:latin typeface="+mn-lt"/>
                          <a:ea typeface="+mn-ea"/>
                          <a:cs typeface="+mn-cs"/>
                        </a:rPr>
                        <a:t>Curr</a:t>
                      </a:r>
                      <a:r>
                        <a:rPr lang="en-US" sz="1400" b="0" i="0" kern="1200" dirty="0" smtClean="0">
                          <a:solidFill>
                            <a:schemeClr val="dk1"/>
                          </a:solidFill>
                          <a:effectLst/>
                          <a:latin typeface="+mn-lt"/>
                          <a:ea typeface="+mn-ea"/>
                          <a:cs typeface="+mn-cs"/>
                        </a:rPr>
                        <a:t>. for 3.3V Pin</a:t>
                      </a:r>
                      <a:endParaRPr lang="en-US" sz="1400" dirty="0"/>
                    </a:p>
                  </a:txBody>
                  <a:tcPr/>
                </a:tc>
                <a:tc>
                  <a:txBody>
                    <a:bodyPr/>
                    <a:lstStyle/>
                    <a:p>
                      <a:r>
                        <a:rPr lang="en-US" sz="1400" b="0" i="0" kern="1200" dirty="0" smtClean="0">
                          <a:solidFill>
                            <a:schemeClr val="dk1"/>
                          </a:solidFill>
                          <a:effectLst/>
                          <a:latin typeface="+mn-lt"/>
                          <a:ea typeface="+mn-ea"/>
                          <a:cs typeface="+mn-cs"/>
                        </a:rPr>
                        <a:t>50 mA</a:t>
                      </a:r>
                      <a:endParaRPr lang="en-US" sz="1100" dirty="0"/>
                    </a:p>
                  </a:txBody>
                  <a:tcPr/>
                </a:tc>
                <a:tc>
                  <a:txBody>
                    <a:bodyPr/>
                    <a:lstStyle/>
                    <a:p>
                      <a:r>
                        <a:rPr lang="en-US" sz="1400" b="0" i="0" kern="1200" dirty="0" smtClean="0">
                          <a:solidFill>
                            <a:schemeClr val="dk1"/>
                          </a:solidFill>
                          <a:effectLst/>
                          <a:latin typeface="+mn-lt"/>
                          <a:ea typeface="+mn-ea"/>
                          <a:cs typeface="+mn-cs"/>
                        </a:rPr>
                        <a:t>50 mA</a:t>
                      </a:r>
                      <a:endParaRPr 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smtClean="0">
                          <a:solidFill>
                            <a:schemeClr val="dk1"/>
                          </a:solidFill>
                          <a:effectLst/>
                          <a:latin typeface="+mn-lt"/>
                          <a:ea typeface="+mn-ea"/>
                          <a:cs typeface="+mn-cs"/>
                        </a:rPr>
                        <a:t>50 mA</a:t>
                      </a:r>
                      <a:endParaRPr lang="en-US" sz="1100" dirty="0" smtClean="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562521501"/>
                  </a:ext>
                </a:extLst>
              </a:tr>
              <a:tr h="274320">
                <a:tc>
                  <a:txBody>
                    <a:bodyPr/>
                    <a:lstStyle/>
                    <a:p>
                      <a:r>
                        <a:rPr lang="en-US" sz="1400" b="0" i="0" kern="1200" dirty="0" smtClean="0">
                          <a:solidFill>
                            <a:schemeClr val="dk1"/>
                          </a:solidFill>
                          <a:effectLst/>
                          <a:latin typeface="+mn-lt"/>
                          <a:ea typeface="+mn-ea"/>
                          <a:cs typeface="+mn-cs"/>
                        </a:rPr>
                        <a:t>DC </a:t>
                      </a:r>
                      <a:r>
                        <a:rPr lang="en-US" sz="1400" b="0" i="0" kern="1200" dirty="0" err="1" smtClean="0">
                          <a:solidFill>
                            <a:schemeClr val="dk1"/>
                          </a:solidFill>
                          <a:effectLst/>
                          <a:latin typeface="+mn-lt"/>
                          <a:ea typeface="+mn-ea"/>
                          <a:cs typeface="+mn-cs"/>
                        </a:rPr>
                        <a:t>Curr</a:t>
                      </a:r>
                      <a:r>
                        <a:rPr lang="en-US" sz="1400" b="0" i="0" kern="1200" dirty="0" smtClean="0">
                          <a:solidFill>
                            <a:schemeClr val="dk1"/>
                          </a:solidFill>
                          <a:effectLst/>
                          <a:latin typeface="+mn-lt"/>
                          <a:ea typeface="+mn-ea"/>
                          <a:cs typeface="+mn-cs"/>
                        </a:rPr>
                        <a:t>. out on 5V Pin</a:t>
                      </a:r>
                      <a:endParaRPr lang="en-US" sz="1400" dirty="0"/>
                    </a:p>
                  </a:txBody>
                  <a:tcPr/>
                </a:tc>
                <a:tc>
                  <a:txBody>
                    <a:bodyPr/>
                    <a:lstStyle/>
                    <a:p>
                      <a:r>
                        <a:rPr lang="en-US" sz="1400" dirty="0" smtClean="0"/>
                        <a:t>0.8 A</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t>0.8 A</a:t>
                      </a:r>
                    </a:p>
                  </a:txBody>
                  <a:tcPr/>
                </a:tc>
                <a:tc>
                  <a:txBody>
                    <a:bodyPr/>
                    <a:lstStyle/>
                    <a:p>
                      <a:r>
                        <a:rPr lang="en-US" sz="1400" dirty="0" smtClean="0"/>
                        <a:t>2A</a:t>
                      </a:r>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764959510"/>
                  </a:ext>
                </a:extLst>
              </a:tr>
              <a:tr h="274320">
                <a:tc>
                  <a:txBody>
                    <a:bodyPr/>
                    <a:lstStyle/>
                    <a:p>
                      <a:r>
                        <a:rPr lang="en-US" sz="1400" dirty="0" smtClean="0"/>
                        <a:t>Dig. pins</a:t>
                      </a:r>
                      <a:endParaRPr lang="en-US" sz="1400" dirty="0"/>
                    </a:p>
                  </a:txBody>
                  <a:tcPr/>
                </a:tc>
                <a:tc>
                  <a:txBody>
                    <a:bodyPr/>
                    <a:lstStyle/>
                    <a:p>
                      <a:r>
                        <a:rPr lang="en-US" sz="1400" dirty="0" smtClean="0"/>
                        <a:t>54</a:t>
                      </a:r>
                      <a:endParaRPr lang="en-US" sz="1400" dirty="0"/>
                    </a:p>
                  </a:txBody>
                  <a:tcPr/>
                </a:tc>
                <a:tc>
                  <a:txBody>
                    <a:bodyPr/>
                    <a:lstStyle/>
                    <a:p>
                      <a:r>
                        <a:rPr lang="en-US" sz="1400" dirty="0" smtClean="0"/>
                        <a:t>54</a:t>
                      </a:r>
                      <a:r>
                        <a:rPr lang="en-US" sz="1400" baseline="0" dirty="0" smtClean="0"/>
                        <a:t> </a:t>
                      </a:r>
                      <a:r>
                        <a:rPr lang="en-US" sz="1400" dirty="0" smtClean="0"/>
                        <a:t>(12 PWM)</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t>54 (15 PWM)</a:t>
                      </a:r>
                    </a:p>
                  </a:txBody>
                  <a:tcPr/>
                </a:tc>
                <a:tc>
                  <a:txBody>
                    <a:bodyPr/>
                    <a:lstStyle/>
                    <a:p>
                      <a:r>
                        <a:rPr lang="en-US" sz="1400" dirty="0" smtClean="0"/>
                        <a:t>70 (22 PWM)</a:t>
                      </a:r>
                      <a:endParaRPr lang="en-US" sz="1400" dirty="0"/>
                    </a:p>
                  </a:txBody>
                  <a:tcPr/>
                </a:tc>
                <a:tc>
                  <a:txBody>
                    <a:bodyPr/>
                    <a:lstStyle/>
                    <a:p>
                      <a:r>
                        <a:rPr lang="en-US" sz="1400" dirty="0" smtClean="0"/>
                        <a:t>64</a:t>
                      </a:r>
                      <a:endParaRPr lang="en-US" sz="1400" dirty="0"/>
                    </a:p>
                  </a:txBody>
                  <a:tcPr/>
                </a:tc>
                <a:tc>
                  <a:txBody>
                    <a:bodyPr/>
                    <a:lstStyle/>
                    <a:p>
                      <a:r>
                        <a:rPr lang="en-US" sz="1400" dirty="0" smtClean="0"/>
                        <a:t>16 </a:t>
                      </a:r>
                      <a:r>
                        <a:rPr lang="en-US" sz="1400" dirty="0" err="1" smtClean="0"/>
                        <a:t>PWM+motor</a:t>
                      </a:r>
                      <a:endParaRPr lang="en-US" sz="1400" dirty="0"/>
                    </a:p>
                  </a:txBody>
                  <a:tcPr/>
                </a:tc>
                <a:tc>
                  <a:txBody>
                    <a:bodyPr/>
                    <a:lstStyle/>
                    <a:p>
                      <a:r>
                        <a:rPr lang="en-US" sz="1400" dirty="0" smtClean="0"/>
                        <a:t>40 (35</a:t>
                      </a:r>
                      <a:r>
                        <a:rPr lang="en-US" sz="1400" baseline="0" dirty="0" smtClean="0"/>
                        <a:t> </a:t>
                      </a:r>
                      <a:r>
                        <a:rPr lang="en-US" sz="1400" kern="1200" dirty="0" smtClean="0">
                          <a:solidFill>
                            <a:schemeClr val="dk1"/>
                          </a:solidFill>
                          <a:latin typeface="+mn-lt"/>
                          <a:ea typeface="+mn-ea"/>
                          <a:cs typeface="+mn-cs"/>
                        </a:rPr>
                        <a:t>PWM</a:t>
                      </a:r>
                      <a:r>
                        <a:rPr lang="en-US" sz="1400" baseline="0" dirty="0" smtClean="0"/>
                        <a:t>)</a:t>
                      </a:r>
                      <a:endParaRPr lang="en-US" sz="1400" dirty="0"/>
                    </a:p>
                  </a:txBody>
                  <a:tcPr/>
                </a:tc>
                <a:extLst>
                  <a:ext uri="{0D108BD9-81ED-4DB2-BD59-A6C34878D82A}">
                    <a16:rowId xmlns:a16="http://schemas.microsoft.com/office/drawing/2014/main" val="37621310"/>
                  </a:ext>
                </a:extLst>
              </a:tr>
              <a:tr h="274320">
                <a:tc>
                  <a:txBody>
                    <a:bodyPr/>
                    <a:lstStyle/>
                    <a:p>
                      <a:r>
                        <a:rPr lang="en-US" sz="1400" dirty="0" smtClean="0"/>
                        <a:t>Analog</a:t>
                      </a:r>
                      <a:r>
                        <a:rPr lang="en-US" sz="1400" baseline="0" dirty="0" smtClean="0"/>
                        <a:t> pins</a:t>
                      </a:r>
                      <a:endParaRPr lang="en-US" sz="1400" dirty="0"/>
                    </a:p>
                  </a:txBody>
                  <a:tcPr/>
                </a:tc>
                <a:tc>
                  <a:txBody>
                    <a:bodyPr/>
                    <a:lstStyle/>
                    <a:p>
                      <a:r>
                        <a:rPr lang="en-US" sz="1400" dirty="0" smtClean="0"/>
                        <a:t>16</a:t>
                      </a:r>
                      <a:endParaRPr lang="en-US" sz="1400" dirty="0"/>
                    </a:p>
                  </a:txBody>
                  <a:tcPr/>
                </a:tc>
                <a:tc>
                  <a:txBody>
                    <a:bodyPr/>
                    <a:lstStyle/>
                    <a:p>
                      <a:r>
                        <a:rPr lang="en-US" sz="1400" dirty="0" smtClean="0"/>
                        <a:t>12 (ADC 12 bit)</a:t>
                      </a:r>
                      <a:endParaRPr lang="en-US" sz="1400" dirty="0"/>
                    </a:p>
                  </a:txBody>
                  <a:tcPr/>
                </a:tc>
                <a:tc>
                  <a:txBody>
                    <a:bodyPr/>
                    <a:lstStyle/>
                    <a:p>
                      <a:r>
                        <a:rPr lang="en-US" sz="1400" dirty="0" smtClean="0"/>
                        <a:t>16</a:t>
                      </a:r>
                      <a:endParaRPr lang="en-US" sz="1400" dirty="0"/>
                    </a:p>
                  </a:txBody>
                  <a:tcPr/>
                </a:tc>
                <a:tc>
                  <a:txBody>
                    <a:bodyPr/>
                    <a:lstStyle/>
                    <a:p>
                      <a:r>
                        <a:rPr lang="en-US" sz="1400" dirty="0" smtClean="0"/>
                        <a:t>15</a:t>
                      </a:r>
                      <a:endParaRPr lang="en-US" sz="1400" dirty="0"/>
                    </a:p>
                  </a:txBody>
                  <a:tcPr/>
                </a:tc>
                <a:tc>
                  <a:txBody>
                    <a:bodyPr/>
                    <a:lstStyle/>
                    <a:p>
                      <a:r>
                        <a:rPr lang="en-US" sz="1400" dirty="0" smtClean="0"/>
                        <a:t>48+12</a:t>
                      </a:r>
                      <a:endParaRPr lang="en-US" sz="1400" dirty="0"/>
                    </a:p>
                  </a:txBody>
                  <a:tcPr/>
                </a:tc>
                <a:tc>
                  <a:txBody>
                    <a:bodyPr/>
                    <a:lstStyle/>
                    <a:p>
                      <a:endParaRPr lang="en-US" sz="1400" dirty="0"/>
                    </a:p>
                  </a:txBody>
                  <a:tcPr/>
                </a:tc>
                <a:tc>
                  <a:txBody>
                    <a:bodyPr/>
                    <a:lstStyle/>
                    <a:p>
                      <a:r>
                        <a:rPr lang="en-US" sz="1400" dirty="0" smtClean="0"/>
                        <a:t>18</a:t>
                      </a:r>
                      <a:endParaRPr lang="en-US" sz="1400" dirty="0"/>
                    </a:p>
                  </a:txBody>
                  <a:tcPr/>
                </a:tc>
                <a:extLst>
                  <a:ext uri="{0D108BD9-81ED-4DB2-BD59-A6C34878D82A}">
                    <a16:rowId xmlns:a16="http://schemas.microsoft.com/office/drawing/2014/main" val="3494505476"/>
                  </a:ext>
                </a:extLst>
              </a:tr>
              <a:tr h="274320">
                <a:tc>
                  <a:txBody>
                    <a:bodyPr/>
                    <a:lstStyle/>
                    <a:p>
                      <a:r>
                        <a:rPr lang="en-US" sz="1400" dirty="0" smtClean="0"/>
                        <a:t>UART</a:t>
                      </a:r>
                      <a:endParaRPr lang="en-US" sz="1400" dirty="0"/>
                    </a:p>
                  </a:txBody>
                  <a:tcPr/>
                </a:tc>
                <a:tc>
                  <a:txBody>
                    <a:bodyPr/>
                    <a:lstStyle/>
                    <a:p>
                      <a:r>
                        <a:rPr lang="en-US" sz="1400" dirty="0" smtClean="0">
                          <a:sym typeface="Wingdings" panose="05000000000000000000" pitchFamily="2" charset="2"/>
                        </a:rPr>
                        <a:t> 4</a:t>
                      </a:r>
                      <a:endParaRPr lang="en-US" sz="1400" dirty="0"/>
                    </a:p>
                  </a:txBody>
                  <a:tcPr/>
                </a:tc>
                <a:tc>
                  <a:txBody>
                    <a:bodyPr/>
                    <a:lstStyle/>
                    <a:p>
                      <a:r>
                        <a:rPr lang="en-US" sz="1400" dirty="0" smtClean="0">
                          <a:sym typeface="Wingdings" panose="05000000000000000000" pitchFamily="2" charset="2"/>
                        </a:rPr>
                        <a:t>4</a:t>
                      </a:r>
                      <a:endParaRPr lang="en-US" sz="1400" dirty="0"/>
                    </a:p>
                  </a:txBody>
                  <a:tcPr/>
                </a:tc>
                <a:tc>
                  <a:txBody>
                    <a:bodyPr/>
                    <a:lstStyle/>
                    <a:p>
                      <a:r>
                        <a:rPr lang="en-US" sz="1400" dirty="0" smtClean="0">
                          <a:sym typeface="Wingdings" panose="05000000000000000000" pitchFamily="2" charset="2"/>
                        </a:rPr>
                        <a:t>4</a:t>
                      </a:r>
                      <a:endParaRPr lang="en-US" sz="1400" dirty="0"/>
                    </a:p>
                  </a:txBody>
                  <a:tcPr/>
                </a:tc>
                <a:tc>
                  <a:txBody>
                    <a:bodyPr/>
                    <a:lstStyle/>
                    <a:p>
                      <a:r>
                        <a:rPr lang="en-US" sz="1400" dirty="0" smtClean="0">
                          <a:sym typeface="Wingdings" panose="05000000000000000000" pitchFamily="2" charset="2"/>
                        </a:rPr>
                        <a:t></a:t>
                      </a:r>
                      <a:endParaRPr lang="en-US" sz="1400" dirty="0"/>
                    </a:p>
                  </a:txBody>
                  <a:tcPr/>
                </a:tc>
                <a:tc>
                  <a:txBody>
                    <a:bodyPr/>
                    <a:lstStyle/>
                    <a:p>
                      <a:r>
                        <a:rPr lang="en-US" sz="1400" dirty="0" smtClean="0">
                          <a:sym typeface="Wingdings" panose="05000000000000000000" pitchFamily="2" charset="2"/>
                        </a:rPr>
                        <a:t></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ym typeface="Wingdings" panose="05000000000000000000" pitchFamily="2" charset="2"/>
                        </a:rPr>
                        <a:t>3</a:t>
                      </a:r>
                      <a:endParaRPr lang="en-US" sz="1400"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ym typeface="Wingdings" panose="05000000000000000000" pitchFamily="2" charset="2"/>
                        </a:rPr>
                        <a:t>8</a:t>
                      </a:r>
                      <a:endParaRPr lang="en-US" sz="1400" dirty="0" smtClean="0"/>
                    </a:p>
                  </a:txBody>
                  <a:tcPr/>
                </a:tc>
                <a:extLst>
                  <a:ext uri="{0D108BD9-81ED-4DB2-BD59-A6C34878D82A}">
                    <a16:rowId xmlns:a16="http://schemas.microsoft.com/office/drawing/2014/main" val="2303820463"/>
                  </a:ext>
                </a:extLst>
              </a:tr>
              <a:tr h="274320">
                <a:tc>
                  <a:txBody>
                    <a:bodyPr/>
                    <a:lstStyle/>
                    <a:p>
                      <a:r>
                        <a:rPr lang="en-US" sz="1400" dirty="0" smtClean="0"/>
                        <a:t>I2C</a:t>
                      </a:r>
                      <a:endParaRPr lang="en-US" sz="1400" dirty="0"/>
                    </a:p>
                  </a:txBody>
                  <a:tcPr/>
                </a:tc>
                <a:tc>
                  <a:txBody>
                    <a:bodyPr/>
                    <a:lstStyle/>
                    <a:p>
                      <a:r>
                        <a:rPr lang="en-US" sz="1400" dirty="0" smtClean="0">
                          <a:sym typeface="Wingdings" panose="05000000000000000000" pitchFamily="2" charset="2"/>
                        </a:rPr>
                        <a:t></a:t>
                      </a:r>
                      <a:endParaRPr lang="en-US" sz="1400" dirty="0"/>
                    </a:p>
                  </a:txBody>
                  <a:tcPr/>
                </a:tc>
                <a:tc>
                  <a:txBody>
                    <a:bodyPr/>
                    <a:lstStyle/>
                    <a:p>
                      <a:r>
                        <a:rPr lang="en-US" sz="1400" dirty="0" smtClean="0">
                          <a:sym typeface="Wingdings" panose="05000000000000000000" pitchFamily="2" charset="2"/>
                        </a:rPr>
                        <a:t></a:t>
                      </a:r>
                      <a:endParaRPr lang="en-US" sz="1400" dirty="0"/>
                    </a:p>
                  </a:txBody>
                  <a:tcPr/>
                </a:tc>
                <a:tc>
                  <a:txBody>
                    <a:bodyPr/>
                    <a:lstStyle/>
                    <a:p>
                      <a:r>
                        <a:rPr lang="en-US" sz="1400" dirty="0" smtClean="0">
                          <a:sym typeface="Wingdings" panose="05000000000000000000" pitchFamily="2" charset="2"/>
                        </a:rPr>
                        <a:t></a:t>
                      </a:r>
                      <a:endParaRPr lang="en-US" sz="1400" dirty="0"/>
                    </a:p>
                  </a:txBody>
                  <a:tcPr/>
                </a:tc>
                <a:tc>
                  <a:txBody>
                    <a:bodyPr/>
                    <a:lstStyle/>
                    <a:p>
                      <a:r>
                        <a:rPr lang="en-US" sz="1400" dirty="0" smtClean="0">
                          <a:sym typeface="Wingdings" panose="05000000000000000000" pitchFamily="2" charset="2"/>
                        </a:rPr>
                        <a:t></a:t>
                      </a:r>
                      <a:endParaRPr lang="en-US" sz="1400" dirty="0"/>
                    </a:p>
                  </a:txBody>
                  <a:tcPr/>
                </a:tc>
                <a:tc>
                  <a:txBody>
                    <a:bodyPr/>
                    <a:lstStyle/>
                    <a:p>
                      <a:r>
                        <a:rPr lang="en-US" sz="1400" dirty="0" smtClean="0">
                          <a:sym typeface="Wingdings" panose="05000000000000000000" pitchFamily="2" charset="2"/>
                        </a:rPr>
                        <a:t></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ym typeface="Wingdings" panose="05000000000000000000" pitchFamily="2" charset="2"/>
                        </a:rPr>
                        <a:t>2 </a:t>
                      </a:r>
                      <a:r>
                        <a:rPr lang="en-US" sz="1400" baseline="0" dirty="0" smtClean="0">
                          <a:sym typeface="Wingdings" panose="05000000000000000000" pitchFamily="2" charset="2"/>
                        </a:rPr>
                        <a:t> +</a:t>
                      </a:r>
                      <a:r>
                        <a:rPr lang="en-US" sz="1400" dirty="0" smtClean="0">
                          <a:sym typeface="Wingdings" panose="05000000000000000000" pitchFamily="2" charset="2"/>
                        </a:rPr>
                        <a:t> (I2S)</a:t>
                      </a:r>
                      <a:r>
                        <a:rPr lang="en-US" sz="1400" baseline="0" dirty="0" smtClean="0">
                          <a:sym typeface="Wingdings" panose="05000000000000000000" pitchFamily="2" charset="2"/>
                        </a:rPr>
                        <a:t> 2</a:t>
                      </a:r>
                      <a:endParaRPr lang="en-US" sz="1400"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ym typeface="Wingdings" panose="05000000000000000000" pitchFamily="2" charset="2"/>
                        </a:rPr>
                        <a:t>3</a:t>
                      </a:r>
                      <a:endParaRPr lang="en-US" sz="1400" dirty="0" smtClean="0"/>
                    </a:p>
                  </a:txBody>
                  <a:tcPr/>
                </a:tc>
                <a:extLst>
                  <a:ext uri="{0D108BD9-81ED-4DB2-BD59-A6C34878D82A}">
                    <a16:rowId xmlns:a16="http://schemas.microsoft.com/office/drawing/2014/main" val="1941470705"/>
                  </a:ext>
                </a:extLst>
              </a:tr>
              <a:tr h="274320">
                <a:tc>
                  <a:txBody>
                    <a:bodyPr/>
                    <a:lstStyle/>
                    <a:p>
                      <a:r>
                        <a:rPr lang="en-US" sz="1400" dirty="0" smtClean="0"/>
                        <a:t>CAN</a:t>
                      </a:r>
                      <a:endParaRPr lang="en-US" sz="1400" dirty="0"/>
                    </a:p>
                  </a:txBody>
                  <a:tcPr/>
                </a:tc>
                <a:tc>
                  <a:txBody>
                    <a:bodyPr/>
                    <a:lstStyle/>
                    <a:p>
                      <a:r>
                        <a:rPr lang="en-US" sz="1400" dirty="0" smtClean="0">
                          <a:sym typeface="Wingdings" panose="05000000000000000000" pitchFamily="2" charset="2"/>
                        </a:rPr>
                        <a:t></a:t>
                      </a:r>
                      <a:endParaRPr lang="en-US" sz="1400" dirty="0"/>
                    </a:p>
                  </a:txBody>
                  <a:tcPr/>
                </a:tc>
                <a:tc>
                  <a:txBody>
                    <a:bodyPr/>
                    <a:lstStyle/>
                    <a:p>
                      <a:r>
                        <a:rPr lang="en-US" sz="1400" dirty="0" smtClean="0">
                          <a:sym typeface="Wingdings" panose="05000000000000000000" pitchFamily="2" charset="2"/>
                        </a:rPr>
                        <a:t></a:t>
                      </a:r>
                      <a:endParaRPr lang="en-US" sz="1400" dirty="0"/>
                    </a:p>
                  </a:txBody>
                  <a:tcPr/>
                </a:tc>
                <a:tc>
                  <a:txBody>
                    <a:bodyPr/>
                    <a:lstStyle/>
                    <a:p>
                      <a:r>
                        <a:rPr lang="en-US" sz="1400" dirty="0" smtClean="0">
                          <a:sym typeface="Wingdings" panose="05000000000000000000" pitchFamily="2" charset="2"/>
                        </a:rPr>
                        <a:t></a:t>
                      </a:r>
                      <a:endParaRPr lang="en-US" sz="1400" dirty="0"/>
                    </a:p>
                  </a:txBody>
                  <a:tcPr/>
                </a:tc>
                <a:tc>
                  <a:txBody>
                    <a:bodyPr/>
                    <a:lstStyle/>
                    <a:p>
                      <a:r>
                        <a:rPr lang="en-US" sz="1400" dirty="0" smtClean="0">
                          <a:sym typeface="Wingdings" panose="05000000000000000000" pitchFamily="2" charset="2"/>
                        </a:rPr>
                        <a:t></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ym typeface="Wingdings" panose="05000000000000000000" pitchFamily="2" charset="2"/>
                        </a:rPr>
                        <a:t></a:t>
                      </a:r>
                      <a:r>
                        <a:rPr lang="en-US" sz="1400" baseline="0" dirty="0">
                          <a:sym typeface="Wingdings" panose="05000000000000000000" pitchFamily="2" charset="2"/>
                        </a:rPr>
                        <a:t> </a:t>
                      </a:r>
                      <a:r>
                        <a:rPr lang="en-US" sz="1400" baseline="0" dirty="0" smtClean="0">
                          <a:sym typeface="Wingdings" panose="05000000000000000000" pitchFamily="2" charset="2"/>
                        </a:rPr>
                        <a:t>4 nodes</a:t>
                      </a:r>
                      <a:endParaRPr lang="en-US" sz="1400"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ym typeface="Wingdings" panose="05000000000000000000" pitchFamily="2" charset="2"/>
                        </a:rPr>
                        <a:t></a:t>
                      </a:r>
                      <a:endParaRPr lang="en-US" sz="1400"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ym typeface="Wingdings" panose="05000000000000000000" pitchFamily="2" charset="2"/>
                        </a:rPr>
                        <a:t>3</a:t>
                      </a:r>
                      <a:endParaRPr lang="en-US" sz="1400" dirty="0" smtClean="0"/>
                    </a:p>
                  </a:txBody>
                  <a:tcPr/>
                </a:tc>
                <a:extLst>
                  <a:ext uri="{0D108BD9-81ED-4DB2-BD59-A6C34878D82A}">
                    <a16:rowId xmlns:a16="http://schemas.microsoft.com/office/drawing/2014/main" val="1744195732"/>
                  </a:ext>
                </a:extLst>
              </a:tr>
              <a:tr h="274320">
                <a:tc>
                  <a:txBody>
                    <a:bodyPr/>
                    <a:lstStyle/>
                    <a:p>
                      <a:r>
                        <a:rPr lang="en-US" sz="1400" dirty="0" smtClean="0"/>
                        <a:t>SPI</a:t>
                      </a:r>
                      <a:endParaRPr lang="en-US" sz="1400" dirty="0"/>
                    </a:p>
                  </a:txBody>
                  <a:tcPr/>
                </a:tc>
                <a:tc>
                  <a:txBody>
                    <a:bodyPr/>
                    <a:lstStyle/>
                    <a:p>
                      <a:r>
                        <a:rPr lang="en-US" sz="1400" dirty="0" smtClean="0">
                          <a:sym typeface="Wingdings" panose="05000000000000000000" pitchFamily="2" charset="2"/>
                        </a:rPr>
                        <a:t></a:t>
                      </a:r>
                      <a:endParaRPr lang="en-US" sz="1400" dirty="0"/>
                    </a:p>
                  </a:txBody>
                  <a:tcPr/>
                </a:tc>
                <a:tc>
                  <a:txBody>
                    <a:bodyPr/>
                    <a:lstStyle/>
                    <a:p>
                      <a:r>
                        <a:rPr lang="en-US" sz="1400" dirty="0" smtClean="0">
                          <a:sym typeface="Wingdings" panose="05000000000000000000" pitchFamily="2" charset="2"/>
                        </a:rPr>
                        <a:t></a:t>
                      </a:r>
                      <a:endParaRPr lang="en-US" sz="1400" dirty="0"/>
                    </a:p>
                  </a:txBody>
                  <a:tcPr/>
                </a:tc>
                <a:tc>
                  <a:txBody>
                    <a:bodyPr/>
                    <a:lstStyle/>
                    <a:p>
                      <a:r>
                        <a:rPr lang="en-US" sz="1400" dirty="0" smtClean="0">
                          <a:sym typeface="Wingdings" panose="05000000000000000000" pitchFamily="2" charset="2"/>
                        </a:rPr>
                        <a:t></a:t>
                      </a:r>
                      <a:endParaRPr lang="en-US" sz="1400" dirty="0"/>
                    </a:p>
                  </a:txBody>
                  <a:tcPr/>
                </a:tc>
                <a:tc>
                  <a:txBody>
                    <a:bodyPr/>
                    <a:lstStyle/>
                    <a:p>
                      <a:r>
                        <a:rPr lang="en-US" sz="1400" dirty="0" smtClean="0">
                          <a:sym typeface="Wingdings" panose="05000000000000000000" pitchFamily="2" charset="2"/>
                        </a:rPr>
                        <a:t></a:t>
                      </a:r>
                      <a:endParaRPr lang="en-US" sz="1400" dirty="0"/>
                    </a:p>
                  </a:txBody>
                  <a:tcPr/>
                </a:tc>
                <a:tc>
                  <a:txBody>
                    <a:bodyPr/>
                    <a:lstStyle/>
                    <a:p>
                      <a:r>
                        <a:rPr lang="en-US" sz="1400" dirty="0" smtClean="0">
                          <a:sym typeface="Wingdings" panose="05000000000000000000" pitchFamily="2" charset="2"/>
                        </a:rPr>
                        <a:t></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ym typeface="Wingdings" panose="05000000000000000000" pitchFamily="2" charset="2"/>
                        </a:rPr>
                        <a:t>4</a:t>
                      </a:r>
                      <a:endParaRPr lang="en-US" sz="1400"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ym typeface="Wingdings" panose="05000000000000000000" pitchFamily="2" charset="2"/>
                        </a:rPr>
                        <a:t>3</a:t>
                      </a:r>
                      <a:endParaRPr lang="en-US" sz="1400" dirty="0" smtClean="0"/>
                    </a:p>
                  </a:txBody>
                  <a:tcPr/>
                </a:tc>
                <a:extLst>
                  <a:ext uri="{0D108BD9-81ED-4DB2-BD59-A6C34878D82A}">
                    <a16:rowId xmlns:a16="http://schemas.microsoft.com/office/drawing/2014/main" val="1802792169"/>
                  </a:ext>
                </a:extLst>
              </a:tr>
              <a:tr h="274320">
                <a:tc>
                  <a:txBody>
                    <a:bodyPr/>
                    <a:lstStyle/>
                    <a:p>
                      <a:r>
                        <a:rPr lang="en-US" sz="1400" dirty="0" smtClean="0"/>
                        <a:t>Ext. interrupt</a:t>
                      </a:r>
                      <a:endParaRPr lang="en-US" sz="1400" dirty="0"/>
                    </a:p>
                  </a:txBody>
                  <a:tcPr/>
                </a:tc>
                <a:tc>
                  <a:txBody>
                    <a:bodyPr/>
                    <a:lstStyle/>
                    <a:p>
                      <a:r>
                        <a:rPr lang="en-US" sz="1200" b="0" i="0" kern="1200" dirty="0" smtClean="0">
                          <a:solidFill>
                            <a:schemeClr val="dk1"/>
                          </a:solidFill>
                          <a:effectLst/>
                          <a:latin typeface="+mn-lt"/>
                          <a:ea typeface="+mn-ea"/>
                          <a:cs typeface="+mn-cs"/>
                        </a:rPr>
                        <a:t>2, 3, 18, 19, 20, 21</a:t>
                      </a:r>
                      <a:endParaRPr lang="en-US" sz="1050" dirty="0"/>
                    </a:p>
                  </a:txBody>
                  <a:tcPr/>
                </a:tc>
                <a:tc>
                  <a:txBody>
                    <a:bodyPr/>
                    <a:lstStyle/>
                    <a:p>
                      <a:r>
                        <a:rPr lang="en-US" sz="1400" dirty="0" smtClean="0"/>
                        <a:t>All digital pins</a:t>
                      </a:r>
                      <a:endParaRPr lang="en-US" sz="1400" dirty="0"/>
                    </a:p>
                  </a:txBody>
                  <a:tcPr/>
                </a:tc>
                <a:tc>
                  <a:txBody>
                    <a:bodyPr/>
                    <a:lstStyle/>
                    <a:p>
                      <a:endParaRPr lang="en-US" sz="1400" dirty="0"/>
                    </a:p>
                  </a:txBody>
                  <a:tcPr/>
                </a:tc>
                <a:tc>
                  <a:txBody>
                    <a:bodyPr/>
                    <a:lstStyle/>
                    <a:p>
                      <a:r>
                        <a:rPr lang="en-US" sz="1400" dirty="0" smtClean="0">
                          <a:sym typeface="Wingdings" panose="05000000000000000000" pitchFamily="2" charset="2"/>
                        </a:rPr>
                        <a:t></a:t>
                      </a:r>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427729728"/>
                  </a:ext>
                </a:extLst>
              </a:tr>
              <a:tr h="274320">
                <a:tc>
                  <a:txBody>
                    <a:bodyPr/>
                    <a:lstStyle/>
                    <a:p>
                      <a:r>
                        <a:rPr lang="en-US" sz="1400" dirty="0" smtClean="0"/>
                        <a:t>Extra</a:t>
                      </a:r>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t>Micro SD card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err="1" smtClean="0">
                          <a:solidFill>
                            <a:schemeClr val="dk1"/>
                          </a:solidFill>
                          <a:effectLst/>
                          <a:latin typeface="+mn-lt"/>
                          <a:ea typeface="+mn-ea"/>
                          <a:cs typeface="+mn-cs"/>
                        </a:rPr>
                        <a:t>CircuitPython</a:t>
                      </a:r>
                      <a:endParaRPr lang="en-US"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smtClean="0"/>
                        <a:t>WiFi</a:t>
                      </a:r>
                      <a:r>
                        <a:rPr lang="en-US" sz="1400" dirty="0" smtClean="0"/>
                        <a:t>, BT</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t>Micro SD card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t>Ethernet,</a:t>
                      </a:r>
                      <a:r>
                        <a:rPr lang="en-US" sz="1400" baseline="0" dirty="0" smtClean="0"/>
                        <a:t> mem exp.</a:t>
                      </a:r>
                      <a:endParaRPr lang="en-US" sz="1400" dirty="0"/>
                    </a:p>
                  </a:txBody>
                  <a:tcPr/>
                </a:tc>
                <a:extLst>
                  <a:ext uri="{0D108BD9-81ED-4DB2-BD59-A6C34878D82A}">
                    <a16:rowId xmlns:a16="http://schemas.microsoft.com/office/drawing/2014/main" val="1389488393"/>
                  </a:ext>
                </a:extLst>
              </a:tr>
            </a:tbl>
          </a:graphicData>
        </a:graphic>
      </p:graphicFrame>
    </p:spTree>
    <p:extLst>
      <p:ext uri="{BB962C8B-B14F-4D97-AF65-F5344CB8AC3E}">
        <p14:creationId xmlns:p14="http://schemas.microsoft.com/office/powerpoint/2010/main" val="41500704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730829554"/>
              </p:ext>
            </p:extLst>
          </p:nvPr>
        </p:nvGraphicFramePr>
        <p:xfrm>
          <a:off x="0" y="0"/>
          <a:ext cx="12192004" cy="8077200"/>
        </p:xfrm>
        <a:graphic>
          <a:graphicData uri="http://schemas.openxmlformats.org/drawingml/2006/table">
            <a:tbl>
              <a:tblPr firstRow="1" bandRow="1">
                <a:tableStyleId>{5C22544A-7EE6-4342-B048-85BDC9FD1C3A}</a:tableStyleId>
              </a:tblPr>
              <a:tblGrid>
                <a:gridCol w="1826377">
                  <a:extLst>
                    <a:ext uri="{9D8B030D-6E8A-4147-A177-3AD203B41FA5}">
                      <a16:colId xmlns:a16="http://schemas.microsoft.com/office/drawing/2014/main" val="3063991238"/>
                    </a:ext>
                  </a:extLst>
                </a:gridCol>
                <a:gridCol w="1346886">
                  <a:extLst>
                    <a:ext uri="{9D8B030D-6E8A-4147-A177-3AD203B41FA5}">
                      <a16:colId xmlns:a16="http://schemas.microsoft.com/office/drawing/2014/main" val="2279215575"/>
                    </a:ext>
                  </a:extLst>
                </a:gridCol>
                <a:gridCol w="1614721">
                  <a:extLst>
                    <a:ext uri="{9D8B030D-6E8A-4147-A177-3AD203B41FA5}">
                      <a16:colId xmlns:a16="http://schemas.microsoft.com/office/drawing/2014/main" val="1911942041"/>
                    </a:ext>
                  </a:extLst>
                </a:gridCol>
                <a:gridCol w="1480804">
                  <a:extLst>
                    <a:ext uri="{9D8B030D-6E8A-4147-A177-3AD203B41FA5}">
                      <a16:colId xmlns:a16="http://schemas.microsoft.com/office/drawing/2014/main" val="1023118243"/>
                    </a:ext>
                  </a:extLst>
                </a:gridCol>
                <a:gridCol w="1480804">
                  <a:extLst>
                    <a:ext uri="{9D8B030D-6E8A-4147-A177-3AD203B41FA5}">
                      <a16:colId xmlns:a16="http://schemas.microsoft.com/office/drawing/2014/main" val="732383179"/>
                    </a:ext>
                  </a:extLst>
                </a:gridCol>
                <a:gridCol w="1480804">
                  <a:extLst>
                    <a:ext uri="{9D8B030D-6E8A-4147-A177-3AD203B41FA5}">
                      <a16:colId xmlns:a16="http://schemas.microsoft.com/office/drawing/2014/main" val="2799987915"/>
                    </a:ext>
                  </a:extLst>
                </a:gridCol>
                <a:gridCol w="1463004">
                  <a:extLst>
                    <a:ext uri="{9D8B030D-6E8A-4147-A177-3AD203B41FA5}">
                      <a16:colId xmlns:a16="http://schemas.microsoft.com/office/drawing/2014/main" val="3708018914"/>
                    </a:ext>
                  </a:extLst>
                </a:gridCol>
                <a:gridCol w="1498604">
                  <a:extLst>
                    <a:ext uri="{9D8B030D-6E8A-4147-A177-3AD203B41FA5}">
                      <a16:colId xmlns:a16="http://schemas.microsoft.com/office/drawing/2014/main" val="2682013188"/>
                    </a:ext>
                  </a:extLst>
                </a:gridCol>
              </a:tblGrid>
              <a:tr h="370840">
                <a:tc>
                  <a:txBody>
                    <a:bodyPr/>
                    <a:lstStyle/>
                    <a:p>
                      <a:endParaRPr lang="en-US" sz="1400" dirty="0"/>
                    </a:p>
                  </a:txBody>
                  <a:tcPr/>
                </a:tc>
                <a:tc>
                  <a:txBody>
                    <a:bodyPr/>
                    <a:lstStyle/>
                    <a:p>
                      <a:r>
                        <a:rPr lang="en-US" sz="1400" dirty="0" smtClean="0"/>
                        <a:t>MEGA</a:t>
                      </a:r>
                      <a:endParaRPr lang="en-US" sz="1400" dirty="0"/>
                    </a:p>
                  </a:txBody>
                  <a:tcPr/>
                </a:tc>
                <a:tc>
                  <a:txBody>
                    <a:bodyPr/>
                    <a:lstStyle/>
                    <a:p>
                      <a:r>
                        <a:rPr lang="en-US" sz="1400" dirty="0" smtClean="0"/>
                        <a:t>Due</a:t>
                      </a:r>
                      <a:endParaRPr lang="en-US" sz="1400" dirty="0"/>
                    </a:p>
                  </a:txBody>
                  <a:tcPr/>
                </a:tc>
                <a:tc>
                  <a:txBody>
                    <a:bodyPr/>
                    <a:lstStyle/>
                    <a:p>
                      <a:r>
                        <a:rPr lang="en-US" sz="1400" dirty="0" smtClean="0"/>
                        <a:t>Keyestudio MEGA 2560  Advanced</a:t>
                      </a:r>
                      <a:endParaRPr lang="en-US" sz="1400" dirty="0"/>
                    </a:p>
                  </a:txBody>
                  <a:tcPr/>
                </a:tc>
                <a:tc>
                  <a:txBody>
                    <a:bodyPr/>
                    <a:lstStyle/>
                    <a:p>
                      <a:r>
                        <a:rPr lang="en-US" sz="1400" b="1" kern="1200" dirty="0" smtClean="0">
                          <a:solidFill>
                            <a:schemeClr val="lt1"/>
                          </a:solidFill>
                          <a:latin typeface="+mn-lt"/>
                          <a:ea typeface="+mn-ea"/>
                          <a:cs typeface="+mn-cs"/>
                        </a:rPr>
                        <a:t>Grand Central M4 Express </a:t>
                      </a:r>
                      <a:endParaRPr lang="en-US" sz="1400" b="1" kern="1200" dirty="0">
                        <a:solidFill>
                          <a:schemeClr val="lt1"/>
                        </a:solidFill>
                        <a:latin typeface="+mn-lt"/>
                        <a:ea typeface="+mn-ea"/>
                        <a:cs typeface="+mn-cs"/>
                      </a:endParaRPr>
                    </a:p>
                  </a:txBody>
                  <a:tcPr/>
                </a:tc>
                <a:tc>
                  <a:txBody>
                    <a:bodyPr/>
                    <a:lstStyle/>
                    <a:p>
                      <a:r>
                        <a:rPr lang="en-US" sz="1400" dirty="0" smtClean="0"/>
                        <a:t>Hitex ShieldBuddy TC275</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smtClean="0"/>
                        <a:t>Hitex</a:t>
                      </a:r>
                      <a:r>
                        <a:rPr lang="en-US" sz="1400" dirty="0" smtClean="0"/>
                        <a:t> </a:t>
                      </a:r>
                      <a:r>
                        <a:rPr lang="en-US" sz="1400" dirty="0" err="1" smtClean="0"/>
                        <a:t>ShieldBuddy</a:t>
                      </a:r>
                      <a:r>
                        <a:rPr lang="en-US" sz="1400" dirty="0" smtClean="0"/>
                        <a:t> TC375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lt1"/>
                          </a:solidFill>
                          <a:effectLst/>
                          <a:latin typeface="+mn-lt"/>
                          <a:ea typeface="+mn-ea"/>
                          <a:cs typeface="+mn-cs"/>
                        </a:rPr>
                        <a:t>KIT_A2G_TC375_LITE</a:t>
                      </a:r>
                    </a:p>
                  </a:txBody>
                  <a:tcPr/>
                </a:tc>
                <a:extLst>
                  <a:ext uri="{0D108BD9-81ED-4DB2-BD59-A6C34878D82A}">
                    <a16:rowId xmlns:a16="http://schemas.microsoft.com/office/drawing/2014/main" val="919180671"/>
                  </a:ext>
                </a:extLst>
              </a:tr>
              <a:tr h="274320">
                <a:tc>
                  <a:txBody>
                    <a:bodyPr/>
                    <a:lstStyle/>
                    <a:p>
                      <a:r>
                        <a:rPr lang="en-US" sz="1400" dirty="0" smtClean="0"/>
                        <a:t>CPU</a:t>
                      </a:r>
                      <a:endParaRPr lang="en-US" sz="1400" dirty="0"/>
                    </a:p>
                  </a:txBody>
                  <a:tcPr/>
                </a:tc>
                <a:tc>
                  <a:txBody>
                    <a:bodyPr/>
                    <a:lstStyle/>
                    <a:p>
                      <a:r>
                        <a:rPr lang="en-US" sz="1200" b="0" i="0" kern="1200" dirty="0" smtClean="0">
                          <a:solidFill>
                            <a:schemeClr val="dk1"/>
                          </a:solidFill>
                          <a:effectLst/>
                          <a:latin typeface="+mn-lt"/>
                          <a:ea typeface="+mn-ea"/>
                          <a:cs typeface="+mn-cs"/>
                        </a:rPr>
                        <a:t>ATMEGA2560-16AU</a:t>
                      </a:r>
                      <a:endParaRPr lang="en-US" sz="1100" dirty="0"/>
                    </a:p>
                  </a:txBody>
                  <a:tcPr/>
                </a:tc>
                <a:tc>
                  <a:txBody>
                    <a:bodyPr/>
                    <a:lstStyle/>
                    <a:p>
                      <a:r>
                        <a:rPr lang="en-US" sz="1200" dirty="0" smtClean="0"/>
                        <a:t>Atmel SAM3X8E ARM Cortex-M3</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dk1"/>
                          </a:solidFill>
                          <a:effectLst/>
                          <a:latin typeface="+mn-lt"/>
                          <a:ea typeface="+mn-ea"/>
                          <a:cs typeface="+mn-cs"/>
                        </a:rPr>
                        <a:t>ATMEGA2560-16AU</a:t>
                      </a:r>
                      <a:endParaRPr lang="en-US" sz="1100" dirty="0" smtClean="0"/>
                    </a:p>
                  </a:txBody>
                  <a:tcPr/>
                </a:tc>
                <a:tc>
                  <a:txBody>
                    <a:bodyPr/>
                    <a:lstStyle/>
                    <a:p>
                      <a:r>
                        <a:rPr lang="en-US" sz="1400" b="0" i="0" kern="1200" dirty="0" smtClean="0">
                          <a:solidFill>
                            <a:schemeClr val="dk1"/>
                          </a:solidFill>
                          <a:effectLst/>
                          <a:latin typeface="+mn-lt"/>
                          <a:ea typeface="+mn-ea"/>
                          <a:cs typeface="+mn-cs"/>
                        </a:rPr>
                        <a:t>Cortex M4 SAMD51</a:t>
                      </a:r>
                      <a:endParaRPr lang="en-US" sz="1400" dirty="0"/>
                    </a:p>
                  </a:txBody>
                  <a:tcPr/>
                </a:tc>
                <a:tc>
                  <a:txBody>
                    <a:bodyPr/>
                    <a:lstStyle/>
                    <a:p>
                      <a:r>
                        <a:rPr lang="en-US" sz="1400" dirty="0" smtClean="0"/>
                        <a:t>AURIX TC275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t>AURIX TC375</a:t>
                      </a:r>
                    </a:p>
                    <a:p>
                      <a:endParaRPr lang="en-US" sz="1400" kern="1200" dirty="0">
                        <a:solidFill>
                          <a:schemeClr val="dk1"/>
                        </a:solidFill>
                        <a:latin typeface="+mn-lt"/>
                        <a:ea typeface="+mn-ea"/>
                        <a:cs typeface="+mn-cs"/>
                      </a:endParaRPr>
                    </a:p>
                  </a:txBody>
                  <a:tcPr/>
                </a:tc>
                <a:tc>
                  <a:txBody>
                    <a:bodyPr/>
                    <a:lstStyle/>
                    <a:p>
                      <a:endParaRPr 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947151815"/>
                  </a:ext>
                </a:extLst>
              </a:tr>
              <a:tr h="274320">
                <a:tc>
                  <a:txBody>
                    <a:bodyPr/>
                    <a:lstStyle/>
                    <a:p>
                      <a:r>
                        <a:rPr lang="en-US" sz="1400" dirty="0" smtClean="0"/>
                        <a:t>CPU speed</a:t>
                      </a:r>
                      <a:endParaRPr lang="en-US" sz="1400" dirty="0"/>
                    </a:p>
                  </a:txBody>
                  <a:tcPr/>
                </a:tc>
                <a:tc>
                  <a:txBody>
                    <a:bodyPr/>
                    <a:lstStyle/>
                    <a:p>
                      <a:r>
                        <a:rPr lang="en-US" sz="1400" dirty="0" smtClean="0"/>
                        <a:t>16 MHz</a:t>
                      </a:r>
                      <a:endParaRPr lang="en-US" sz="1400" dirty="0"/>
                    </a:p>
                  </a:txBody>
                  <a:tcPr/>
                </a:tc>
                <a:tc>
                  <a:txBody>
                    <a:bodyPr/>
                    <a:lstStyle/>
                    <a:p>
                      <a:r>
                        <a:rPr lang="en-US" sz="1400" dirty="0" smtClean="0"/>
                        <a:t>84 MHz</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t>16 MHz</a:t>
                      </a:r>
                    </a:p>
                  </a:txBody>
                  <a:tcPr/>
                </a:tc>
                <a:tc>
                  <a:txBody>
                    <a:bodyPr/>
                    <a:lstStyle/>
                    <a:p>
                      <a:r>
                        <a:rPr lang="en-US" sz="1400" dirty="0" smtClean="0"/>
                        <a:t>120 MHz</a:t>
                      </a:r>
                      <a:endParaRPr lang="en-US" sz="1400" dirty="0"/>
                    </a:p>
                  </a:txBody>
                  <a:tcPr/>
                </a:tc>
                <a:tc>
                  <a:txBody>
                    <a:bodyPr/>
                    <a:lstStyle/>
                    <a:p>
                      <a:r>
                        <a:rPr lang="en-US" sz="1400" kern="1200" dirty="0" smtClean="0">
                          <a:solidFill>
                            <a:schemeClr val="dk1"/>
                          </a:solidFill>
                          <a:latin typeface="+mn-lt"/>
                          <a:ea typeface="+mn-ea"/>
                          <a:cs typeface="+mn-cs"/>
                        </a:rPr>
                        <a:t>200 MHz</a:t>
                      </a:r>
                      <a:br>
                        <a:rPr lang="en-US" sz="1400" kern="1200" dirty="0" smtClean="0">
                          <a:solidFill>
                            <a:schemeClr val="dk1"/>
                          </a:solidFill>
                          <a:latin typeface="+mn-lt"/>
                          <a:ea typeface="+mn-ea"/>
                          <a:cs typeface="+mn-cs"/>
                        </a:rPr>
                      </a:br>
                      <a:r>
                        <a:rPr lang="en-US" sz="1400" kern="1200" dirty="0" smtClean="0">
                          <a:solidFill>
                            <a:schemeClr val="dk1"/>
                          </a:solidFill>
                          <a:latin typeface="+mn-lt"/>
                          <a:ea typeface="+mn-ea"/>
                          <a:cs typeface="+mn-cs"/>
                        </a:rPr>
                        <a:t>(each core </a:t>
                      </a:r>
                      <a:r>
                        <a:rPr lang="en-US" sz="1400" kern="1200" dirty="0" err="1" smtClean="0">
                          <a:solidFill>
                            <a:schemeClr val="dk1"/>
                          </a:solidFill>
                          <a:latin typeface="+mn-lt"/>
                          <a:ea typeface="+mn-ea"/>
                          <a:cs typeface="+mn-cs"/>
                        </a:rPr>
                        <a:t>sep.</a:t>
                      </a:r>
                      <a:r>
                        <a:rPr lang="en-US" sz="1400" kern="1200" dirty="0" smtClean="0">
                          <a:solidFill>
                            <a:schemeClr val="dk1"/>
                          </a:solidFill>
                          <a:latin typeface="+mn-lt"/>
                          <a:ea typeface="+mn-ea"/>
                          <a:cs typeface="+mn-cs"/>
                        </a:rPr>
                        <a:t>)</a:t>
                      </a:r>
                      <a:endParaRPr lang="en-US" sz="1400" kern="1200" dirty="0">
                        <a:solidFill>
                          <a:schemeClr val="dk1"/>
                        </a:solidFill>
                        <a:latin typeface="+mn-lt"/>
                        <a:ea typeface="+mn-ea"/>
                        <a:cs typeface="+mn-cs"/>
                      </a:endParaRPr>
                    </a:p>
                  </a:txBody>
                  <a:tcPr/>
                </a:tc>
                <a:tc>
                  <a:txBody>
                    <a:bodyPr/>
                    <a:lstStyle/>
                    <a:p>
                      <a:r>
                        <a:rPr lang="en-US" sz="1400" kern="1200" dirty="0" smtClean="0">
                          <a:solidFill>
                            <a:schemeClr val="dk1"/>
                          </a:solidFill>
                          <a:latin typeface="+mn-lt"/>
                          <a:ea typeface="+mn-ea"/>
                          <a:cs typeface="+mn-cs"/>
                        </a:rPr>
                        <a:t>300 MHz</a:t>
                      </a:r>
                      <a:endParaRPr lang="en-US" sz="1400" kern="1200" dirty="0">
                        <a:solidFill>
                          <a:schemeClr val="dk1"/>
                        </a:solidFill>
                        <a:latin typeface="+mn-lt"/>
                        <a:ea typeface="+mn-ea"/>
                        <a:cs typeface="+mn-cs"/>
                      </a:endParaRPr>
                    </a:p>
                  </a:txBody>
                  <a:tcPr/>
                </a:tc>
                <a:tc>
                  <a:txBody>
                    <a:bodyPr/>
                    <a:lstStyle/>
                    <a:p>
                      <a:endParaRPr 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2659922600"/>
                  </a:ext>
                </a:extLst>
              </a:tr>
              <a:tr h="274320">
                <a:tc>
                  <a:txBody>
                    <a:bodyPr/>
                    <a:lstStyle/>
                    <a:p>
                      <a:r>
                        <a:rPr lang="en-US" sz="1400" dirty="0" smtClean="0"/>
                        <a:t>Bit</a:t>
                      </a:r>
                      <a:endParaRPr lang="en-US" sz="1400" dirty="0"/>
                    </a:p>
                  </a:txBody>
                  <a:tcPr/>
                </a:tc>
                <a:tc>
                  <a:txBody>
                    <a:bodyPr/>
                    <a:lstStyle/>
                    <a:p>
                      <a:r>
                        <a:rPr lang="en-US" sz="1400" dirty="0" smtClean="0"/>
                        <a:t>8</a:t>
                      </a:r>
                      <a:endParaRPr lang="en-US" sz="1400" dirty="0"/>
                    </a:p>
                  </a:txBody>
                  <a:tcPr/>
                </a:tc>
                <a:tc>
                  <a:txBody>
                    <a:bodyPr/>
                    <a:lstStyle/>
                    <a:p>
                      <a:r>
                        <a:rPr lang="en-US" sz="1400" dirty="0" smtClean="0"/>
                        <a:t>32</a:t>
                      </a:r>
                      <a:endParaRPr lang="en-US" sz="1400" dirty="0"/>
                    </a:p>
                  </a:txBody>
                  <a:tcPr/>
                </a:tc>
                <a:tc>
                  <a:txBody>
                    <a:bodyPr/>
                    <a:lstStyle/>
                    <a:p>
                      <a:r>
                        <a:rPr lang="en-US" sz="1400" dirty="0" smtClean="0"/>
                        <a:t>8</a:t>
                      </a:r>
                      <a:endParaRPr lang="en-US" sz="1400" dirty="0"/>
                    </a:p>
                  </a:txBody>
                  <a:tcPr/>
                </a:tc>
                <a:tc>
                  <a:txBody>
                    <a:bodyPr/>
                    <a:lstStyle/>
                    <a:p>
                      <a:r>
                        <a:rPr lang="en-US" sz="1400" dirty="0" smtClean="0"/>
                        <a:t>32</a:t>
                      </a:r>
                      <a:endParaRPr lang="en-US" sz="1400" dirty="0"/>
                    </a:p>
                  </a:txBody>
                  <a:tcPr/>
                </a:tc>
                <a:tc>
                  <a:txBody>
                    <a:bodyPr/>
                    <a:lstStyle/>
                    <a:p>
                      <a:r>
                        <a:rPr lang="en-US" sz="1400" kern="1200" dirty="0" smtClean="0">
                          <a:solidFill>
                            <a:schemeClr val="dk1"/>
                          </a:solidFill>
                          <a:latin typeface="+mn-lt"/>
                          <a:ea typeface="+mn-ea"/>
                          <a:cs typeface="+mn-cs"/>
                        </a:rPr>
                        <a:t>32</a:t>
                      </a:r>
                      <a:endParaRPr lang="en-US" sz="1400" kern="1200" dirty="0">
                        <a:solidFill>
                          <a:schemeClr val="dk1"/>
                        </a:solidFill>
                        <a:latin typeface="+mn-lt"/>
                        <a:ea typeface="+mn-ea"/>
                        <a:cs typeface="+mn-cs"/>
                      </a:endParaRPr>
                    </a:p>
                  </a:txBody>
                  <a:tcPr/>
                </a:tc>
                <a:tc>
                  <a:txBody>
                    <a:bodyPr/>
                    <a:lstStyle/>
                    <a:p>
                      <a:r>
                        <a:rPr lang="en-US" sz="1400" kern="1200" dirty="0" smtClean="0">
                          <a:solidFill>
                            <a:schemeClr val="dk1"/>
                          </a:solidFill>
                          <a:latin typeface="+mn-lt"/>
                          <a:ea typeface="+mn-ea"/>
                          <a:cs typeface="+mn-cs"/>
                        </a:rPr>
                        <a:t>32</a:t>
                      </a:r>
                      <a:endParaRPr lang="en-US" sz="1400" kern="1200" dirty="0">
                        <a:solidFill>
                          <a:schemeClr val="dk1"/>
                        </a:solidFill>
                        <a:latin typeface="+mn-lt"/>
                        <a:ea typeface="+mn-ea"/>
                        <a:cs typeface="+mn-cs"/>
                      </a:endParaRPr>
                    </a:p>
                  </a:txBody>
                  <a:tcPr/>
                </a:tc>
                <a:tc>
                  <a:txBody>
                    <a:bodyPr/>
                    <a:lstStyle/>
                    <a:p>
                      <a:endParaRPr lang="en-US" sz="1400" dirty="0"/>
                    </a:p>
                  </a:txBody>
                  <a:tcPr/>
                </a:tc>
                <a:extLst>
                  <a:ext uri="{0D108BD9-81ED-4DB2-BD59-A6C34878D82A}">
                    <a16:rowId xmlns:a16="http://schemas.microsoft.com/office/drawing/2014/main" val="655994715"/>
                  </a:ext>
                </a:extLst>
              </a:tr>
              <a:tr h="274320">
                <a:tc>
                  <a:txBody>
                    <a:bodyPr/>
                    <a:lstStyle/>
                    <a:p>
                      <a:r>
                        <a:rPr lang="en-US" sz="1400" dirty="0" smtClean="0"/>
                        <a:t>Core</a:t>
                      </a:r>
                      <a:endParaRPr lang="en-US" sz="1400" dirty="0"/>
                    </a:p>
                  </a:txBody>
                  <a:tcPr/>
                </a:tc>
                <a:tc>
                  <a:txBody>
                    <a:bodyPr/>
                    <a:lstStyle/>
                    <a:p>
                      <a:r>
                        <a:rPr lang="en-US" sz="1400" dirty="0" smtClean="0"/>
                        <a:t>1</a:t>
                      </a:r>
                      <a:endParaRPr lang="en-US" sz="1400" dirty="0"/>
                    </a:p>
                  </a:txBody>
                  <a:tcPr/>
                </a:tc>
                <a:tc>
                  <a:txBody>
                    <a:bodyPr/>
                    <a:lstStyle/>
                    <a:p>
                      <a:r>
                        <a:rPr lang="en-US" sz="1400" dirty="0" smtClean="0"/>
                        <a:t>1</a:t>
                      </a:r>
                      <a:endParaRPr lang="en-US" sz="1400" dirty="0"/>
                    </a:p>
                  </a:txBody>
                  <a:tcPr/>
                </a:tc>
                <a:tc>
                  <a:txBody>
                    <a:bodyPr/>
                    <a:lstStyle/>
                    <a:p>
                      <a:r>
                        <a:rPr lang="en-US" sz="1400" dirty="0" smtClean="0"/>
                        <a:t>1</a:t>
                      </a:r>
                      <a:endParaRPr lang="en-US" sz="1400" dirty="0"/>
                    </a:p>
                  </a:txBody>
                  <a:tcPr/>
                </a:tc>
                <a:tc>
                  <a:txBody>
                    <a:bodyPr/>
                    <a:lstStyle/>
                    <a:p>
                      <a:r>
                        <a:rPr lang="en-US" sz="1400" dirty="0" smtClean="0"/>
                        <a:t>1</a:t>
                      </a:r>
                      <a:endParaRPr lang="en-US" sz="1400" dirty="0"/>
                    </a:p>
                  </a:txBody>
                  <a:tcPr/>
                </a:tc>
                <a:tc>
                  <a:txBody>
                    <a:bodyPr/>
                    <a:lstStyle/>
                    <a:p>
                      <a:r>
                        <a:rPr lang="en-US" sz="1400" kern="1200" dirty="0" smtClean="0">
                          <a:solidFill>
                            <a:schemeClr val="dk1"/>
                          </a:solidFill>
                          <a:latin typeface="+mn-lt"/>
                          <a:ea typeface="+mn-ea"/>
                          <a:cs typeface="+mn-cs"/>
                        </a:rPr>
                        <a:t>3</a:t>
                      </a:r>
                      <a:endParaRPr lang="en-US" sz="1400" kern="1200" dirty="0">
                        <a:solidFill>
                          <a:schemeClr val="dk1"/>
                        </a:solidFill>
                        <a:latin typeface="+mn-lt"/>
                        <a:ea typeface="+mn-ea"/>
                        <a:cs typeface="+mn-cs"/>
                      </a:endParaRPr>
                    </a:p>
                  </a:txBody>
                  <a:tcPr/>
                </a:tc>
                <a:tc>
                  <a:txBody>
                    <a:bodyPr/>
                    <a:lstStyle/>
                    <a:p>
                      <a:r>
                        <a:rPr lang="en-US" sz="1400" kern="1200" dirty="0" smtClean="0">
                          <a:solidFill>
                            <a:schemeClr val="dk1"/>
                          </a:solidFill>
                          <a:latin typeface="+mn-lt"/>
                          <a:ea typeface="+mn-ea"/>
                          <a:cs typeface="+mn-cs"/>
                        </a:rPr>
                        <a:t>3</a:t>
                      </a:r>
                      <a:endParaRPr lang="en-US" sz="1400" kern="1200" dirty="0">
                        <a:solidFill>
                          <a:schemeClr val="dk1"/>
                        </a:solidFill>
                        <a:latin typeface="+mn-lt"/>
                        <a:ea typeface="+mn-ea"/>
                        <a:cs typeface="+mn-cs"/>
                      </a:endParaRPr>
                    </a:p>
                  </a:txBody>
                  <a:tcPr/>
                </a:tc>
                <a:tc>
                  <a:txBody>
                    <a:bodyPr/>
                    <a:lstStyle/>
                    <a:p>
                      <a:endParaRPr lang="en-US" sz="1400" dirty="0"/>
                    </a:p>
                  </a:txBody>
                  <a:tcPr/>
                </a:tc>
                <a:extLst>
                  <a:ext uri="{0D108BD9-81ED-4DB2-BD59-A6C34878D82A}">
                    <a16:rowId xmlns:a16="http://schemas.microsoft.com/office/drawing/2014/main" val="677386376"/>
                  </a:ext>
                </a:extLst>
              </a:tr>
              <a:tr h="274320">
                <a:tc>
                  <a:txBody>
                    <a:bodyPr/>
                    <a:lstStyle/>
                    <a:p>
                      <a:r>
                        <a:rPr lang="en-US" sz="1400" dirty="0" err="1" smtClean="0"/>
                        <a:t>Prog</a:t>
                      </a:r>
                      <a:r>
                        <a:rPr lang="en-US" sz="1400" dirty="0" smtClean="0"/>
                        <a:t>. Flash</a:t>
                      </a:r>
                      <a:endParaRPr lang="en-US" sz="1400" dirty="0"/>
                    </a:p>
                  </a:txBody>
                  <a:tcPr/>
                </a:tc>
                <a:tc>
                  <a:txBody>
                    <a:bodyPr/>
                    <a:lstStyle/>
                    <a:p>
                      <a:r>
                        <a:rPr lang="en-US" sz="1400" dirty="0" smtClean="0"/>
                        <a:t>256 kB</a:t>
                      </a:r>
                      <a:endParaRPr lang="en-US" sz="1400" dirty="0"/>
                    </a:p>
                  </a:txBody>
                  <a:tcPr/>
                </a:tc>
                <a:tc>
                  <a:txBody>
                    <a:bodyPr/>
                    <a:lstStyle/>
                    <a:p>
                      <a:r>
                        <a:rPr lang="en-US" sz="1400" dirty="0" smtClean="0"/>
                        <a:t>512 kB</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t>256 kB</a:t>
                      </a:r>
                    </a:p>
                  </a:txBody>
                  <a:tcPr/>
                </a:tc>
                <a:tc>
                  <a:txBody>
                    <a:bodyPr/>
                    <a:lstStyle/>
                    <a:p>
                      <a:r>
                        <a:rPr lang="en-US" sz="1400" dirty="0" smtClean="0"/>
                        <a:t>1 MB</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t>4 MB</a:t>
                      </a:r>
                    </a:p>
                  </a:txBody>
                  <a:tcPr/>
                </a:tc>
                <a:tc>
                  <a:txBody>
                    <a:bodyPr/>
                    <a:lstStyle/>
                    <a:p>
                      <a:r>
                        <a:rPr lang="en-US" sz="1400" kern="1200" dirty="0" smtClean="0">
                          <a:solidFill>
                            <a:schemeClr val="dk1"/>
                          </a:solidFill>
                          <a:latin typeface="+mn-lt"/>
                          <a:ea typeface="+mn-ea"/>
                          <a:cs typeface="+mn-cs"/>
                        </a:rPr>
                        <a:t>Up 6 MB flash</a:t>
                      </a:r>
                      <a:endParaRPr lang="en-US" sz="1400" kern="1200" dirty="0">
                        <a:solidFill>
                          <a:schemeClr val="dk1"/>
                        </a:solidFill>
                        <a:latin typeface="+mn-lt"/>
                        <a:ea typeface="+mn-ea"/>
                        <a:cs typeface="+mn-cs"/>
                      </a:endParaRPr>
                    </a:p>
                  </a:txBody>
                  <a:tcPr/>
                </a:tc>
                <a:tc>
                  <a:txBody>
                    <a:bodyPr/>
                    <a:lstStyle/>
                    <a:p>
                      <a:endParaRPr lang="en-US" sz="1400" dirty="0"/>
                    </a:p>
                  </a:txBody>
                  <a:tcPr/>
                </a:tc>
                <a:extLst>
                  <a:ext uri="{0D108BD9-81ED-4DB2-BD59-A6C34878D82A}">
                    <a16:rowId xmlns:a16="http://schemas.microsoft.com/office/drawing/2014/main" val="3002922398"/>
                  </a:ext>
                </a:extLst>
              </a:tr>
              <a:tr h="274320">
                <a:tc>
                  <a:txBody>
                    <a:bodyPr/>
                    <a:lstStyle/>
                    <a:p>
                      <a:r>
                        <a:rPr lang="en-US" sz="1400" dirty="0" smtClean="0"/>
                        <a:t>RAM/Data Flash</a:t>
                      </a:r>
                      <a:endParaRPr lang="en-US" sz="1400" dirty="0"/>
                    </a:p>
                  </a:txBody>
                  <a:tcPr/>
                </a:tc>
                <a:tc>
                  <a:txBody>
                    <a:bodyPr/>
                    <a:lstStyle/>
                    <a:p>
                      <a:r>
                        <a:rPr lang="en-US" sz="1400" dirty="0" smtClean="0"/>
                        <a:t>8</a:t>
                      </a:r>
                      <a:r>
                        <a:rPr lang="en-US" sz="1400" baseline="0" dirty="0" smtClean="0"/>
                        <a:t> kB</a:t>
                      </a:r>
                      <a:endParaRPr lang="en-US" sz="1400" dirty="0"/>
                    </a:p>
                  </a:txBody>
                  <a:tcPr/>
                </a:tc>
                <a:tc>
                  <a:txBody>
                    <a:bodyPr/>
                    <a:lstStyle/>
                    <a:p>
                      <a:r>
                        <a:rPr lang="en-US" sz="1400" dirty="0" smtClean="0"/>
                        <a:t>96 kB</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t>8</a:t>
                      </a:r>
                      <a:r>
                        <a:rPr lang="en-US" sz="1400" baseline="0" dirty="0" smtClean="0"/>
                        <a:t> kB</a:t>
                      </a:r>
                      <a:endParaRPr lang="en-US" sz="1400" dirty="0" smtClean="0"/>
                    </a:p>
                  </a:txBody>
                  <a:tcPr/>
                </a:tc>
                <a:tc>
                  <a:txBody>
                    <a:bodyPr/>
                    <a:lstStyle/>
                    <a:p>
                      <a:r>
                        <a:rPr lang="en-US" sz="1400" dirty="0" smtClean="0"/>
                        <a:t>256 kB</a:t>
                      </a:r>
                      <a:endParaRPr lang="en-US" sz="1400" dirty="0"/>
                    </a:p>
                  </a:txBody>
                  <a:tcPr/>
                </a:tc>
                <a:tc>
                  <a:txBody>
                    <a:bodyPr/>
                    <a:lstStyle/>
                    <a:p>
                      <a:pPr marL="0" algn="l" defTabSz="914400" rtl="0" eaLnBrk="1" latinLnBrk="0" hangingPunct="1"/>
                      <a:r>
                        <a:rPr lang="en-US" sz="1400" kern="1200" dirty="0" smtClean="0">
                          <a:solidFill>
                            <a:schemeClr val="dk1"/>
                          </a:solidFill>
                          <a:latin typeface="+mn-lt"/>
                          <a:ea typeface="+mn-ea"/>
                          <a:cs typeface="+mn-cs"/>
                        </a:rPr>
                        <a:t>384 kB</a:t>
                      </a:r>
                      <a:endParaRPr lang="en-US" sz="1400" kern="1200" dirty="0">
                        <a:solidFill>
                          <a:schemeClr val="dk1"/>
                        </a:solidFill>
                        <a:latin typeface="+mn-lt"/>
                        <a:ea typeface="+mn-ea"/>
                        <a:cs typeface="+mn-cs"/>
                      </a:endParaRPr>
                    </a:p>
                  </a:txBody>
                  <a:tcPr/>
                </a:tc>
                <a:tc>
                  <a:txBody>
                    <a:bodyPr/>
                    <a:lstStyle/>
                    <a:p>
                      <a:pPr marL="0" algn="l" defTabSz="914400" rtl="0" eaLnBrk="1" latinLnBrk="0" hangingPunct="1"/>
                      <a:r>
                        <a:rPr lang="en-US" sz="1400" kern="1200" dirty="0" smtClean="0">
                          <a:solidFill>
                            <a:schemeClr val="dk1"/>
                          </a:solidFill>
                          <a:latin typeface="+mn-lt"/>
                          <a:ea typeface="+mn-ea"/>
                          <a:cs typeface="+mn-cs"/>
                        </a:rPr>
                        <a:t>Up to 1.1 MB SRAM</a:t>
                      </a:r>
                      <a:endParaRPr lang="en-US" sz="1400" kern="1200" dirty="0">
                        <a:solidFill>
                          <a:schemeClr val="dk1"/>
                        </a:solidFill>
                        <a:latin typeface="+mn-lt"/>
                        <a:ea typeface="+mn-ea"/>
                        <a:cs typeface="+mn-cs"/>
                      </a:endParaRPr>
                    </a:p>
                  </a:txBody>
                  <a:tcPr/>
                </a:tc>
                <a:tc>
                  <a:txBody>
                    <a:bodyPr/>
                    <a:lstStyle/>
                    <a:p>
                      <a:endParaRPr lang="en-US" sz="1400" dirty="0"/>
                    </a:p>
                  </a:txBody>
                  <a:tcPr/>
                </a:tc>
                <a:extLst>
                  <a:ext uri="{0D108BD9-81ED-4DB2-BD59-A6C34878D82A}">
                    <a16:rowId xmlns:a16="http://schemas.microsoft.com/office/drawing/2014/main" val="3352546095"/>
                  </a:ext>
                </a:extLst>
              </a:tr>
              <a:tr h="274320">
                <a:tc>
                  <a:txBody>
                    <a:bodyPr/>
                    <a:lstStyle/>
                    <a:p>
                      <a:r>
                        <a:rPr lang="en-US" sz="1400" dirty="0" smtClean="0"/>
                        <a:t>QSPI Flash</a:t>
                      </a:r>
                      <a:endParaRPr lang="en-US" sz="1400" dirty="0"/>
                    </a:p>
                  </a:txBody>
                  <a:tcPr/>
                </a:tc>
                <a:tc>
                  <a:txBody>
                    <a:bodyPr/>
                    <a:lstStyle/>
                    <a:p>
                      <a:endParaRPr lang="en-US" sz="1400" dirty="0">
                        <a:solidFill>
                          <a:schemeClr val="tx1"/>
                        </a:solidFill>
                      </a:endParaRPr>
                    </a:p>
                  </a:txBody>
                  <a:tcPr/>
                </a:tc>
                <a:tc>
                  <a:txBody>
                    <a:bodyPr/>
                    <a:lstStyle/>
                    <a:p>
                      <a:endParaRPr lang="en-US" sz="1400" b="1" dirty="0">
                        <a:solidFill>
                          <a:schemeClr val="tx1"/>
                        </a:solidFill>
                      </a:endParaRPr>
                    </a:p>
                  </a:txBody>
                  <a:tcPr/>
                </a:tc>
                <a:tc>
                  <a:txBody>
                    <a:bodyPr/>
                    <a:lstStyle/>
                    <a:p>
                      <a:endParaRPr lang="en-US" sz="1400" b="0" dirty="0">
                        <a:solidFill>
                          <a:schemeClr val="tx1"/>
                        </a:solidFill>
                      </a:endParaRPr>
                    </a:p>
                  </a:txBody>
                  <a:tcPr/>
                </a:tc>
                <a:tc>
                  <a:txBody>
                    <a:bodyPr/>
                    <a:lstStyle/>
                    <a:p>
                      <a:r>
                        <a:rPr lang="en-US" sz="1400" b="0" dirty="0" smtClean="0">
                          <a:solidFill>
                            <a:schemeClr val="tx1"/>
                          </a:solidFill>
                        </a:rPr>
                        <a:t>8 MB</a:t>
                      </a:r>
                      <a:endParaRPr lang="en-US" sz="1400" b="0" dirty="0">
                        <a:solidFill>
                          <a:schemeClr val="tx1"/>
                        </a:solidFill>
                      </a:endParaRPr>
                    </a:p>
                  </a:txBody>
                  <a:tcPr/>
                </a:tc>
                <a:tc>
                  <a:txBody>
                    <a:bodyPr/>
                    <a:lstStyle/>
                    <a:p>
                      <a:endParaRPr lang="en-US" sz="1400" dirty="0">
                        <a:solidFill>
                          <a:schemeClr val="tx1"/>
                        </a:solidFill>
                      </a:endParaRPr>
                    </a:p>
                  </a:txBody>
                  <a:tcPr/>
                </a:tc>
                <a:tc>
                  <a:txBody>
                    <a:bodyPr/>
                    <a:lstStyle/>
                    <a:p>
                      <a:endParaRPr lang="en-US" sz="1400" dirty="0">
                        <a:solidFill>
                          <a:schemeClr val="tx1"/>
                        </a:solidFill>
                      </a:endParaRPr>
                    </a:p>
                  </a:txBody>
                  <a:tcPr/>
                </a:tc>
                <a:tc>
                  <a:txBody>
                    <a:bodyPr/>
                    <a:lstStyle/>
                    <a:p>
                      <a:endParaRPr lang="en-US" sz="1400" dirty="0">
                        <a:solidFill>
                          <a:schemeClr val="tx1"/>
                        </a:solidFill>
                      </a:endParaRPr>
                    </a:p>
                  </a:txBody>
                  <a:tcPr/>
                </a:tc>
                <a:extLst>
                  <a:ext uri="{0D108BD9-81ED-4DB2-BD59-A6C34878D82A}">
                    <a16:rowId xmlns:a16="http://schemas.microsoft.com/office/drawing/2014/main" val="3898952283"/>
                  </a:ext>
                </a:extLst>
              </a:tr>
              <a:tr h="274320">
                <a:tc>
                  <a:txBody>
                    <a:bodyPr/>
                    <a:lstStyle/>
                    <a:p>
                      <a:r>
                        <a:rPr lang="en-US" sz="1400" dirty="0" smtClean="0"/>
                        <a:t>Logic level</a:t>
                      </a:r>
                      <a:endParaRPr lang="en-US" sz="1400" dirty="0"/>
                    </a:p>
                  </a:txBody>
                  <a:tcPr/>
                </a:tc>
                <a:tc>
                  <a:txBody>
                    <a:bodyPr/>
                    <a:lstStyle/>
                    <a:p>
                      <a:r>
                        <a:rPr lang="en-US" sz="1400" dirty="0" smtClean="0"/>
                        <a:t>5 V</a:t>
                      </a:r>
                      <a:endParaRPr lang="en-US" sz="1400" dirty="0"/>
                    </a:p>
                  </a:txBody>
                  <a:tcPr/>
                </a:tc>
                <a:tc>
                  <a:txBody>
                    <a:bodyPr/>
                    <a:lstStyle/>
                    <a:p>
                      <a:r>
                        <a:rPr lang="en-US" sz="1400" b="1" dirty="0" smtClean="0">
                          <a:solidFill>
                            <a:srgbClr val="0070C0"/>
                          </a:solidFill>
                        </a:rPr>
                        <a:t>3.3V</a:t>
                      </a:r>
                      <a:endParaRPr lang="en-US" sz="1400" b="1" dirty="0">
                        <a:solidFill>
                          <a:srgbClr val="0070C0"/>
                        </a:solidFill>
                      </a:endParaRPr>
                    </a:p>
                  </a:txBody>
                  <a:tcPr/>
                </a:tc>
                <a:tc>
                  <a:txBody>
                    <a:bodyPr/>
                    <a:lstStyle/>
                    <a:p>
                      <a:r>
                        <a:rPr lang="en-US" sz="1400" dirty="0" smtClean="0"/>
                        <a:t>5V</a:t>
                      </a:r>
                      <a:endParaRPr lang="en-US" sz="1400" dirty="0"/>
                    </a:p>
                  </a:txBody>
                  <a:tcPr/>
                </a:tc>
                <a:tc>
                  <a:txBody>
                    <a:bodyPr/>
                    <a:lstStyle/>
                    <a:p>
                      <a:r>
                        <a:rPr lang="en-US" sz="1400" b="1" dirty="0" smtClean="0">
                          <a:solidFill>
                            <a:srgbClr val="0070C0"/>
                          </a:solidFill>
                        </a:rPr>
                        <a:t>3.3V</a:t>
                      </a:r>
                      <a:endParaRPr lang="en-US" sz="1400" b="1" dirty="0">
                        <a:solidFill>
                          <a:srgbClr val="0070C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t>5V</a:t>
                      </a:r>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3118813058"/>
                  </a:ext>
                </a:extLst>
              </a:tr>
              <a:tr h="274320">
                <a:tc>
                  <a:txBody>
                    <a:bodyPr/>
                    <a:lstStyle/>
                    <a:p>
                      <a:r>
                        <a:rPr lang="it-IT" sz="1400" b="0" i="0" kern="1200" dirty="0" smtClean="0">
                          <a:solidFill>
                            <a:schemeClr val="dk1"/>
                          </a:solidFill>
                          <a:effectLst/>
                          <a:latin typeface="+mn-lt"/>
                          <a:ea typeface="+mn-ea"/>
                          <a:cs typeface="+mn-cs"/>
                        </a:rPr>
                        <a:t>DC Current per I/O Pin</a:t>
                      </a:r>
                      <a:endParaRPr lang="en-US" sz="1400" b="0" i="0" kern="1200" dirty="0">
                        <a:solidFill>
                          <a:schemeClr val="dk1"/>
                        </a:solidFill>
                        <a:effectLst/>
                        <a:latin typeface="+mn-lt"/>
                        <a:ea typeface="+mn-ea"/>
                        <a:cs typeface="+mn-cs"/>
                      </a:endParaRPr>
                    </a:p>
                  </a:txBody>
                  <a:tcPr/>
                </a:tc>
                <a:tc>
                  <a:txBody>
                    <a:bodyPr/>
                    <a:lstStyle/>
                    <a:p>
                      <a:r>
                        <a:rPr lang="en-US" sz="1400" b="0" i="0" kern="1200" dirty="0" smtClean="0">
                          <a:solidFill>
                            <a:schemeClr val="dk1"/>
                          </a:solidFill>
                          <a:effectLst/>
                          <a:latin typeface="+mn-lt"/>
                          <a:ea typeface="+mn-ea"/>
                          <a:cs typeface="+mn-cs"/>
                        </a:rPr>
                        <a:t>20 mA</a:t>
                      </a:r>
                      <a:endParaRPr lang="en-US" sz="1400" b="0" i="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smtClean="0">
                          <a:solidFill>
                            <a:schemeClr val="dk1"/>
                          </a:solidFill>
                          <a:effectLst/>
                          <a:latin typeface="+mn-lt"/>
                          <a:ea typeface="+mn-ea"/>
                          <a:cs typeface="+mn-cs"/>
                        </a:rPr>
                        <a:t>130 mA (all I/O lines)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smtClean="0">
                          <a:solidFill>
                            <a:schemeClr val="dk1"/>
                          </a:solidFill>
                          <a:effectLst/>
                          <a:latin typeface="+mn-lt"/>
                          <a:ea typeface="+mn-ea"/>
                          <a:cs typeface="+mn-cs"/>
                        </a:rPr>
                        <a:t>20 mA</a:t>
                      </a:r>
                    </a:p>
                  </a:txBody>
                  <a:tcPr/>
                </a:tc>
                <a:tc>
                  <a:txBody>
                    <a:bodyPr/>
                    <a:lstStyle/>
                    <a:p>
                      <a:endParaRPr lang="en-US" sz="1400" dirty="0"/>
                    </a:p>
                  </a:txBody>
                  <a:tcPr/>
                </a:tc>
                <a:tc>
                  <a:txBody>
                    <a:bodyPr/>
                    <a:lstStyle/>
                    <a:p>
                      <a:endParaRPr lang="en-US" sz="1400" kern="1200" dirty="0">
                        <a:solidFill>
                          <a:schemeClr val="dk1"/>
                        </a:solidFill>
                        <a:latin typeface="+mn-lt"/>
                        <a:ea typeface="+mn-ea"/>
                        <a:cs typeface="+mn-cs"/>
                      </a:endParaRPr>
                    </a:p>
                  </a:txBody>
                  <a:tcPr/>
                </a:tc>
                <a:tc>
                  <a:txBody>
                    <a:bodyPr/>
                    <a:lstStyle/>
                    <a:p>
                      <a:endParaRPr lang="en-US" sz="1400" kern="1200" dirty="0">
                        <a:solidFill>
                          <a:schemeClr val="dk1"/>
                        </a:solidFill>
                        <a:latin typeface="+mn-lt"/>
                        <a:ea typeface="+mn-ea"/>
                        <a:cs typeface="+mn-cs"/>
                      </a:endParaRPr>
                    </a:p>
                  </a:txBody>
                  <a:tcPr/>
                </a:tc>
                <a:tc>
                  <a:txBody>
                    <a:bodyPr/>
                    <a:lstStyle/>
                    <a:p>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1715267041"/>
                  </a:ext>
                </a:extLst>
              </a:tr>
              <a:tr h="274320">
                <a:tc>
                  <a:txBody>
                    <a:bodyPr/>
                    <a:lstStyle/>
                    <a:p>
                      <a:r>
                        <a:rPr lang="en-US" sz="1400" b="0" i="0" kern="1200" dirty="0" smtClean="0">
                          <a:solidFill>
                            <a:schemeClr val="dk1"/>
                          </a:solidFill>
                          <a:effectLst/>
                          <a:latin typeface="+mn-lt"/>
                          <a:ea typeface="+mn-ea"/>
                          <a:cs typeface="+mn-cs"/>
                        </a:rPr>
                        <a:t>DC </a:t>
                      </a:r>
                      <a:r>
                        <a:rPr lang="en-US" sz="1400" b="0" i="0" kern="1200" dirty="0" err="1" smtClean="0">
                          <a:solidFill>
                            <a:schemeClr val="dk1"/>
                          </a:solidFill>
                          <a:effectLst/>
                          <a:latin typeface="+mn-lt"/>
                          <a:ea typeface="+mn-ea"/>
                          <a:cs typeface="+mn-cs"/>
                        </a:rPr>
                        <a:t>Curr</a:t>
                      </a:r>
                      <a:r>
                        <a:rPr lang="en-US" sz="1400" b="0" i="0" kern="1200" dirty="0" smtClean="0">
                          <a:solidFill>
                            <a:schemeClr val="dk1"/>
                          </a:solidFill>
                          <a:effectLst/>
                          <a:latin typeface="+mn-lt"/>
                          <a:ea typeface="+mn-ea"/>
                          <a:cs typeface="+mn-cs"/>
                        </a:rPr>
                        <a:t>. for 3.3V Pin</a:t>
                      </a:r>
                      <a:endParaRPr lang="en-US" sz="1400" dirty="0"/>
                    </a:p>
                  </a:txBody>
                  <a:tcPr/>
                </a:tc>
                <a:tc>
                  <a:txBody>
                    <a:bodyPr/>
                    <a:lstStyle/>
                    <a:p>
                      <a:r>
                        <a:rPr lang="en-US" sz="1400" b="0" i="0" kern="1200" dirty="0" smtClean="0">
                          <a:solidFill>
                            <a:schemeClr val="dk1"/>
                          </a:solidFill>
                          <a:effectLst/>
                          <a:latin typeface="+mn-lt"/>
                          <a:ea typeface="+mn-ea"/>
                          <a:cs typeface="+mn-cs"/>
                        </a:rPr>
                        <a:t>50 mA</a:t>
                      </a:r>
                      <a:endParaRPr lang="en-US" sz="1100" dirty="0"/>
                    </a:p>
                  </a:txBody>
                  <a:tcPr/>
                </a:tc>
                <a:tc>
                  <a:txBody>
                    <a:bodyPr/>
                    <a:lstStyle/>
                    <a:p>
                      <a:r>
                        <a:rPr lang="en-US" sz="1400" b="0" i="0" kern="1200" dirty="0" smtClean="0">
                          <a:solidFill>
                            <a:schemeClr val="dk1"/>
                          </a:solidFill>
                          <a:effectLst/>
                          <a:latin typeface="+mn-lt"/>
                          <a:ea typeface="+mn-ea"/>
                          <a:cs typeface="+mn-cs"/>
                        </a:rPr>
                        <a:t>50 mA</a:t>
                      </a:r>
                      <a:endParaRPr 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smtClean="0">
                          <a:solidFill>
                            <a:schemeClr val="dk1"/>
                          </a:solidFill>
                          <a:effectLst/>
                          <a:latin typeface="+mn-lt"/>
                          <a:ea typeface="+mn-ea"/>
                          <a:cs typeface="+mn-cs"/>
                        </a:rPr>
                        <a:t>50 mA</a:t>
                      </a:r>
                      <a:endParaRPr lang="en-US" sz="1100" dirty="0" smtClean="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562521501"/>
                  </a:ext>
                </a:extLst>
              </a:tr>
              <a:tr h="274320">
                <a:tc>
                  <a:txBody>
                    <a:bodyPr/>
                    <a:lstStyle/>
                    <a:p>
                      <a:r>
                        <a:rPr lang="en-US" sz="1400" b="0" i="0" kern="1200" dirty="0" smtClean="0">
                          <a:solidFill>
                            <a:schemeClr val="dk1"/>
                          </a:solidFill>
                          <a:effectLst/>
                          <a:latin typeface="+mn-lt"/>
                          <a:ea typeface="+mn-ea"/>
                          <a:cs typeface="+mn-cs"/>
                        </a:rPr>
                        <a:t>DC </a:t>
                      </a:r>
                      <a:r>
                        <a:rPr lang="en-US" sz="1400" b="0" i="0" kern="1200" dirty="0" err="1" smtClean="0">
                          <a:solidFill>
                            <a:schemeClr val="dk1"/>
                          </a:solidFill>
                          <a:effectLst/>
                          <a:latin typeface="+mn-lt"/>
                          <a:ea typeface="+mn-ea"/>
                          <a:cs typeface="+mn-cs"/>
                        </a:rPr>
                        <a:t>Curr</a:t>
                      </a:r>
                      <a:r>
                        <a:rPr lang="en-US" sz="1400" b="0" i="0" kern="1200" dirty="0" smtClean="0">
                          <a:solidFill>
                            <a:schemeClr val="dk1"/>
                          </a:solidFill>
                          <a:effectLst/>
                          <a:latin typeface="+mn-lt"/>
                          <a:ea typeface="+mn-ea"/>
                          <a:cs typeface="+mn-cs"/>
                        </a:rPr>
                        <a:t>. out on 5V Pin</a:t>
                      </a:r>
                      <a:endParaRPr lang="en-US" sz="1400" dirty="0"/>
                    </a:p>
                  </a:txBody>
                  <a:tcPr/>
                </a:tc>
                <a:tc>
                  <a:txBody>
                    <a:bodyPr/>
                    <a:lstStyle/>
                    <a:p>
                      <a:r>
                        <a:rPr lang="en-US" sz="1400" dirty="0" smtClean="0"/>
                        <a:t>0.8 A</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t>0.8 A</a:t>
                      </a:r>
                    </a:p>
                  </a:txBody>
                  <a:tcPr/>
                </a:tc>
                <a:tc>
                  <a:txBody>
                    <a:bodyPr/>
                    <a:lstStyle/>
                    <a:p>
                      <a:r>
                        <a:rPr lang="en-US" sz="1400" dirty="0" smtClean="0"/>
                        <a:t>2A</a:t>
                      </a:r>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764959510"/>
                  </a:ext>
                </a:extLst>
              </a:tr>
              <a:tr h="274320">
                <a:tc>
                  <a:txBody>
                    <a:bodyPr/>
                    <a:lstStyle/>
                    <a:p>
                      <a:r>
                        <a:rPr lang="en-US" sz="1400" dirty="0" smtClean="0"/>
                        <a:t>Dig. pins</a:t>
                      </a:r>
                      <a:endParaRPr lang="en-US" sz="1400" dirty="0"/>
                    </a:p>
                  </a:txBody>
                  <a:tcPr/>
                </a:tc>
                <a:tc>
                  <a:txBody>
                    <a:bodyPr/>
                    <a:lstStyle/>
                    <a:p>
                      <a:r>
                        <a:rPr lang="en-US" sz="1400" dirty="0" smtClean="0"/>
                        <a:t>54</a:t>
                      </a:r>
                      <a:endParaRPr lang="en-US" sz="1400" dirty="0"/>
                    </a:p>
                  </a:txBody>
                  <a:tcPr/>
                </a:tc>
                <a:tc>
                  <a:txBody>
                    <a:bodyPr/>
                    <a:lstStyle/>
                    <a:p>
                      <a:r>
                        <a:rPr lang="en-US" sz="1400" dirty="0" smtClean="0"/>
                        <a:t>54</a:t>
                      </a:r>
                      <a:r>
                        <a:rPr lang="en-US" sz="1400" baseline="0" dirty="0" smtClean="0"/>
                        <a:t> </a:t>
                      </a:r>
                      <a:r>
                        <a:rPr lang="en-US" sz="1400" dirty="0" smtClean="0"/>
                        <a:t>(12 PWM)</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t>54 (15 PWM)</a:t>
                      </a:r>
                    </a:p>
                  </a:txBody>
                  <a:tcPr/>
                </a:tc>
                <a:tc>
                  <a:txBody>
                    <a:bodyPr/>
                    <a:lstStyle/>
                    <a:p>
                      <a:r>
                        <a:rPr lang="en-US" sz="1400" dirty="0" smtClean="0"/>
                        <a:t>70 (22 PWM)</a:t>
                      </a:r>
                      <a:endParaRPr lang="en-US" sz="1400" dirty="0"/>
                    </a:p>
                  </a:txBody>
                  <a:tcPr/>
                </a:tc>
                <a:tc>
                  <a:txBody>
                    <a:bodyPr/>
                    <a:lstStyle/>
                    <a:p>
                      <a:r>
                        <a:rPr lang="en-US" sz="1400" b="0" i="0" kern="1200" dirty="0" smtClean="0">
                          <a:solidFill>
                            <a:schemeClr val="dk1"/>
                          </a:solidFill>
                          <a:effectLst/>
                          <a:latin typeface="+mn-lt"/>
                          <a:ea typeface="+mn-ea"/>
                          <a:cs typeface="+mn-cs"/>
                        </a:rPr>
                        <a:t>64</a:t>
                      </a:r>
                      <a:endParaRPr lang="en-US" sz="1400" b="0" i="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i="0" kern="1200" dirty="0" smtClean="0">
                          <a:solidFill>
                            <a:schemeClr val="dk1"/>
                          </a:solidFill>
                          <a:effectLst/>
                          <a:latin typeface="+mn-lt"/>
                          <a:ea typeface="+mn-ea"/>
                          <a:cs typeface="+mn-cs"/>
                        </a:rPr>
                        <a:t>128x </a:t>
                      </a:r>
                      <a:r>
                        <a:rPr lang="en-US" sz="1400" b="1" i="0" u="none" strike="noStrike" kern="1200" dirty="0" smtClean="0">
                          <a:solidFill>
                            <a:schemeClr val="dk1"/>
                          </a:solidFill>
                          <a:effectLst/>
                          <a:latin typeface="+mn-lt"/>
                          <a:ea typeface="+mn-ea"/>
                          <a:cs typeface="+mn-cs"/>
                          <a:hlinkClick r:id="rId2"/>
                        </a:rPr>
                        <a:t>DMA</a:t>
                      </a:r>
                      <a:r>
                        <a:rPr lang="en-US" sz="1400" b="0" i="0" kern="1200" dirty="0" smtClean="0">
                          <a:solidFill>
                            <a:schemeClr val="dk1"/>
                          </a:solidFill>
                          <a:effectLst/>
                          <a:latin typeface="+mn-lt"/>
                          <a:ea typeface="+mn-ea"/>
                          <a:cs typeface="+mn-cs"/>
                        </a:rPr>
                        <a:t> channels</a:t>
                      </a:r>
                      <a:endParaRPr lang="en-US" sz="1100" dirty="0" smtClean="0"/>
                    </a:p>
                  </a:txBody>
                  <a:tcPr/>
                </a:tc>
                <a:tc>
                  <a:txBody>
                    <a:bodyPr/>
                    <a:lstStyle/>
                    <a:p>
                      <a:endParaRPr lang="en-US" sz="1400" dirty="0"/>
                    </a:p>
                  </a:txBody>
                  <a:tcPr/>
                </a:tc>
                <a:extLst>
                  <a:ext uri="{0D108BD9-81ED-4DB2-BD59-A6C34878D82A}">
                    <a16:rowId xmlns:a16="http://schemas.microsoft.com/office/drawing/2014/main" val="37621310"/>
                  </a:ext>
                </a:extLst>
              </a:tr>
              <a:tr h="274320">
                <a:tc>
                  <a:txBody>
                    <a:bodyPr/>
                    <a:lstStyle/>
                    <a:p>
                      <a:r>
                        <a:rPr lang="en-US" sz="1400" dirty="0" smtClean="0"/>
                        <a:t>Analog</a:t>
                      </a:r>
                      <a:r>
                        <a:rPr lang="en-US" sz="1400" baseline="0" dirty="0" smtClean="0"/>
                        <a:t> pins</a:t>
                      </a:r>
                      <a:endParaRPr lang="en-US" sz="1400" dirty="0"/>
                    </a:p>
                  </a:txBody>
                  <a:tcPr/>
                </a:tc>
                <a:tc>
                  <a:txBody>
                    <a:bodyPr/>
                    <a:lstStyle/>
                    <a:p>
                      <a:r>
                        <a:rPr lang="en-US" sz="1400" dirty="0" smtClean="0"/>
                        <a:t>16</a:t>
                      </a:r>
                      <a:endParaRPr lang="en-US" sz="1400" dirty="0"/>
                    </a:p>
                  </a:txBody>
                  <a:tcPr/>
                </a:tc>
                <a:tc>
                  <a:txBody>
                    <a:bodyPr/>
                    <a:lstStyle/>
                    <a:p>
                      <a:r>
                        <a:rPr lang="en-US" sz="1400" dirty="0" smtClean="0"/>
                        <a:t>12 (ADC 12 bit)</a:t>
                      </a:r>
                      <a:endParaRPr lang="en-US" sz="1400" dirty="0"/>
                    </a:p>
                  </a:txBody>
                  <a:tcPr/>
                </a:tc>
                <a:tc>
                  <a:txBody>
                    <a:bodyPr/>
                    <a:lstStyle/>
                    <a:p>
                      <a:r>
                        <a:rPr lang="en-US" sz="1400" dirty="0" smtClean="0"/>
                        <a:t>16</a:t>
                      </a:r>
                      <a:endParaRPr lang="en-US" sz="1400" dirty="0"/>
                    </a:p>
                  </a:txBody>
                  <a:tcPr/>
                </a:tc>
                <a:tc>
                  <a:txBody>
                    <a:bodyPr/>
                    <a:lstStyle/>
                    <a:p>
                      <a:r>
                        <a:rPr lang="en-US" sz="1400" dirty="0" smtClean="0"/>
                        <a:t>15</a:t>
                      </a:r>
                      <a:endParaRPr lang="en-US" sz="1400" dirty="0"/>
                    </a:p>
                  </a:txBody>
                  <a:tcPr/>
                </a:tc>
                <a:tc>
                  <a:txBody>
                    <a:bodyPr/>
                    <a:lstStyle/>
                    <a:p>
                      <a:r>
                        <a:rPr lang="en-US" sz="1400" dirty="0" smtClean="0"/>
                        <a:t>48+12</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smtClean="0">
                          <a:solidFill>
                            <a:schemeClr val="dk1"/>
                          </a:solidFill>
                          <a:effectLst/>
                          <a:latin typeface="+mn-lt"/>
                          <a:ea typeface="+mn-ea"/>
                          <a:cs typeface="+mn-cs"/>
                        </a:rPr>
                        <a:t>Up to 104x ADC channels</a:t>
                      </a:r>
                      <a:endParaRPr lang="en-US" sz="1400" b="0" i="0" kern="1200" dirty="0">
                        <a:solidFill>
                          <a:schemeClr val="dk1"/>
                        </a:solidFill>
                        <a:effectLst/>
                        <a:latin typeface="+mn-lt"/>
                        <a:ea typeface="+mn-ea"/>
                        <a:cs typeface="+mn-cs"/>
                      </a:endParaRPr>
                    </a:p>
                  </a:txBody>
                  <a:tcPr/>
                </a:tc>
                <a:tc>
                  <a:txBody>
                    <a:bodyPr/>
                    <a:lstStyle/>
                    <a:p>
                      <a:endParaRPr lang="en-US" sz="1400" dirty="0"/>
                    </a:p>
                  </a:txBody>
                  <a:tcPr/>
                </a:tc>
                <a:extLst>
                  <a:ext uri="{0D108BD9-81ED-4DB2-BD59-A6C34878D82A}">
                    <a16:rowId xmlns:a16="http://schemas.microsoft.com/office/drawing/2014/main" val="3494505476"/>
                  </a:ext>
                </a:extLst>
              </a:tr>
              <a:tr h="274320">
                <a:tc>
                  <a:txBody>
                    <a:bodyPr/>
                    <a:lstStyle/>
                    <a:p>
                      <a:r>
                        <a:rPr lang="en-US" sz="1400" dirty="0" smtClean="0"/>
                        <a:t>UART</a:t>
                      </a:r>
                      <a:endParaRPr lang="en-US" sz="1400" dirty="0"/>
                    </a:p>
                  </a:txBody>
                  <a:tcPr/>
                </a:tc>
                <a:tc>
                  <a:txBody>
                    <a:bodyPr/>
                    <a:lstStyle/>
                    <a:p>
                      <a:r>
                        <a:rPr lang="en-US" sz="1400" dirty="0" smtClean="0">
                          <a:sym typeface="Wingdings" panose="05000000000000000000" pitchFamily="2" charset="2"/>
                        </a:rPr>
                        <a:t> 4</a:t>
                      </a:r>
                      <a:endParaRPr lang="en-US" sz="1400" dirty="0"/>
                    </a:p>
                  </a:txBody>
                  <a:tcPr/>
                </a:tc>
                <a:tc>
                  <a:txBody>
                    <a:bodyPr/>
                    <a:lstStyle/>
                    <a:p>
                      <a:r>
                        <a:rPr lang="en-US" sz="1400" dirty="0" smtClean="0">
                          <a:sym typeface="Wingdings" panose="05000000000000000000" pitchFamily="2" charset="2"/>
                        </a:rPr>
                        <a:t>4</a:t>
                      </a:r>
                      <a:endParaRPr lang="en-US" sz="1400" dirty="0"/>
                    </a:p>
                  </a:txBody>
                  <a:tcPr/>
                </a:tc>
                <a:tc>
                  <a:txBody>
                    <a:bodyPr/>
                    <a:lstStyle/>
                    <a:p>
                      <a:r>
                        <a:rPr lang="en-US" sz="1400" dirty="0" smtClean="0">
                          <a:sym typeface="Wingdings" panose="05000000000000000000" pitchFamily="2" charset="2"/>
                        </a:rPr>
                        <a:t>4</a:t>
                      </a:r>
                      <a:endParaRPr lang="en-US" sz="1400" dirty="0"/>
                    </a:p>
                  </a:txBody>
                  <a:tcPr/>
                </a:tc>
                <a:tc>
                  <a:txBody>
                    <a:bodyPr/>
                    <a:lstStyle/>
                    <a:p>
                      <a:r>
                        <a:rPr lang="en-US" sz="1400" dirty="0" smtClean="0">
                          <a:sym typeface="Wingdings" panose="05000000000000000000" pitchFamily="2" charset="2"/>
                        </a:rPr>
                        <a:t></a:t>
                      </a:r>
                      <a:endParaRPr lang="en-US" sz="1400" dirty="0"/>
                    </a:p>
                  </a:txBody>
                  <a:tcPr/>
                </a:tc>
                <a:tc>
                  <a:txBody>
                    <a:bodyPr/>
                    <a:lstStyle/>
                    <a:p>
                      <a:r>
                        <a:rPr lang="en-US" sz="1400" dirty="0" smtClean="0">
                          <a:sym typeface="Wingdings" panose="05000000000000000000" pitchFamily="2" charset="2"/>
                        </a:rPr>
                        <a:t></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a:tc>
                <a:extLst>
                  <a:ext uri="{0D108BD9-81ED-4DB2-BD59-A6C34878D82A}">
                    <a16:rowId xmlns:a16="http://schemas.microsoft.com/office/drawing/2014/main" val="2303820463"/>
                  </a:ext>
                </a:extLst>
              </a:tr>
              <a:tr h="274320">
                <a:tc>
                  <a:txBody>
                    <a:bodyPr/>
                    <a:lstStyle/>
                    <a:p>
                      <a:r>
                        <a:rPr lang="en-US" sz="1400" dirty="0" smtClean="0"/>
                        <a:t>I2C</a:t>
                      </a:r>
                      <a:endParaRPr lang="en-US" sz="1400" dirty="0"/>
                    </a:p>
                  </a:txBody>
                  <a:tcPr/>
                </a:tc>
                <a:tc>
                  <a:txBody>
                    <a:bodyPr/>
                    <a:lstStyle/>
                    <a:p>
                      <a:r>
                        <a:rPr lang="en-US" sz="1400" dirty="0" smtClean="0">
                          <a:sym typeface="Wingdings" panose="05000000000000000000" pitchFamily="2" charset="2"/>
                        </a:rPr>
                        <a:t></a:t>
                      </a:r>
                      <a:endParaRPr lang="en-US" sz="1400" dirty="0"/>
                    </a:p>
                  </a:txBody>
                  <a:tcPr/>
                </a:tc>
                <a:tc>
                  <a:txBody>
                    <a:bodyPr/>
                    <a:lstStyle/>
                    <a:p>
                      <a:r>
                        <a:rPr lang="en-US" sz="1400" dirty="0" smtClean="0">
                          <a:sym typeface="Wingdings" panose="05000000000000000000" pitchFamily="2" charset="2"/>
                        </a:rPr>
                        <a:t></a:t>
                      </a:r>
                      <a:endParaRPr lang="en-US" sz="1400" dirty="0"/>
                    </a:p>
                  </a:txBody>
                  <a:tcPr/>
                </a:tc>
                <a:tc>
                  <a:txBody>
                    <a:bodyPr/>
                    <a:lstStyle/>
                    <a:p>
                      <a:r>
                        <a:rPr lang="en-US" sz="1400" dirty="0" smtClean="0">
                          <a:sym typeface="Wingdings" panose="05000000000000000000" pitchFamily="2" charset="2"/>
                        </a:rPr>
                        <a:t></a:t>
                      </a:r>
                      <a:endParaRPr lang="en-US" sz="1400" dirty="0"/>
                    </a:p>
                  </a:txBody>
                  <a:tcPr/>
                </a:tc>
                <a:tc>
                  <a:txBody>
                    <a:bodyPr/>
                    <a:lstStyle/>
                    <a:p>
                      <a:r>
                        <a:rPr lang="en-US" sz="1400" dirty="0" smtClean="0">
                          <a:sym typeface="Wingdings" panose="05000000000000000000" pitchFamily="2" charset="2"/>
                        </a:rPr>
                        <a:t></a:t>
                      </a:r>
                      <a:endParaRPr lang="en-US" sz="1400" dirty="0"/>
                    </a:p>
                  </a:txBody>
                  <a:tcPr/>
                </a:tc>
                <a:tc>
                  <a:txBody>
                    <a:bodyPr/>
                    <a:lstStyle/>
                    <a:p>
                      <a:r>
                        <a:rPr lang="en-US" sz="1400" dirty="0" smtClean="0">
                          <a:sym typeface="Wingdings" panose="05000000000000000000" pitchFamily="2" charset="2"/>
                        </a:rPr>
                        <a:t></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a:tc>
                <a:extLst>
                  <a:ext uri="{0D108BD9-81ED-4DB2-BD59-A6C34878D82A}">
                    <a16:rowId xmlns:a16="http://schemas.microsoft.com/office/drawing/2014/main" val="1941470705"/>
                  </a:ext>
                </a:extLst>
              </a:tr>
              <a:tr h="274320">
                <a:tc>
                  <a:txBody>
                    <a:bodyPr/>
                    <a:lstStyle/>
                    <a:p>
                      <a:r>
                        <a:rPr lang="en-US" sz="1400" dirty="0" smtClean="0"/>
                        <a:t>CAN</a:t>
                      </a:r>
                      <a:endParaRPr lang="en-US" sz="1400" dirty="0"/>
                    </a:p>
                  </a:txBody>
                  <a:tcPr/>
                </a:tc>
                <a:tc>
                  <a:txBody>
                    <a:bodyPr/>
                    <a:lstStyle/>
                    <a:p>
                      <a:r>
                        <a:rPr lang="en-US" sz="1400" dirty="0" smtClean="0">
                          <a:sym typeface="Wingdings" panose="05000000000000000000" pitchFamily="2" charset="2"/>
                        </a:rPr>
                        <a:t></a:t>
                      </a:r>
                      <a:endParaRPr lang="en-US" sz="1400" dirty="0"/>
                    </a:p>
                  </a:txBody>
                  <a:tcPr/>
                </a:tc>
                <a:tc>
                  <a:txBody>
                    <a:bodyPr/>
                    <a:lstStyle/>
                    <a:p>
                      <a:r>
                        <a:rPr lang="en-US" sz="1400" dirty="0" smtClean="0">
                          <a:sym typeface="Wingdings" panose="05000000000000000000" pitchFamily="2" charset="2"/>
                        </a:rPr>
                        <a:t></a:t>
                      </a:r>
                      <a:endParaRPr lang="en-US" sz="1400" dirty="0"/>
                    </a:p>
                  </a:txBody>
                  <a:tcPr/>
                </a:tc>
                <a:tc>
                  <a:txBody>
                    <a:bodyPr/>
                    <a:lstStyle/>
                    <a:p>
                      <a:r>
                        <a:rPr lang="en-US" sz="1400" dirty="0" smtClean="0">
                          <a:sym typeface="Wingdings" panose="05000000000000000000" pitchFamily="2" charset="2"/>
                        </a:rPr>
                        <a:t></a:t>
                      </a:r>
                      <a:endParaRPr lang="en-US" sz="1400" dirty="0"/>
                    </a:p>
                  </a:txBody>
                  <a:tcPr/>
                </a:tc>
                <a:tc>
                  <a:txBody>
                    <a:bodyPr/>
                    <a:lstStyle/>
                    <a:p>
                      <a:r>
                        <a:rPr lang="en-US" sz="1400" dirty="0" smtClean="0">
                          <a:sym typeface="Wingdings" panose="05000000000000000000" pitchFamily="2" charset="2"/>
                        </a:rPr>
                        <a:t></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ym typeface="Wingdings" panose="05000000000000000000" pitchFamily="2" charset="2"/>
                        </a:rPr>
                        <a:t></a:t>
                      </a:r>
                      <a:r>
                        <a:rPr lang="en-US" sz="1400" baseline="0" dirty="0">
                          <a:sym typeface="Wingdings" panose="05000000000000000000" pitchFamily="2" charset="2"/>
                        </a:rPr>
                        <a:t> </a:t>
                      </a:r>
                      <a:r>
                        <a:rPr lang="en-US" sz="1400" baseline="0" dirty="0" smtClean="0">
                          <a:sym typeface="Wingdings" panose="05000000000000000000" pitchFamily="2" charset="2"/>
                        </a:rPr>
                        <a:t>4 nodes</a:t>
                      </a:r>
                      <a:endParaRPr lang="en-US" sz="1400"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8</a:t>
                      </a:r>
                      <a:r>
                        <a:rPr lang="en-US" sz="1800" b="0" i="0" kern="1200" dirty="0" smtClean="0">
                          <a:solidFill>
                            <a:schemeClr val="dk1"/>
                          </a:solidFill>
                          <a:effectLst/>
                          <a:latin typeface="+mn-lt"/>
                          <a:ea typeface="+mn-ea"/>
                          <a:cs typeface="+mn-cs"/>
                        </a:rPr>
                        <a:t>xCAN FD</a:t>
                      </a:r>
                      <a:endParaRPr lang="en-US" sz="1400"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a:tc>
                <a:extLst>
                  <a:ext uri="{0D108BD9-81ED-4DB2-BD59-A6C34878D82A}">
                    <a16:rowId xmlns:a16="http://schemas.microsoft.com/office/drawing/2014/main" val="1744195732"/>
                  </a:ext>
                </a:extLst>
              </a:tr>
              <a:tr h="274320">
                <a:tc>
                  <a:txBody>
                    <a:bodyPr/>
                    <a:lstStyle/>
                    <a:p>
                      <a:r>
                        <a:rPr lang="en-US" sz="1400" dirty="0" smtClean="0"/>
                        <a:t>SPI</a:t>
                      </a:r>
                      <a:endParaRPr lang="en-US" sz="1400" dirty="0"/>
                    </a:p>
                  </a:txBody>
                  <a:tcPr/>
                </a:tc>
                <a:tc>
                  <a:txBody>
                    <a:bodyPr/>
                    <a:lstStyle/>
                    <a:p>
                      <a:r>
                        <a:rPr lang="en-US" sz="1400" dirty="0" smtClean="0">
                          <a:sym typeface="Wingdings" panose="05000000000000000000" pitchFamily="2" charset="2"/>
                        </a:rPr>
                        <a:t></a:t>
                      </a:r>
                      <a:endParaRPr lang="en-US" sz="1400" dirty="0"/>
                    </a:p>
                  </a:txBody>
                  <a:tcPr/>
                </a:tc>
                <a:tc>
                  <a:txBody>
                    <a:bodyPr/>
                    <a:lstStyle/>
                    <a:p>
                      <a:r>
                        <a:rPr lang="en-US" sz="1400" dirty="0" smtClean="0">
                          <a:sym typeface="Wingdings" panose="05000000000000000000" pitchFamily="2" charset="2"/>
                        </a:rPr>
                        <a:t></a:t>
                      </a:r>
                      <a:endParaRPr lang="en-US" sz="1400" dirty="0"/>
                    </a:p>
                  </a:txBody>
                  <a:tcPr/>
                </a:tc>
                <a:tc>
                  <a:txBody>
                    <a:bodyPr/>
                    <a:lstStyle/>
                    <a:p>
                      <a:r>
                        <a:rPr lang="en-US" sz="1400" dirty="0" smtClean="0">
                          <a:sym typeface="Wingdings" panose="05000000000000000000" pitchFamily="2" charset="2"/>
                        </a:rPr>
                        <a:t></a:t>
                      </a:r>
                      <a:endParaRPr lang="en-US" sz="1400" dirty="0"/>
                    </a:p>
                  </a:txBody>
                  <a:tcPr/>
                </a:tc>
                <a:tc>
                  <a:txBody>
                    <a:bodyPr/>
                    <a:lstStyle/>
                    <a:p>
                      <a:r>
                        <a:rPr lang="en-US" sz="1400" dirty="0" smtClean="0">
                          <a:sym typeface="Wingdings" panose="05000000000000000000" pitchFamily="2" charset="2"/>
                        </a:rPr>
                        <a:t></a:t>
                      </a:r>
                      <a:endParaRPr lang="en-US" sz="1400" dirty="0"/>
                    </a:p>
                  </a:txBody>
                  <a:tcPr/>
                </a:tc>
                <a:tc>
                  <a:txBody>
                    <a:bodyPr/>
                    <a:lstStyle/>
                    <a:p>
                      <a:r>
                        <a:rPr lang="en-US" sz="1400" dirty="0" smtClean="0">
                          <a:sym typeface="Wingdings" panose="05000000000000000000" pitchFamily="2" charset="2"/>
                        </a:rPr>
                        <a:t></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a:tc>
                <a:extLst>
                  <a:ext uri="{0D108BD9-81ED-4DB2-BD59-A6C34878D82A}">
                    <a16:rowId xmlns:a16="http://schemas.microsoft.com/office/drawing/2014/main" val="1802792169"/>
                  </a:ext>
                </a:extLst>
              </a:tr>
              <a:tr h="274320">
                <a:tc>
                  <a:txBody>
                    <a:bodyPr/>
                    <a:lstStyle/>
                    <a:p>
                      <a:r>
                        <a:rPr lang="en-US" sz="1400" dirty="0" smtClean="0"/>
                        <a:t>Ext. interrupt</a:t>
                      </a:r>
                      <a:endParaRPr lang="en-US" sz="1400" dirty="0"/>
                    </a:p>
                  </a:txBody>
                  <a:tcPr/>
                </a:tc>
                <a:tc>
                  <a:txBody>
                    <a:bodyPr/>
                    <a:lstStyle/>
                    <a:p>
                      <a:r>
                        <a:rPr lang="en-US" sz="1200" b="0" i="0" kern="1200" dirty="0" smtClean="0">
                          <a:solidFill>
                            <a:schemeClr val="dk1"/>
                          </a:solidFill>
                          <a:effectLst/>
                          <a:latin typeface="+mn-lt"/>
                          <a:ea typeface="+mn-ea"/>
                          <a:cs typeface="+mn-cs"/>
                        </a:rPr>
                        <a:t>2, 3, 18, 19, 20, 21</a:t>
                      </a:r>
                      <a:endParaRPr lang="en-US" sz="1050" dirty="0"/>
                    </a:p>
                  </a:txBody>
                  <a:tcPr/>
                </a:tc>
                <a:tc>
                  <a:txBody>
                    <a:bodyPr/>
                    <a:lstStyle/>
                    <a:p>
                      <a:r>
                        <a:rPr lang="en-US" sz="1400" dirty="0" smtClean="0"/>
                        <a:t>All digital pins</a:t>
                      </a:r>
                      <a:endParaRPr lang="en-US" sz="1400" dirty="0"/>
                    </a:p>
                  </a:txBody>
                  <a:tcPr/>
                </a:tc>
                <a:tc>
                  <a:txBody>
                    <a:bodyPr/>
                    <a:lstStyle/>
                    <a:p>
                      <a:endParaRPr lang="en-US" sz="1400" dirty="0"/>
                    </a:p>
                  </a:txBody>
                  <a:tcPr/>
                </a:tc>
                <a:tc>
                  <a:txBody>
                    <a:bodyPr/>
                    <a:lstStyle/>
                    <a:p>
                      <a:r>
                        <a:rPr lang="en-US" sz="1400" dirty="0" smtClean="0">
                          <a:sym typeface="Wingdings" panose="05000000000000000000" pitchFamily="2" charset="2"/>
                        </a:rPr>
                        <a:t></a:t>
                      </a:r>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427729728"/>
                  </a:ext>
                </a:extLst>
              </a:tr>
              <a:tr h="274320">
                <a:tc>
                  <a:txBody>
                    <a:bodyPr/>
                    <a:lstStyle/>
                    <a:p>
                      <a:r>
                        <a:rPr lang="en-US" sz="1400" dirty="0" smtClean="0"/>
                        <a:t>Extra</a:t>
                      </a:r>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t>Micro SD card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err="1" smtClean="0">
                          <a:solidFill>
                            <a:schemeClr val="dk1"/>
                          </a:solidFill>
                          <a:effectLst/>
                          <a:latin typeface="+mn-lt"/>
                          <a:ea typeface="+mn-ea"/>
                          <a:cs typeface="+mn-cs"/>
                        </a:rPr>
                        <a:t>CircuitPython</a:t>
                      </a:r>
                      <a:endParaRPr lang="en-US"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extLst>
                  <a:ext uri="{0D108BD9-81ED-4DB2-BD59-A6C34878D82A}">
                    <a16:rowId xmlns:a16="http://schemas.microsoft.com/office/drawing/2014/main" val="1389488393"/>
                  </a:ext>
                </a:extLst>
              </a:tr>
            </a:tbl>
          </a:graphicData>
        </a:graphic>
      </p:graphicFrame>
    </p:spTree>
    <p:extLst>
      <p:ext uri="{BB962C8B-B14F-4D97-AF65-F5344CB8AC3E}">
        <p14:creationId xmlns:p14="http://schemas.microsoft.com/office/powerpoint/2010/main" val="144422138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16029</TotalTime>
  <Words>4840</Words>
  <Application>Microsoft Office PowerPoint</Application>
  <PresentationFormat>Widescreen</PresentationFormat>
  <Paragraphs>1584</Paragraphs>
  <Slides>64</Slides>
  <Notes>0</Notes>
  <HiddenSlides>2</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64</vt:i4>
      </vt:variant>
    </vt:vector>
  </HeadingPairs>
  <TitlesOfParts>
    <vt:vector size="77" baseType="lpstr">
      <vt:lpstr>-apple-system</vt:lpstr>
      <vt:lpstr>Arial</vt:lpstr>
      <vt:lpstr>Calibri</vt:lpstr>
      <vt:lpstr>Calibri Light</vt:lpstr>
      <vt:lpstr>Courier New</vt:lpstr>
      <vt:lpstr>Helvetica</vt:lpstr>
      <vt:lpstr>Open Sans</vt:lpstr>
      <vt:lpstr>proxima nova</vt:lpstr>
      <vt:lpstr>Roboto</vt:lpstr>
      <vt:lpstr>typoninesans regular 18</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CLAAS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Steger, Andras</dc:creator>
  <cp:lastModifiedBy>Steger, Andras</cp:lastModifiedBy>
  <cp:revision>414</cp:revision>
  <cp:lastPrinted>2021-01-25T06:29:31Z</cp:lastPrinted>
  <dcterms:created xsi:type="dcterms:W3CDTF">2021-01-06T06:43:41Z</dcterms:created>
  <dcterms:modified xsi:type="dcterms:W3CDTF">2021-05-04T09:08:43Z</dcterms:modified>
</cp:coreProperties>
</file>